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99" r:id="rId4"/>
    <p:sldId id="300" r:id="rId5"/>
    <p:sldId id="285" r:id="rId6"/>
    <p:sldId id="286" r:id="rId7"/>
    <p:sldId id="288" r:id="rId8"/>
    <p:sldId id="287" r:id="rId9"/>
    <p:sldId id="290" r:id="rId10"/>
    <p:sldId id="289" r:id="rId11"/>
    <p:sldId id="306" r:id="rId12"/>
    <p:sldId id="294" r:id="rId13"/>
    <p:sldId id="305" r:id="rId14"/>
    <p:sldId id="295" r:id="rId15"/>
    <p:sldId id="292" r:id="rId16"/>
    <p:sldId id="296" r:id="rId17"/>
    <p:sldId id="297" r:id="rId18"/>
    <p:sldId id="298" r:id="rId19"/>
    <p:sldId id="291" r:id="rId20"/>
    <p:sldId id="265" r:id="rId21"/>
  </p:sldIdLst>
  <p:sldSz cx="12192000" cy="6858000"/>
  <p:notesSz cx="6797675" cy="9926638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Montserrat" panose="00000500000000000000" pitchFamily="2" charset="-52"/>
      <p:regular r:id="rId29"/>
      <p:bold r:id="rId30"/>
      <p:italic r:id="rId31"/>
      <p:boldItalic r:id="rId32"/>
    </p:embeddedFont>
    <p:embeddedFont>
      <p:font typeface="Montserrat Medium" panose="00000600000000000000" pitchFamily="2" charset="-52"/>
      <p:regular r:id="rId33"/>
      <p:bold r:id="rId34"/>
      <p:italic r:id="rId35"/>
      <p:boldItalic r:id="rId36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3022" userDrawn="1">
          <p15:clr>
            <a:srgbClr val="A4A3A4"/>
          </p15:clr>
        </p15:guide>
        <p15:guide id="4" pos="438" userDrawn="1">
          <p15:clr>
            <a:srgbClr val="A4A3A4"/>
          </p15:clr>
        </p15:guide>
        <p15:guide id="6" orient="horz" pos="346" userDrawn="1">
          <p15:clr>
            <a:srgbClr val="A4A3A4"/>
          </p15:clr>
        </p15:guide>
        <p15:guide id="7" orient="horz" pos="3952" userDrawn="1">
          <p15:clr>
            <a:srgbClr val="A4A3A4"/>
          </p15:clr>
        </p15:guide>
        <p15:guide id="8" pos="7355" userDrawn="1">
          <p15:clr>
            <a:srgbClr val="A4A3A4"/>
          </p15:clr>
        </p15:guide>
        <p15:guide id="9" orient="horz" pos="1003" userDrawn="1">
          <p15:clr>
            <a:srgbClr val="A4A3A4"/>
          </p15:clr>
        </p15:guide>
        <p15:guide id="10" orient="horz" pos="1230" userDrawn="1">
          <p15:clr>
            <a:srgbClr val="A4A3A4"/>
          </p15:clr>
        </p15:guide>
        <p15:guide id="12" pos="665" userDrawn="1">
          <p15:clr>
            <a:srgbClr val="A4A3A4"/>
          </p15:clr>
        </p15:guide>
        <p15:guide id="14" orient="horz" pos="3203" userDrawn="1">
          <p15:clr>
            <a:srgbClr val="A4A3A4"/>
          </p15:clr>
        </p15:guide>
        <p15:guide id="18" orient="horz" pos="91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astasia" initials="A" lastIdx="2" clrIdx="0">
    <p:extLst>
      <p:ext uri="{19B8F6BF-5375-455C-9EA6-DF929625EA0E}">
        <p15:presenceInfo xmlns:p15="http://schemas.microsoft.com/office/powerpoint/2012/main" userId="Anastasi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5404"/>
    <a:srgbClr val="9FE60C"/>
    <a:srgbClr val="93D50B"/>
    <a:srgbClr val="577F06"/>
    <a:srgbClr val="73A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40"/>
    <p:restoredTop sz="93634" autoAdjust="0"/>
  </p:normalViewPr>
  <p:slideViewPr>
    <p:cSldViewPr snapToGrid="0" snapToObjects="1" showGuides="1">
      <p:cViewPr varScale="1">
        <p:scale>
          <a:sx n="102" d="100"/>
          <a:sy n="102" d="100"/>
        </p:scale>
        <p:origin x="822" y="114"/>
      </p:cViewPr>
      <p:guideLst>
        <p:guide orient="horz" pos="3022"/>
        <p:guide pos="438"/>
        <p:guide orient="horz" pos="346"/>
        <p:guide orient="horz" pos="3952"/>
        <p:guide pos="7355"/>
        <p:guide orient="horz" pos="1003"/>
        <p:guide orient="horz" pos="1230"/>
        <p:guide pos="665"/>
        <p:guide orient="horz" pos="3203"/>
        <p:guide orient="horz" pos="91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973648159723682"/>
          <c:y val="8.4785572008258855E-2"/>
          <c:w val="0.55823143684987364"/>
          <c:h val="0.79702847913174391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dPt>
            <c:idx val="0"/>
            <c:bubble3D val="0"/>
            <c:spPr>
              <a:solidFill>
                <a:schemeClr val="accent6">
                  <a:shade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AC4-3F44-96AC-98A49DBE609E}"/>
              </c:ext>
            </c:extLst>
          </c:dPt>
          <c:dPt>
            <c:idx val="1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AC4-3F44-96AC-98A49DBE609E}"/>
              </c:ext>
            </c:extLst>
          </c:dPt>
          <c:dPt>
            <c:idx val="2"/>
            <c:bubble3D val="0"/>
            <c:spPr>
              <a:solidFill>
                <a:schemeClr val="accent6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7AC4-3F44-96AC-98A49DBE609E}"/>
              </c:ext>
            </c:extLst>
          </c:dPt>
          <c:dLbls>
            <c:dLbl>
              <c:idx val="0"/>
              <c:layout>
                <c:manualLayout>
                  <c:x val="-0.19038495674848221"/>
                  <c:y val="-0.1315637000415532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chemeClr val="bg1"/>
                        </a:solidFill>
                        <a:latin typeface="Montserrat" pitchFamily="2" charset="77"/>
                        <a:ea typeface="+mn-ea"/>
                        <a:cs typeface="+mn-cs"/>
                      </a:defRPr>
                    </a:pPr>
                    <a:fld id="{370B962E-9322-4C0D-99DF-7963F6F33D14}" type="VALUE">
                      <a:rPr lang="en-US" smtClean="0"/>
                      <a:pPr>
                        <a:defRPr sz="1800" b="1">
                          <a:solidFill>
                            <a:schemeClr val="bg1"/>
                          </a:solidFill>
                          <a:latin typeface="Montserrat" pitchFamily="2" charset="77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Montserrat" pitchFamily="2" charset="77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AC4-3F44-96AC-98A49DBE609E}"/>
                </c:ext>
              </c:extLst>
            </c:dLbl>
            <c:dLbl>
              <c:idx val="1"/>
              <c:layout>
                <c:manualLayout>
                  <c:x val="0.18213529860527106"/>
                  <c:y val="0.1433100724288486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chemeClr val="bg1"/>
                        </a:solidFill>
                        <a:latin typeface="Montserrat" pitchFamily="2" charset="77"/>
                        <a:ea typeface="+mn-ea"/>
                        <a:cs typeface="+mn-cs"/>
                      </a:defRPr>
                    </a:pPr>
                    <a:fld id="{710B7E54-11ED-45D0-9559-F12D3D49D53A}" type="VALUE">
                      <a:rPr lang="en-US" smtClean="0"/>
                      <a:pPr>
                        <a:defRPr sz="1800" b="1">
                          <a:solidFill>
                            <a:schemeClr val="bg1"/>
                          </a:solidFill>
                          <a:latin typeface="Montserrat" pitchFamily="2" charset="77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Montserrat" pitchFamily="2" charset="77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AC4-3F44-96AC-98A49DBE609E}"/>
                </c:ext>
              </c:extLst>
            </c:dLbl>
            <c:dLbl>
              <c:idx val="2"/>
              <c:layout>
                <c:manualLayout>
                  <c:x val="0.121426616745702"/>
                  <c:y val="0.1210962930234684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Montserrat" pitchFamily="2" charset="77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AC4-3F44-96AC-98A49DBE609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" pitchFamily="2" charset="77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Соглашение от 15 ФЕВРАЛЯ 2023 Г. № 075-15-2023-153</c:v>
                </c:pt>
                <c:pt idx="1">
                  <c:v>Соглашение  от 20.02.2023 № 075-15-2023-338</c:v>
                </c:pt>
              </c:strCache>
            </c:strRef>
          </c:cat>
          <c:val>
            <c:numRef>
              <c:f>Sheet1!$B$2:$B$3</c:f>
              <c:numCache>
                <c:formatCode>#,##0.00</c:formatCode>
                <c:ptCount val="2"/>
                <c:pt idx="0">
                  <c:v>68563541</c:v>
                </c:pt>
                <c:pt idx="1">
                  <c:v>31436459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C4-3F44-96AC-98A49DBE609E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D5FA1A-5EA2-8E41-BC7D-F673D1E0B94E}" type="datetimeFigureOut">
              <a:rPr lang="ru-RU" smtClean="0"/>
              <a:t>19.02.2024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81B374-793D-9545-A7E7-6DD5CA34122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0812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1B374-793D-9545-A7E7-6DD5CA34122D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85157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1B374-793D-9545-A7E7-6DD5CA34122D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28077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1B374-793D-9545-A7E7-6DD5CA34122D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6927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8" name="Google Shape;228;p10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0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1B374-793D-9545-A7E7-6DD5CA34122D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9884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1B374-793D-9545-A7E7-6DD5CA34122D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94736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1B374-793D-9545-A7E7-6DD5CA34122D}" type="slidenum">
              <a:rPr lang="ru-RU" smtClean="0"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2580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1B374-793D-9545-A7E7-6DD5CA34122D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94736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1B374-793D-9545-A7E7-6DD5CA34122D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31829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1B374-793D-9545-A7E7-6DD5CA34122D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46149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1B374-793D-9545-A7E7-6DD5CA34122D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3960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1B374-793D-9545-A7E7-6DD5CA34122D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1104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1B374-793D-9545-A7E7-6DD5CA34122D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17219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1B374-793D-9545-A7E7-6DD5CA34122D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7546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EA412B-B1D6-1549-9127-198B1DA1FF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B7BC804-97AD-FE41-A8D8-99338D49B4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5C8ACB-6169-AF47-BB56-A7395635E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ECA65-2C7B-3641-AD98-2EA22A8DE28A}" type="datetimeFigureOut">
              <a:rPr lang="ru-RU" smtClean="0"/>
              <a:t>19.02.2024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1CA27F-45C9-DA4A-8BF6-B44E831F6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88840F-AFBE-A748-9CD9-924B55FAA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5E0FE-6B0B-8C4E-8094-482FF74FD43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8263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277E4B-F3E3-D84D-89BC-F27CCAB3B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1A88DC-FA9B-184C-8CB6-C863BC5187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9FAD7E-93FF-F94B-AE8A-6EF821700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ECA65-2C7B-3641-AD98-2EA22A8DE28A}" type="datetimeFigureOut">
              <a:rPr lang="ru-RU" smtClean="0"/>
              <a:t>19.02.2024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9F8BE0-9397-F14E-B345-F01368A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897B65-FD81-A849-9CF5-0359B9435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5E0FE-6B0B-8C4E-8094-482FF74FD43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0836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41B39F2-60B9-7B41-B56D-D9AEFEF16D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2F73447-48E1-4A4D-99E3-CA1AB2968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EA1DC0-87AB-2A4E-828A-FA9FF3AB3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ECA65-2C7B-3641-AD98-2EA22A8DE28A}" type="datetimeFigureOut">
              <a:rPr lang="ru-RU" smtClean="0"/>
              <a:t>19.02.2024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A75A7E-EA80-494B-A5CD-1A8C70A25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30C6B6-02C4-3D4B-83D4-C50BEF9CB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5E0FE-6B0B-8C4E-8094-482FF74FD43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6346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44207C-BFD4-3E48-B277-7D0FC38E4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BA9A67-705C-3042-8B59-AB6217D46A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F162D2-7400-4A47-AC9D-2525F57E6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ECA65-2C7B-3641-AD98-2EA22A8DE28A}" type="datetimeFigureOut">
              <a:rPr lang="ru-RU" smtClean="0"/>
              <a:t>19.02.2024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2ACF1A-F06A-164A-A5D4-D9B73A857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807CE8-103E-DD44-B8E8-486C46E7B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5E0FE-6B0B-8C4E-8094-482FF74FD43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3243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9B8E5D-3657-B24D-A1F9-0F4C0B54C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C607674-D395-824C-9E41-1CDE7BC0C1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37A80F-170C-2143-86EF-36EE50678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ECA65-2C7B-3641-AD98-2EA22A8DE28A}" type="datetimeFigureOut">
              <a:rPr lang="ru-RU" smtClean="0"/>
              <a:t>19.02.2024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FE9F70-FDC9-034D-9F18-6F63CB0F1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63DDBE-9DB4-F148-A175-C3AF199BB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5E0FE-6B0B-8C4E-8094-482FF74FD43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4095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5B75E5-BF63-B748-B3DD-C4C471632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84923E-A847-9F46-8713-A8C42403B5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D615D07-4E48-1C4D-A02E-F46B252B61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6D62C3-37B0-2141-B63B-E3F87D89C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ECA65-2C7B-3641-AD98-2EA22A8DE28A}" type="datetimeFigureOut">
              <a:rPr lang="ru-RU" smtClean="0"/>
              <a:t>19.02.2024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833700-6073-F64E-A3B4-05C56FF13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EAE4D18-23EA-BE40-93B3-350CC6FB2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5E0FE-6B0B-8C4E-8094-482FF74FD43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0337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3773F8-31C0-824C-9E2B-4F27622E4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218A59-5BC0-9346-B026-294366F8EC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17FC2D4-F779-A049-A4B5-FD431F3E84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4D20BA8-7A44-1B46-831E-02DA0A92BB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1783B7D-F431-344D-8F4F-9A01C62849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37A1DB5-E3B4-554F-80CE-031A53DDB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ECA65-2C7B-3641-AD98-2EA22A8DE28A}" type="datetimeFigureOut">
              <a:rPr lang="ru-RU" smtClean="0"/>
              <a:t>19.02.2024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C91F90B-81C3-ED41-B55F-80A35105A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92B188A-26E6-E44B-8321-91E26514E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5E0FE-6B0B-8C4E-8094-482FF74FD43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9822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C01D06-43EE-C246-B769-0F60ECA25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6E5DCC6-2EE7-FA4B-A73E-6CA71187B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ECA65-2C7B-3641-AD98-2EA22A8DE28A}" type="datetimeFigureOut">
              <a:rPr lang="ru-RU" smtClean="0"/>
              <a:t>19.02.2024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D284ED1-06FC-5646-957B-94C308507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309D34-1927-264E-AF2B-A34CC1DF3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5E0FE-6B0B-8C4E-8094-482FF74FD43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9737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72E70A9-3EB6-A443-B258-07D018104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ECA65-2C7B-3641-AD98-2EA22A8DE28A}" type="datetimeFigureOut">
              <a:rPr lang="ru-RU" smtClean="0"/>
              <a:t>19.02.2024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B125256-07F2-904E-AA5F-9888C5905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C8B8C71-57AC-5B47-9C39-D1FF15ED6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5E0FE-6B0B-8C4E-8094-482FF74FD43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2938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E35DEB-936F-3843-88D3-C74FF77B7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7E81F9-6E17-1542-84F3-4729184C89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1445DE3-8869-F84A-A7CA-D7F54BDB55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0955452-32BB-7D47-A9FA-B89F7E57C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ECA65-2C7B-3641-AD98-2EA22A8DE28A}" type="datetimeFigureOut">
              <a:rPr lang="ru-RU" smtClean="0"/>
              <a:t>19.02.2024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A859AC-B290-2A47-AF0E-5F012B686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3255CF8-BAAE-E840-A994-A76D9589E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5E0FE-6B0B-8C4E-8094-482FF74FD43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45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E4D59F-D667-5848-8EB0-467B4B477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CA628A6-E390-2C46-9A78-6ACB4DBB57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BE31D14-324F-7E46-A066-BAE485593B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5DF7E49-AADA-014F-9FC3-1C7338EA7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ECA65-2C7B-3641-AD98-2EA22A8DE28A}" type="datetimeFigureOut">
              <a:rPr lang="ru-RU" smtClean="0"/>
              <a:t>19.02.2024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0B888CC-F118-8640-AE5A-B4BA6321C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E4FCDC2-DE68-CF46-A3A4-A0B3A45E6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5E0FE-6B0B-8C4E-8094-482FF74FD43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6679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1A9738-02B0-7E4D-957B-10CA1277F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0E71C27-EFD0-A543-9103-00525F36F1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91659B-958C-5445-BFDD-C59A1DECDE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2ECA65-2C7B-3641-AD98-2EA22A8DE28A}" type="datetimeFigureOut">
              <a:rPr lang="ru-RU" smtClean="0"/>
              <a:t>19.02.2024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43216E-80BD-B249-87BE-6DFDC842D4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22C1F1-BA31-2D4B-B7F8-1F82B50FEF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85E0FE-6B0B-8C4E-8094-482FF74FD43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3822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4.png"/><Relationship Id="rId4" Type="http://schemas.openxmlformats.org/officeDocument/2006/relationships/image" Target="../media/image6.svg"/><Relationship Id="rId9" Type="http://schemas.openxmlformats.org/officeDocument/2006/relationships/image" Target="../media/image11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png"/><Relationship Id="rId7" Type="http://schemas.openxmlformats.org/officeDocument/2006/relationships/image" Target="../media/image1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11" Type="http://schemas.openxmlformats.org/officeDocument/2006/relationships/image" Target="../media/image21.jpg"/><Relationship Id="rId5" Type="http://schemas.openxmlformats.org/officeDocument/2006/relationships/image" Target="../media/image15.svg"/><Relationship Id="rId10" Type="http://schemas.openxmlformats.org/officeDocument/2006/relationships/image" Target="../media/image20.jpg"/><Relationship Id="rId4" Type="http://schemas.openxmlformats.org/officeDocument/2006/relationships/image" Target="../media/image14.png"/><Relationship Id="rId9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13" Type="http://schemas.openxmlformats.org/officeDocument/2006/relationships/image" Target="../media/image30.jpg"/><Relationship Id="rId3" Type="http://schemas.openxmlformats.org/officeDocument/2006/relationships/image" Target="../media/image14.png"/><Relationship Id="rId7" Type="http://schemas.openxmlformats.org/officeDocument/2006/relationships/image" Target="../media/image24.jpg"/><Relationship Id="rId12" Type="http://schemas.openxmlformats.org/officeDocument/2006/relationships/image" Target="../media/image2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11" Type="http://schemas.openxmlformats.org/officeDocument/2006/relationships/image" Target="../media/image28.jpg"/><Relationship Id="rId5" Type="http://schemas.openxmlformats.org/officeDocument/2006/relationships/image" Target="../media/image22.png"/><Relationship Id="rId10" Type="http://schemas.openxmlformats.org/officeDocument/2006/relationships/image" Target="../media/image27.jpg"/><Relationship Id="rId4" Type="http://schemas.openxmlformats.org/officeDocument/2006/relationships/image" Target="../media/image15.svg"/><Relationship Id="rId9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14.png"/><Relationship Id="rId7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11" Type="http://schemas.openxmlformats.org/officeDocument/2006/relationships/image" Target="../media/image37.jpg"/><Relationship Id="rId5" Type="http://schemas.openxmlformats.org/officeDocument/2006/relationships/image" Target="../media/image31.jpeg"/><Relationship Id="rId10" Type="http://schemas.openxmlformats.org/officeDocument/2006/relationships/image" Target="../media/image36.jpg"/><Relationship Id="rId4" Type="http://schemas.openxmlformats.org/officeDocument/2006/relationships/image" Target="../media/image15.svg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13" Type="http://schemas.openxmlformats.org/officeDocument/2006/relationships/image" Target="../media/image46.jpg"/><Relationship Id="rId3" Type="http://schemas.openxmlformats.org/officeDocument/2006/relationships/image" Target="../media/image14.png"/><Relationship Id="rId7" Type="http://schemas.openxmlformats.org/officeDocument/2006/relationships/image" Target="../media/image40.jpg"/><Relationship Id="rId12" Type="http://schemas.openxmlformats.org/officeDocument/2006/relationships/image" Target="../media/image4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11" Type="http://schemas.openxmlformats.org/officeDocument/2006/relationships/image" Target="../media/image44.jpg"/><Relationship Id="rId5" Type="http://schemas.openxmlformats.org/officeDocument/2006/relationships/image" Target="../media/image38.png"/><Relationship Id="rId10" Type="http://schemas.openxmlformats.org/officeDocument/2006/relationships/image" Target="../media/image43.jpg"/><Relationship Id="rId4" Type="http://schemas.openxmlformats.org/officeDocument/2006/relationships/image" Target="../media/image15.svg"/><Relationship Id="rId9" Type="http://schemas.openxmlformats.org/officeDocument/2006/relationships/image" Target="../media/image42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14.png"/><Relationship Id="rId7" Type="http://schemas.openxmlformats.org/officeDocument/2006/relationships/image" Target="../media/image4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11" Type="http://schemas.openxmlformats.org/officeDocument/2006/relationships/image" Target="../media/image53.jpg"/><Relationship Id="rId5" Type="http://schemas.openxmlformats.org/officeDocument/2006/relationships/image" Target="../media/image47.png"/><Relationship Id="rId10" Type="http://schemas.openxmlformats.org/officeDocument/2006/relationships/image" Target="../media/image52.jpg"/><Relationship Id="rId4" Type="http://schemas.openxmlformats.org/officeDocument/2006/relationships/image" Target="../media/image15.svg"/><Relationship Id="rId9" Type="http://schemas.openxmlformats.org/officeDocument/2006/relationships/image" Target="../media/image5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gif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58DCE3-9DEA-7A44-9AEE-96FEB4318C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2745" y="1716594"/>
            <a:ext cx="11406509" cy="2771774"/>
          </a:xfrm>
        </p:spPr>
        <p:txBody>
          <a:bodyPr anchor="ctr">
            <a:normAutofit/>
          </a:bodyPr>
          <a:lstStyle/>
          <a:p>
            <a:pPr algn="l">
              <a:lnSpc>
                <a:spcPct val="100000"/>
              </a:lnSpc>
            </a:pPr>
            <a:r>
              <a:rPr lang="ru-RU" sz="3200" b="1" dirty="0">
                <a:solidFill>
                  <a:schemeClr val="bg1"/>
                </a:solidFill>
                <a:latin typeface="Montserrat" pitchFamily="2" charset="0"/>
              </a:rPr>
              <a:t>О результатах реализации программы развития университета в рамках стратегического академического лидерства «Приоритет-2030» в 2023 году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B44B4B6-A320-C74E-861E-462FDB4513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0158" y="5299535"/>
            <a:ext cx="4895478" cy="424732"/>
          </a:xfrm>
        </p:spPr>
        <p:txBody>
          <a:bodyPr wrap="square">
            <a:spAutoFit/>
          </a:bodyPr>
          <a:lstStyle/>
          <a:p>
            <a:pPr algn="l"/>
            <a:r>
              <a:rPr lang="ru-RU" b="1" dirty="0">
                <a:solidFill>
                  <a:schemeClr val="bg1"/>
                </a:solidFill>
                <a:latin typeface="Montserrat" pitchFamily="2" charset="0"/>
              </a:rPr>
              <a:t>Мурина Наталья Сергеевна</a:t>
            </a:r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6B63D413-465B-6041-9C14-AFDF7A7F2E4F}"/>
              </a:ext>
            </a:extLst>
          </p:cNvPr>
          <p:cNvSpPr txBox="1">
            <a:spLocks/>
          </p:cNvSpPr>
          <p:nvPr/>
        </p:nvSpPr>
        <p:spPr>
          <a:xfrm>
            <a:off x="600158" y="5712372"/>
            <a:ext cx="4738460" cy="58477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solidFill>
                  <a:schemeClr val="bg1"/>
                </a:solidFill>
                <a:latin typeface="Montserrat Medium" pitchFamily="2" charset="0"/>
              </a:rPr>
              <a:t>Проректор по технологическим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solidFill>
                  <a:schemeClr val="bg1"/>
                </a:solidFill>
                <a:latin typeface="Montserrat Medium" pitchFamily="2" charset="0"/>
              </a:rPr>
              <a:t>разработкам и коммерциализации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7AE5BB4-53E7-6D42-AC6B-9E369AEB8D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745" y="236644"/>
            <a:ext cx="3414724" cy="1512723"/>
          </a:xfrm>
          <a:prstGeom prst="rect">
            <a:avLst/>
          </a:prstGeom>
        </p:spPr>
      </p:pic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155303CA-FA31-464C-AEF4-84262BA4AAFB}"/>
              </a:ext>
            </a:extLst>
          </p:cNvPr>
          <p:cNvCxnSpPr>
            <a:cxnSpLocks/>
          </p:cNvCxnSpPr>
          <p:nvPr/>
        </p:nvCxnSpPr>
        <p:spPr>
          <a:xfrm>
            <a:off x="3827463" y="549275"/>
            <a:ext cx="0" cy="900113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07C89E03-D3A3-F04B-9F93-FA85ED4ED407}"/>
              </a:ext>
            </a:extLst>
          </p:cNvPr>
          <p:cNvSpPr txBox="1">
            <a:spLocks/>
          </p:cNvSpPr>
          <p:nvPr/>
        </p:nvSpPr>
        <p:spPr>
          <a:xfrm>
            <a:off x="4031732" y="839116"/>
            <a:ext cx="6054100" cy="30777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ru-RU" sz="1400" b="1" dirty="0">
                <a:solidFill>
                  <a:schemeClr val="bg1"/>
                </a:solidFill>
                <a:latin typeface="Montserrat" pitchFamily="2" charset="0"/>
              </a:rPr>
              <a:t>Ученый Совет 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DC301D2E-7904-4043-A0EB-991B4FF359E8}"/>
              </a:ext>
            </a:extLst>
          </p:cNvPr>
          <p:cNvCxnSpPr>
            <a:cxnSpLocks/>
          </p:cNvCxnSpPr>
          <p:nvPr/>
        </p:nvCxnSpPr>
        <p:spPr>
          <a:xfrm flipH="1">
            <a:off x="0" y="5032328"/>
            <a:ext cx="177654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одзаголовок 2">
            <a:extLst>
              <a:ext uri="{FF2B5EF4-FFF2-40B4-BE49-F238E27FC236}">
                <a16:creationId xmlns:a16="http://schemas.microsoft.com/office/drawing/2014/main" id="{A29C067E-C722-2C4D-A40D-CA9EC2A7F693}"/>
              </a:ext>
            </a:extLst>
          </p:cNvPr>
          <p:cNvSpPr txBox="1">
            <a:spLocks/>
          </p:cNvSpPr>
          <p:nvPr/>
        </p:nvSpPr>
        <p:spPr>
          <a:xfrm>
            <a:off x="8357616" y="6051258"/>
            <a:ext cx="3413067" cy="3416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800" dirty="0">
                <a:solidFill>
                  <a:schemeClr val="bg1"/>
                </a:solidFill>
                <a:latin typeface="Montserrat Medium" pitchFamily="2" charset="0"/>
              </a:rPr>
              <a:t> 19 февраля 2024 года</a:t>
            </a:r>
          </a:p>
        </p:txBody>
      </p:sp>
    </p:spTree>
    <p:extLst>
      <p:ext uri="{BB962C8B-B14F-4D97-AF65-F5344CB8AC3E}">
        <p14:creationId xmlns:p14="http://schemas.microsoft.com/office/powerpoint/2010/main" val="3237649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4F6CC77-FB82-B74A-B929-7C2F4CE55E35}"/>
              </a:ext>
            </a:extLst>
          </p:cNvPr>
          <p:cNvSpPr/>
          <p:nvPr/>
        </p:nvSpPr>
        <p:spPr>
          <a:xfrm>
            <a:off x="0" y="0"/>
            <a:ext cx="365760" cy="6858000"/>
          </a:xfrm>
          <a:prstGeom prst="rect">
            <a:avLst/>
          </a:prstGeom>
          <a:solidFill>
            <a:srgbClr val="9FE6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5064868-379F-1242-84CD-140F8A9018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1623" y="204738"/>
            <a:ext cx="2429022" cy="1076057"/>
          </a:xfrm>
          <a:prstGeom prst="rect">
            <a:avLst/>
          </a:prstGeom>
        </p:spPr>
      </p:pic>
      <p:graphicFrame>
        <p:nvGraphicFramePr>
          <p:cNvPr id="6" name="Таблица 4">
            <a:extLst>
              <a:ext uri="{FF2B5EF4-FFF2-40B4-BE49-F238E27FC236}">
                <a16:creationId xmlns:a16="http://schemas.microsoft.com/office/drawing/2014/main" id="{84F46E4B-BDBF-2A48-B03B-7C49CFD782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0252699"/>
              </p:ext>
            </p:extLst>
          </p:nvPr>
        </p:nvGraphicFramePr>
        <p:xfrm>
          <a:off x="471638" y="1477560"/>
          <a:ext cx="11636942" cy="42820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5301">
                  <a:extLst>
                    <a:ext uri="{9D8B030D-6E8A-4147-A177-3AD203B41FA5}">
                      <a16:colId xmlns:a16="http://schemas.microsoft.com/office/drawing/2014/main" val="656475262"/>
                    </a:ext>
                  </a:extLst>
                </a:gridCol>
                <a:gridCol w="2715789">
                  <a:extLst>
                    <a:ext uri="{9D8B030D-6E8A-4147-A177-3AD203B41FA5}">
                      <a16:colId xmlns:a16="http://schemas.microsoft.com/office/drawing/2014/main" val="4069819676"/>
                    </a:ext>
                  </a:extLst>
                </a:gridCol>
                <a:gridCol w="1363066">
                  <a:extLst>
                    <a:ext uri="{9D8B030D-6E8A-4147-A177-3AD203B41FA5}">
                      <a16:colId xmlns:a16="http://schemas.microsoft.com/office/drawing/2014/main" val="1741224419"/>
                    </a:ext>
                  </a:extLst>
                </a:gridCol>
                <a:gridCol w="978431">
                  <a:extLst>
                    <a:ext uri="{9D8B030D-6E8A-4147-A177-3AD203B41FA5}">
                      <a16:colId xmlns:a16="http://schemas.microsoft.com/office/drawing/2014/main" val="1240160813"/>
                    </a:ext>
                  </a:extLst>
                </a:gridCol>
                <a:gridCol w="8987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401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69638">
                  <a:extLst>
                    <a:ext uri="{9D8B030D-6E8A-4147-A177-3AD203B41FA5}">
                      <a16:colId xmlns:a16="http://schemas.microsoft.com/office/drawing/2014/main" val="4276297539"/>
                    </a:ext>
                  </a:extLst>
                </a:gridCol>
                <a:gridCol w="132828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47536">
                  <a:extLst>
                    <a:ext uri="{9D8B030D-6E8A-4147-A177-3AD203B41FA5}">
                      <a16:colId xmlns:a16="http://schemas.microsoft.com/office/drawing/2014/main" val="1632125009"/>
                    </a:ext>
                  </a:extLst>
                </a:gridCol>
              </a:tblGrid>
              <a:tr h="562159">
                <a:tc>
                  <a:txBody>
                    <a:bodyPr/>
                    <a:lstStyle/>
                    <a:p>
                      <a:pPr algn="ctr"/>
                      <a:r>
                        <a:rPr lang="ru-RU" sz="1100" b="1" i="0" dirty="0">
                          <a:solidFill>
                            <a:schemeClr val="tx1"/>
                          </a:solidFill>
                          <a:latin typeface="Montserrat" pitchFamily="2" charset="0"/>
                        </a:rPr>
                        <a:t>№</a:t>
                      </a: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Наименование показателя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Единица измерения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План </a:t>
                      </a:r>
                      <a:br>
                        <a:rPr lang="ru-RU" sz="11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</a:br>
                      <a:r>
                        <a:rPr lang="ru-RU" sz="11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 на 2022 г.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Факт </a:t>
                      </a:r>
                      <a:br>
                        <a:rPr lang="ru-RU" sz="11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</a:br>
                      <a:r>
                        <a:rPr lang="ru-RU" sz="11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на 2022 г.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План </a:t>
                      </a:r>
                      <a:br>
                        <a:rPr lang="ru-RU" sz="11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</a:br>
                      <a:r>
                        <a:rPr lang="ru-RU" sz="11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на 2023 г.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Факт </a:t>
                      </a:r>
                      <a:br>
                        <a:rPr lang="ru-RU" sz="11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</a:br>
                      <a:r>
                        <a:rPr lang="ru-RU" sz="11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на 2023 г.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% </a:t>
                      </a:r>
                      <a:br>
                        <a:rPr lang="ru-RU" sz="11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</a:br>
                      <a:r>
                        <a:rPr lang="ru-RU" sz="11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Соотношение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Расхождение</a:t>
                      </a:r>
                    </a:p>
                    <a:p>
                      <a:pPr algn="ctr" fontAlgn="ctr"/>
                      <a:endParaRPr lang="ru-RU" sz="1100" b="1" kern="1200" dirty="0">
                        <a:solidFill>
                          <a:schemeClr val="dk1"/>
                        </a:solidFill>
                        <a:latin typeface="Montserrat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7586770"/>
                  </a:ext>
                </a:extLst>
              </a:tr>
              <a:tr h="929965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1100" b="1" i="0" kern="1200" dirty="0">
                          <a:solidFill>
                            <a:schemeClr val="tx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Р6_б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Объем затрат на научные исследования</a:t>
                      </a:r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 и разработки из собственных средств университета </a:t>
                      </a: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в расчете на 1 НПР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тыс. рублей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121,2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34,05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115,028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155,667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135%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+40,64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6105523"/>
                  </a:ext>
                </a:extLst>
              </a:tr>
              <a:tr h="1297771">
                <a:tc vMerge="1">
                  <a:txBody>
                    <a:bodyPr/>
                    <a:lstStyle/>
                    <a:p>
                      <a:pPr algn="ctr" fontAlgn="ctr"/>
                      <a:endParaRPr lang="ru-RU" sz="1200" b="1" i="0" kern="1200" dirty="0">
                        <a:solidFill>
                          <a:schemeClr val="tx1"/>
                        </a:solidFill>
                        <a:latin typeface="Montserrat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Объем затрат на проведение научных исследований </a:t>
                      </a:r>
                      <a:r>
                        <a:rPr lang="ru-RU" sz="11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и разработок за счет собственных средств университета в отчетном году к численности НПР в отчетном году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тыс. рублей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28 117,9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8 853,43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30 367,4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40 006,38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132%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+</a:t>
                      </a:r>
                      <a:r>
                        <a:rPr lang="ru-RU" sz="1100" b="0" kern="120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9 638,9</a:t>
                      </a:r>
                      <a:endParaRPr lang="ru-RU" sz="1100" b="0" kern="1200" dirty="0">
                        <a:solidFill>
                          <a:schemeClr val="dk1"/>
                        </a:solidFill>
                        <a:latin typeface="Montserrat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3157250"/>
                  </a:ext>
                </a:extLst>
              </a:tr>
              <a:tr h="7460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Средняя численность работников списочного состава </a:t>
                      </a:r>
                      <a:r>
                        <a:rPr lang="ru-RU" sz="11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(ППС, без внешних совместителей)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kern="120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чел.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224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252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255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249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98%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-6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6062">
                <a:tc vMerge="1">
                  <a:txBody>
                    <a:bodyPr/>
                    <a:lstStyle/>
                    <a:p>
                      <a:pPr algn="ctr" fontAlgn="ctr"/>
                      <a:endParaRPr lang="ru-RU" sz="1200" b="1" i="0" kern="1200" dirty="0">
                        <a:solidFill>
                          <a:schemeClr val="tx1"/>
                        </a:solidFill>
                        <a:latin typeface="Montserrat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Средняя численность работников списочного состава </a:t>
                      </a:r>
                      <a:r>
                        <a:rPr lang="ru-RU" sz="11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(НР, без внешних совместителей)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чел.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-1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Google Shape;223;p9"/>
          <p:cNvSpPr txBox="1">
            <a:spLocks noGrp="1"/>
          </p:cNvSpPr>
          <p:nvPr>
            <p:ph type="ctrTitle"/>
          </p:nvPr>
        </p:nvSpPr>
        <p:spPr>
          <a:xfrm>
            <a:off x="648418" y="189057"/>
            <a:ext cx="9017422" cy="978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l">
              <a:spcBef>
                <a:spcPts val="0"/>
              </a:spcBef>
              <a:buClr>
                <a:schemeClr val="dk1"/>
              </a:buClr>
              <a:buSzPts val="3200"/>
            </a:pPr>
            <a:r>
              <a:rPr lang="ru-RU" sz="3200" b="1" dirty="0">
                <a:latin typeface="Montserrat"/>
                <a:sym typeface="Montserrat"/>
              </a:rPr>
              <a:t>Целевые показатели реализации Программы развития в 2023 г.</a:t>
            </a:r>
            <a:endParaRPr sz="3200" b="1" dirty="0"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42421386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4F6CC77-FB82-B74A-B929-7C2F4CE55E35}"/>
              </a:ext>
            </a:extLst>
          </p:cNvPr>
          <p:cNvSpPr/>
          <p:nvPr/>
        </p:nvSpPr>
        <p:spPr>
          <a:xfrm>
            <a:off x="0" y="0"/>
            <a:ext cx="365760" cy="6858000"/>
          </a:xfrm>
          <a:prstGeom prst="rect">
            <a:avLst/>
          </a:prstGeom>
          <a:solidFill>
            <a:srgbClr val="9FE6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5064868-379F-1242-84CD-140F8A9018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1623" y="204738"/>
            <a:ext cx="2429022" cy="1076057"/>
          </a:xfrm>
          <a:prstGeom prst="rect">
            <a:avLst/>
          </a:prstGeom>
        </p:spPr>
      </p:pic>
      <p:sp>
        <p:nvSpPr>
          <p:cNvPr id="9" name="Google Shape;223;p9"/>
          <p:cNvSpPr txBox="1">
            <a:spLocks noGrp="1"/>
          </p:cNvSpPr>
          <p:nvPr>
            <p:ph type="ctrTitle"/>
          </p:nvPr>
        </p:nvSpPr>
        <p:spPr>
          <a:xfrm>
            <a:off x="528345" y="449730"/>
            <a:ext cx="10619946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l">
              <a:spcBef>
                <a:spcPts val="0"/>
              </a:spcBef>
              <a:buClr>
                <a:schemeClr val="dk1"/>
              </a:buClr>
              <a:buSzPts val="3200"/>
            </a:pPr>
            <a:r>
              <a:rPr lang="ru-RU" sz="3200" b="1" dirty="0">
                <a:latin typeface="Montserrat"/>
                <a:sym typeface="Montserrat"/>
              </a:rPr>
              <a:t>Привлечение средств внебюджетных источников на проведение прикладных научных исследований и (или) экспериментальных разработок, полученных от заказчиков, в 2023 году </a:t>
            </a:r>
            <a:endParaRPr sz="3200" b="1" dirty="0">
              <a:latin typeface="Montserrat"/>
            </a:endParaRPr>
          </a:p>
        </p:txBody>
      </p:sp>
      <p:sp>
        <p:nvSpPr>
          <p:cNvPr id="8" name="Google Shape;107;p2">
            <a:extLst>
              <a:ext uri="{FF2B5EF4-FFF2-40B4-BE49-F238E27FC236}">
                <a16:creationId xmlns:a16="http://schemas.microsoft.com/office/drawing/2014/main" id="{E3433370-6DC2-4B0B-B580-ADCDE7B46ADA}"/>
              </a:ext>
            </a:extLst>
          </p:cNvPr>
          <p:cNvSpPr/>
          <p:nvPr/>
        </p:nvSpPr>
        <p:spPr>
          <a:xfrm>
            <a:off x="648418" y="3614972"/>
            <a:ext cx="7680631" cy="2027083"/>
          </a:xfrm>
          <a:prstGeom prst="roundRect">
            <a:avLst>
              <a:gd name="adj" fmla="val 16667"/>
            </a:avLst>
          </a:prstGeom>
          <a:solidFill>
            <a:srgbClr val="E1EFD8"/>
          </a:solidFill>
          <a:ln w="38100" cap="flat" cmpd="sng">
            <a:solidFill>
              <a:srgbClr val="73A80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ru-RU" sz="1600" b="1" dirty="0">
                <a:solidFill>
                  <a:schemeClr val="dk1"/>
                </a:solidFill>
                <a:latin typeface="Montserrat" pitchFamily="2" charset="0"/>
                <a:sym typeface="Calibri"/>
              </a:rPr>
              <a:t>Общая сумма договоров на выполнение НИР = 24 009 595 руб. </a:t>
            </a:r>
            <a:endParaRPr sz="1600" b="1" dirty="0">
              <a:solidFill>
                <a:schemeClr val="dk1"/>
              </a:solidFill>
              <a:latin typeface="Montserrat" pitchFamily="2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09342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0"/>
          <p:cNvSpPr/>
          <p:nvPr/>
        </p:nvSpPr>
        <p:spPr>
          <a:xfrm>
            <a:off x="0" y="0"/>
            <a:ext cx="365760" cy="6858000"/>
          </a:xfrm>
          <a:prstGeom prst="rect">
            <a:avLst/>
          </a:prstGeom>
          <a:solidFill>
            <a:srgbClr val="93D5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2" name="Google Shape;232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81623" y="204738"/>
            <a:ext cx="2429022" cy="1076057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10"/>
          <p:cNvSpPr txBox="1">
            <a:spLocks noGrp="1"/>
          </p:cNvSpPr>
          <p:nvPr>
            <p:ph type="ctrTitle"/>
          </p:nvPr>
        </p:nvSpPr>
        <p:spPr>
          <a:xfrm>
            <a:off x="601423" y="317393"/>
            <a:ext cx="9331848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None/>
            </a:pPr>
            <a:r>
              <a:rPr lang="ru-RU" sz="3200" b="1" dirty="0">
                <a:latin typeface="Montserrat"/>
                <a:ea typeface="Montserrat"/>
                <a:cs typeface="Montserrat"/>
                <a:sym typeface="Montserrat"/>
              </a:rPr>
              <a:t>Распределение средств гранта в 2023 г.</a:t>
            </a:r>
            <a:endParaRPr dirty="0"/>
          </a:p>
        </p:txBody>
      </p:sp>
      <p:graphicFrame>
        <p:nvGraphicFramePr>
          <p:cNvPr id="234" name="Google Shape;234;p10"/>
          <p:cNvGraphicFramePr/>
          <p:nvPr>
            <p:extLst>
              <p:ext uri="{D42A27DB-BD31-4B8C-83A1-F6EECF244321}">
                <p14:modId xmlns:p14="http://schemas.microsoft.com/office/powerpoint/2010/main" val="1844412350"/>
              </p:ext>
            </p:extLst>
          </p:nvPr>
        </p:nvGraphicFramePr>
        <p:xfrm>
          <a:off x="1118713" y="1280795"/>
          <a:ext cx="9402329" cy="49430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35" name="Google Shape;235;p10"/>
          <p:cNvSpPr txBox="1"/>
          <p:nvPr/>
        </p:nvSpPr>
        <p:spPr>
          <a:xfrm>
            <a:off x="369411" y="1985164"/>
            <a:ext cx="3643670" cy="452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ru-RU" sz="16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Соглашение от 20.02.2023г. </a:t>
            </a:r>
            <a:br>
              <a:rPr lang="ru-RU" sz="16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6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№ 075-15-2023-338 </a:t>
            </a:r>
          </a:p>
          <a:p>
            <a:pPr lvl="0"/>
            <a:r>
              <a:rPr lang="ru-RU" sz="16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«Цифровая кафедра»:</a:t>
            </a:r>
          </a:p>
          <a:p>
            <a:pPr lvl="0"/>
            <a:endParaRPr lang="ru-RU" sz="16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/>
            <a:r>
              <a:rPr lang="ru-RU" sz="14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КБК 100</a:t>
            </a:r>
          </a:p>
          <a:p>
            <a:pPr lvl="0"/>
            <a:r>
              <a:rPr lang="ru-RU" sz="1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Выплаты персоналу, включая взносы на обязательное социальное страхование : </a:t>
            </a:r>
            <a:r>
              <a:rPr lang="ru-RU" sz="14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10 411 364,74 руб.</a:t>
            </a:r>
          </a:p>
          <a:p>
            <a:pPr lvl="0"/>
            <a:endParaRPr lang="ru-RU" sz="14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/>
            <a:r>
              <a:rPr lang="ru-RU" sz="14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КБК 200</a:t>
            </a:r>
          </a:p>
          <a:p>
            <a:pPr lvl="0"/>
            <a:r>
              <a:rPr lang="ru-RU" sz="1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Закупка работ и услуг: </a:t>
            </a:r>
          </a:p>
          <a:p>
            <a:pPr lvl="0"/>
            <a:r>
              <a:rPr lang="ru-RU" sz="14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3 105 096,00 руб.</a:t>
            </a:r>
          </a:p>
          <a:p>
            <a:pPr lvl="0"/>
            <a:endParaRPr lang="ru-RU" sz="14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/>
            <a:r>
              <a:rPr lang="ru-RU" sz="14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КБК 300</a:t>
            </a:r>
          </a:p>
          <a:p>
            <a:pPr lvl="0"/>
            <a:r>
              <a:rPr lang="ru-RU" sz="1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Закупка непроизведенных активов, нематериальных активов, материальных запасов и основных средств: </a:t>
            </a:r>
            <a:r>
              <a:rPr lang="ru-RU" sz="14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17 919 998,26 руб.</a:t>
            </a:r>
          </a:p>
          <a:p>
            <a:pPr lvl="0"/>
            <a:endParaRPr lang="ru-RU" sz="14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/>
            <a:endParaRPr sz="14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7" name="Google Shape;237;p10"/>
          <p:cNvSpPr txBox="1"/>
          <p:nvPr/>
        </p:nvSpPr>
        <p:spPr>
          <a:xfrm>
            <a:off x="8045494" y="2020887"/>
            <a:ext cx="4216280" cy="4062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ru-RU" sz="16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Соглашение от 15.02.2023г. </a:t>
            </a:r>
            <a:br>
              <a:rPr lang="ru-RU" sz="16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6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№ 075-15-2023-153: </a:t>
            </a:r>
          </a:p>
          <a:p>
            <a:pPr lvl="0"/>
            <a:endParaRPr lang="ru-RU" sz="14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/>
            <a:r>
              <a:rPr lang="ru-RU" sz="14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КБК 100</a:t>
            </a:r>
          </a:p>
          <a:p>
            <a:pPr lvl="0"/>
            <a:r>
              <a:rPr lang="ru-RU" sz="1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Выплаты персоналу, включая взносы на обязательное социальное страхование: </a:t>
            </a:r>
          </a:p>
          <a:p>
            <a:pPr lvl="0"/>
            <a:r>
              <a:rPr lang="ru-RU" sz="14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1 980 273,74 руб.</a:t>
            </a:r>
          </a:p>
          <a:p>
            <a:pPr lvl="0"/>
            <a:endParaRPr lang="ru-RU" sz="14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/>
            <a:r>
              <a:rPr lang="ru-RU" sz="14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КБК 200</a:t>
            </a:r>
          </a:p>
          <a:p>
            <a:r>
              <a:rPr lang="ru-RU" sz="1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Закупка работ и услуг: </a:t>
            </a:r>
          </a:p>
          <a:p>
            <a:r>
              <a:rPr lang="ru-RU" sz="14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32 717 229,00 руб.</a:t>
            </a:r>
          </a:p>
          <a:p>
            <a:pPr lvl="0"/>
            <a:endParaRPr lang="ru-RU" sz="14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/>
            <a:r>
              <a:rPr lang="ru-RU" sz="14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КБК 300</a:t>
            </a:r>
          </a:p>
          <a:p>
            <a:pPr lvl="0"/>
            <a:r>
              <a:rPr lang="ru-RU" sz="1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Закупка непроизведенных активов, нематериальных активов, материальных запасов и основных средств:</a:t>
            </a:r>
          </a:p>
          <a:p>
            <a:pPr lvl="0"/>
            <a:r>
              <a:rPr lang="ru-RU" sz="14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33 866 038,26 руб.</a:t>
            </a:r>
          </a:p>
          <a:p>
            <a:pPr lvl="0"/>
            <a:endParaRPr sz="16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38" name="Google Shape;238;p10"/>
          <p:cNvGrpSpPr/>
          <p:nvPr/>
        </p:nvGrpSpPr>
        <p:grpSpPr>
          <a:xfrm>
            <a:off x="2988235" y="2335986"/>
            <a:ext cx="1321653" cy="275732"/>
            <a:chOff x="2988235" y="2335986"/>
            <a:chExt cx="1321653" cy="275732"/>
          </a:xfrm>
        </p:grpSpPr>
        <p:cxnSp>
          <p:nvCxnSpPr>
            <p:cNvPr id="239" name="Google Shape;239;p10"/>
            <p:cNvCxnSpPr/>
            <p:nvPr/>
          </p:nvCxnSpPr>
          <p:spPr>
            <a:xfrm rot="10800000">
              <a:off x="3240100" y="2611718"/>
              <a:ext cx="1069788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40" name="Google Shape;240;p10"/>
            <p:cNvCxnSpPr/>
            <p:nvPr/>
          </p:nvCxnSpPr>
          <p:spPr>
            <a:xfrm rot="10800000">
              <a:off x="2988235" y="2335986"/>
              <a:ext cx="251865" cy="275732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cxnSp>
        <p:nvCxnSpPr>
          <p:cNvPr id="243" name="Google Shape;243;p10"/>
          <p:cNvCxnSpPr>
            <a:cxnSpLocks/>
          </p:cNvCxnSpPr>
          <p:nvPr/>
        </p:nvCxnSpPr>
        <p:spPr>
          <a:xfrm flipH="1">
            <a:off x="6696364" y="1846459"/>
            <a:ext cx="1012566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44" name="Google Shape;244;p10"/>
          <p:cNvCxnSpPr/>
          <p:nvPr/>
        </p:nvCxnSpPr>
        <p:spPr>
          <a:xfrm>
            <a:off x="7708930" y="1845218"/>
            <a:ext cx="299194" cy="208362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5" name="Google Shape;245;p10"/>
          <p:cNvSpPr txBox="1"/>
          <p:nvPr/>
        </p:nvSpPr>
        <p:spPr>
          <a:xfrm>
            <a:off x="736176" y="966018"/>
            <a:ext cx="8375026" cy="341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Medium"/>
              <a:buNone/>
            </a:pPr>
            <a:r>
              <a:rPr lang="ru-RU" sz="18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Общая сумма гранта составляет 100 млн. рублей</a:t>
            </a:r>
            <a:endParaRPr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4F6CC77-FB82-B74A-B929-7C2F4CE55E35}"/>
              </a:ext>
            </a:extLst>
          </p:cNvPr>
          <p:cNvSpPr/>
          <p:nvPr/>
        </p:nvSpPr>
        <p:spPr>
          <a:xfrm>
            <a:off x="0" y="0"/>
            <a:ext cx="365760" cy="6858000"/>
          </a:xfrm>
          <a:prstGeom prst="rect">
            <a:avLst/>
          </a:prstGeom>
          <a:solidFill>
            <a:srgbClr val="9FE6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8B3F3D84-C462-4125-97A6-5861598CE6FC}"/>
              </a:ext>
            </a:extLst>
          </p:cNvPr>
          <p:cNvSpPr txBox="1">
            <a:spLocks/>
          </p:cNvSpPr>
          <p:nvPr/>
        </p:nvSpPr>
        <p:spPr>
          <a:xfrm>
            <a:off x="494908" y="616653"/>
            <a:ext cx="8246756" cy="2862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dirty="0">
                <a:latin typeface="Montserrat" pitchFamily="2" charset="77"/>
                <a:ea typeface="+mn-ea"/>
                <a:cs typeface="+mn-cs"/>
              </a:rPr>
              <a:t>Цель проекта — </a:t>
            </a:r>
            <a:r>
              <a:rPr lang="ru-RU" sz="1400" dirty="0">
                <a:latin typeface="Montserrat" panose="020B0604020202020204" pitchFamily="2" charset="-52"/>
                <a:ea typeface="+mn-ea"/>
                <a:cs typeface="+mn-cs"/>
              </a:rPr>
              <a:t>Развитие кадрового потенциала ИТ-отрасли</a:t>
            </a: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7644A4D9-1BA0-4D71-B508-2C770B5A2978}"/>
              </a:ext>
            </a:extLst>
          </p:cNvPr>
          <p:cNvSpPr txBox="1">
            <a:spLocks/>
          </p:cNvSpPr>
          <p:nvPr/>
        </p:nvSpPr>
        <p:spPr>
          <a:xfrm>
            <a:off x="494908" y="170666"/>
            <a:ext cx="5601092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b="1" dirty="0">
                <a:latin typeface="Montserrat" pitchFamily="2" charset="77"/>
                <a:ea typeface="+mn-ea"/>
                <a:cs typeface="+mn-cs"/>
              </a:rPr>
              <a:t>Цифровая трансформация</a:t>
            </a:r>
          </a:p>
        </p:txBody>
      </p:sp>
      <p:sp>
        <p:nvSpPr>
          <p:cNvPr id="15" name="Подзаголовок 2">
            <a:extLst>
              <a:ext uri="{FF2B5EF4-FFF2-40B4-BE49-F238E27FC236}">
                <a16:creationId xmlns:a16="http://schemas.microsoft.com/office/drawing/2014/main" id="{640D6B9B-0F00-47A9-86C7-C409A63CFD3B}"/>
              </a:ext>
            </a:extLst>
          </p:cNvPr>
          <p:cNvSpPr txBox="1">
            <a:spLocks/>
          </p:cNvSpPr>
          <p:nvPr/>
        </p:nvSpPr>
        <p:spPr>
          <a:xfrm>
            <a:off x="494908" y="972112"/>
            <a:ext cx="2252410" cy="2862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solidFill>
                  <a:srgbClr val="395404"/>
                </a:solidFill>
                <a:latin typeface="Montserrat" pitchFamily="2" charset="77"/>
              </a:rPr>
              <a:t>Результат 2023 года</a:t>
            </a:r>
          </a:p>
        </p:txBody>
      </p:sp>
      <p:sp>
        <p:nvSpPr>
          <p:cNvPr id="31" name="Скругленный прямоугольник 34">
            <a:extLst>
              <a:ext uri="{FF2B5EF4-FFF2-40B4-BE49-F238E27FC236}">
                <a16:creationId xmlns:a16="http://schemas.microsoft.com/office/drawing/2014/main" id="{90605DF7-2BC9-4D82-86F3-E3A118A10D91}"/>
              </a:ext>
            </a:extLst>
          </p:cNvPr>
          <p:cNvSpPr/>
          <p:nvPr/>
        </p:nvSpPr>
        <p:spPr>
          <a:xfrm>
            <a:off x="589788" y="1417535"/>
            <a:ext cx="3613355" cy="2401659"/>
          </a:xfrm>
          <a:prstGeom prst="roundRect">
            <a:avLst/>
          </a:prstGeom>
          <a:ln w="28575">
            <a:solidFill>
              <a:srgbClr val="9FE60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000" b="1" dirty="0">
              <a:solidFill>
                <a:srgbClr val="73A808"/>
              </a:solidFill>
              <a:latin typeface="Montserrat Medium" panose="00000600000000000000" pitchFamily="2" charset="-52"/>
            </a:endParaRPr>
          </a:p>
          <a:p>
            <a:r>
              <a:rPr lang="ru-RU" sz="1000" b="1" dirty="0">
                <a:solidFill>
                  <a:srgbClr val="73A808"/>
                </a:solidFill>
                <a:latin typeface="Montserrat" panose="00000500000000000000" pitchFamily="2" charset="-52"/>
              </a:rPr>
              <a:t>ЕДИНОЕ ЦИФРОВОЕ ПРОСТРАНСТВО РОСБИОТЕХ </a:t>
            </a:r>
          </a:p>
          <a:p>
            <a:pPr marL="171450" indent="-171450">
              <a:buClr>
                <a:srgbClr val="73A808"/>
              </a:buClr>
              <a:buSzPct val="97000"/>
              <a:buFont typeface="Montserrat Medium" panose="00000600000000000000" pitchFamily="2" charset="-52"/>
              <a:buChar char="▶"/>
            </a:pPr>
            <a:r>
              <a:rPr lang="ru-RU" sz="900" b="1" dirty="0">
                <a:latin typeface="Montserrat" panose="00000500000000000000" pitchFamily="2" charset="-52"/>
              </a:rPr>
              <a:t>Интеграция всех источников данных, построение аналитических </a:t>
            </a:r>
            <a:r>
              <a:rPr lang="ru-RU" sz="900" b="1" dirty="0" err="1">
                <a:latin typeface="Montserrat" panose="00000500000000000000" pitchFamily="2" charset="-52"/>
              </a:rPr>
              <a:t>дашбордов</a:t>
            </a:r>
            <a:endParaRPr lang="ru-RU" sz="900" b="1" dirty="0">
              <a:latin typeface="Montserrat" panose="00000500000000000000" pitchFamily="2" charset="-52"/>
            </a:endParaRPr>
          </a:p>
          <a:p>
            <a:pPr marL="171450" indent="-171450">
              <a:buClr>
                <a:srgbClr val="73A808"/>
              </a:buClr>
              <a:buSzPct val="97000"/>
              <a:buFont typeface="Montserrat Medium" panose="00000600000000000000" pitchFamily="2" charset="-52"/>
              <a:buChar char="▶"/>
            </a:pPr>
            <a:r>
              <a:rPr lang="ru-RU" sz="900" b="1" dirty="0">
                <a:latin typeface="Montserrat" panose="00000500000000000000" pitchFamily="2" charset="-52"/>
              </a:rPr>
              <a:t>Обеспечен бесшовный доступ к типовым </a:t>
            </a:r>
            <a:r>
              <a:rPr lang="en-US" sz="900" b="1" dirty="0">
                <a:latin typeface="Montserrat" panose="00000500000000000000" pitchFamily="2" charset="-52"/>
              </a:rPr>
              <a:t>web</a:t>
            </a:r>
            <a:r>
              <a:rPr lang="ru-RU" sz="900" b="1" dirty="0">
                <a:latin typeface="Montserrat" panose="00000500000000000000" pitchFamily="2" charset="-52"/>
              </a:rPr>
              <a:t>-приложениям, информационным системам, специализированному программному и аппаратному обеспечению в любое время, из любого места, с любого устройства</a:t>
            </a:r>
          </a:p>
          <a:p>
            <a:pPr marL="171450" indent="-171450">
              <a:buClr>
                <a:srgbClr val="73A808"/>
              </a:buClr>
              <a:buSzPct val="97000"/>
              <a:buFont typeface="Montserrat Medium" panose="00000600000000000000" pitchFamily="2" charset="-52"/>
              <a:buChar char="▶"/>
            </a:pPr>
            <a:r>
              <a:rPr lang="ru-RU" sz="900" b="1" dirty="0">
                <a:latin typeface="Montserrat" panose="00000500000000000000" pitchFamily="2" charset="-52"/>
              </a:rPr>
              <a:t>Создан и внедрен программный комплекс класса «</a:t>
            </a:r>
            <a:r>
              <a:rPr lang="en-US" sz="900" b="1" dirty="0">
                <a:latin typeface="Montserrat" panose="00000500000000000000" pitchFamily="2" charset="-52"/>
              </a:rPr>
              <a:t>Business intelligence</a:t>
            </a:r>
            <a:r>
              <a:rPr lang="ru-RU" sz="900" b="1" dirty="0">
                <a:latin typeface="Montserrat" panose="00000500000000000000" pitchFamily="2" charset="-52"/>
              </a:rPr>
              <a:t>» - </a:t>
            </a:r>
            <a:r>
              <a:rPr lang="en-US" sz="900" b="1" dirty="0">
                <a:latin typeface="Montserrat" panose="00000500000000000000" pitchFamily="2" charset="-52"/>
              </a:rPr>
              <a:t>ROSBIOTECH BI System</a:t>
            </a:r>
            <a:r>
              <a:rPr lang="ru-RU" sz="900" b="1" dirty="0">
                <a:latin typeface="Montserrat" panose="00000500000000000000" pitchFamily="2" charset="-52"/>
              </a:rPr>
              <a:t>, включающий в себя 12 витрин, позволяющих принимать информационно обоснованные управленческие решения</a:t>
            </a:r>
          </a:p>
          <a:p>
            <a:pPr marL="171450" indent="-171450">
              <a:buClr>
                <a:srgbClr val="73A808"/>
              </a:buClr>
              <a:buSzPct val="97000"/>
              <a:buFont typeface="Montserrat Medium" panose="00000600000000000000" pitchFamily="2" charset="-52"/>
              <a:buChar char="▶"/>
            </a:pPr>
            <a:endParaRPr lang="ru-RU" sz="1000" dirty="0">
              <a:latin typeface="Montserrat" panose="00000500000000000000" pitchFamily="2" charset="-52"/>
            </a:endParaRPr>
          </a:p>
          <a:p>
            <a:pPr algn="ctr">
              <a:buClr>
                <a:schemeClr val="accent6">
                  <a:lumMod val="75000"/>
                </a:schemeClr>
              </a:buClr>
            </a:pPr>
            <a:endParaRPr lang="ru-RU" sz="1000" dirty="0">
              <a:solidFill>
                <a:schemeClr val="dk1"/>
              </a:solidFill>
              <a:latin typeface="Montserrat" pitchFamily="2" charset="0"/>
            </a:endParaRPr>
          </a:p>
        </p:txBody>
      </p:sp>
      <p:sp>
        <p:nvSpPr>
          <p:cNvPr id="32" name="Скругленный прямоугольник 34">
            <a:extLst>
              <a:ext uri="{FF2B5EF4-FFF2-40B4-BE49-F238E27FC236}">
                <a16:creationId xmlns:a16="http://schemas.microsoft.com/office/drawing/2014/main" id="{962F5DD4-7DCD-4FF4-9556-D42FAD177822}"/>
              </a:ext>
            </a:extLst>
          </p:cNvPr>
          <p:cNvSpPr/>
          <p:nvPr/>
        </p:nvSpPr>
        <p:spPr>
          <a:xfrm>
            <a:off x="4108820" y="1947724"/>
            <a:ext cx="3520171" cy="3341318"/>
          </a:xfrm>
          <a:prstGeom prst="roundRect">
            <a:avLst/>
          </a:prstGeom>
          <a:noFill/>
          <a:ln w="28575">
            <a:solidFill>
              <a:srgbClr val="9FE60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>
                <a:solidFill>
                  <a:srgbClr val="73A808"/>
                </a:solidFill>
                <a:latin typeface="Montserrat" panose="00000500000000000000" pitchFamily="2" charset="-52"/>
              </a:rPr>
              <a:t>МОДЕРНИЗАЦИЯ </a:t>
            </a:r>
            <a:r>
              <a:rPr lang="en-US" sz="1000" b="1" dirty="0">
                <a:solidFill>
                  <a:srgbClr val="73A808"/>
                </a:solidFill>
                <a:latin typeface="Montserrat" panose="00000500000000000000" pitchFamily="2" charset="-52"/>
              </a:rPr>
              <a:t>IT </a:t>
            </a:r>
            <a:r>
              <a:rPr lang="ru-RU" sz="1000" b="1" dirty="0">
                <a:solidFill>
                  <a:srgbClr val="73A808"/>
                </a:solidFill>
                <a:latin typeface="Montserrat" panose="00000500000000000000" pitchFamily="2" charset="-52"/>
              </a:rPr>
              <a:t>–ИНФРАСТРУКТУРЫ И УЧЕБНЫХ ОБРАЗОВАТЕЛЬНЫХ ПРОСТРАНСТВ: </a:t>
            </a:r>
          </a:p>
          <a:p>
            <a:endParaRPr lang="ru-RU" sz="400" b="1" dirty="0">
              <a:solidFill>
                <a:srgbClr val="73A808"/>
              </a:solidFill>
              <a:latin typeface="Montserrat" panose="00000500000000000000" pitchFamily="2" charset="-52"/>
            </a:endParaRPr>
          </a:p>
          <a:p>
            <a:pPr>
              <a:buClr>
                <a:srgbClr val="73A808"/>
              </a:buClr>
              <a:buSzPct val="97000"/>
            </a:pPr>
            <a:r>
              <a:rPr lang="ru-RU" sz="900" b="1" dirty="0">
                <a:solidFill>
                  <a:schemeClr val="tx1"/>
                </a:solidFill>
                <a:latin typeface="Montserrat" panose="00000500000000000000" pitchFamily="2" charset="-52"/>
              </a:rPr>
              <a:t>Обновление компьютерного, мультимедийного оборудования и программного обеспечения </a:t>
            </a:r>
          </a:p>
          <a:p>
            <a:pPr>
              <a:buClr>
                <a:srgbClr val="73A808"/>
              </a:buClr>
              <a:buSzPct val="97000"/>
            </a:pPr>
            <a:endParaRPr lang="ru-RU" sz="500" b="1" dirty="0">
              <a:solidFill>
                <a:schemeClr val="tx1"/>
              </a:solidFill>
              <a:latin typeface="Montserrat" panose="00000500000000000000" pitchFamily="2" charset="-52"/>
            </a:endParaRPr>
          </a:p>
          <a:p>
            <a:pPr>
              <a:buClr>
                <a:srgbClr val="73A808"/>
              </a:buClr>
              <a:buSzPct val="97000"/>
            </a:pPr>
            <a:r>
              <a:rPr lang="ru-RU" sz="900" b="1" dirty="0">
                <a:solidFill>
                  <a:srgbClr val="395404"/>
                </a:solidFill>
                <a:latin typeface="Montserrat" panose="00000500000000000000" pitchFamily="2" charset="-52"/>
              </a:rPr>
              <a:t>Закуплено:</a:t>
            </a:r>
          </a:p>
          <a:p>
            <a:pPr>
              <a:buClr>
                <a:srgbClr val="73A808"/>
              </a:buClr>
              <a:buSzPct val="97000"/>
            </a:pPr>
            <a:endParaRPr lang="ru-RU" sz="500" b="1" dirty="0">
              <a:solidFill>
                <a:srgbClr val="395404"/>
              </a:solidFill>
              <a:latin typeface="Montserrat" panose="00000500000000000000" pitchFamily="2" charset="-52"/>
            </a:endParaRPr>
          </a:p>
          <a:p>
            <a:pPr marL="171450" indent="-171450">
              <a:lnSpc>
                <a:spcPts val="1100"/>
              </a:lnSpc>
              <a:buClr>
                <a:srgbClr val="73A808"/>
              </a:buClr>
              <a:buSzPct val="97000"/>
              <a:buFont typeface="Montserrat Medium" panose="00000600000000000000" pitchFamily="2" charset="-52"/>
              <a:buChar char="▶"/>
            </a:pPr>
            <a:r>
              <a:rPr lang="ru-RU" sz="900" b="1" dirty="0">
                <a:latin typeface="Montserrat" panose="00000500000000000000" pitchFamily="2" charset="-52"/>
              </a:rPr>
              <a:t>Комплект оборудования для видеостудии</a:t>
            </a:r>
          </a:p>
          <a:p>
            <a:pPr marL="171450" indent="-171450">
              <a:lnSpc>
                <a:spcPts val="1100"/>
              </a:lnSpc>
              <a:buClr>
                <a:srgbClr val="73A808"/>
              </a:buClr>
              <a:buSzPct val="97000"/>
              <a:buFont typeface="Montserrat Medium" panose="00000600000000000000" pitchFamily="2" charset="-52"/>
              <a:buChar char="▶"/>
            </a:pPr>
            <a:r>
              <a:rPr lang="ru-RU" sz="900" b="1" dirty="0">
                <a:latin typeface="Montserrat" panose="00000500000000000000" pitchFamily="2" charset="-52"/>
              </a:rPr>
              <a:t>Компьютеры – 232 шт.</a:t>
            </a:r>
          </a:p>
          <a:p>
            <a:pPr marL="171450" indent="-171450">
              <a:lnSpc>
                <a:spcPts val="1100"/>
              </a:lnSpc>
              <a:buClr>
                <a:srgbClr val="73A808"/>
              </a:buClr>
              <a:buSzPct val="97000"/>
              <a:buFont typeface="Montserrat Medium" panose="00000600000000000000" pitchFamily="2" charset="-52"/>
              <a:buChar char="▶"/>
            </a:pPr>
            <a:r>
              <a:rPr lang="ru-RU" sz="900" b="1" dirty="0">
                <a:latin typeface="Montserrat" panose="00000500000000000000" pitchFamily="2" charset="-52"/>
              </a:rPr>
              <a:t>Серверы – 5 шт.</a:t>
            </a:r>
          </a:p>
          <a:p>
            <a:pPr marL="171450" indent="-171450">
              <a:lnSpc>
                <a:spcPts val="1100"/>
              </a:lnSpc>
              <a:buClr>
                <a:srgbClr val="73A808"/>
              </a:buClr>
              <a:buSzPct val="97000"/>
              <a:buFont typeface="Montserrat Medium" panose="00000600000000000000" pitchFamily="2" charset="-52"/>
              <a:buChar char="▶"/>
            </a:pPr>
            <a:r>
              <a:rPr lang="ru-RU" sz="900" b="1" dirty="0">
                <a:latin typeface="Montserrat" panose="00000500000000000000" pitchFamily="2" charset="-52"/>
              </a:rPr>
              <a:t>Проекторы – 4 шт.</a:t>
            </a:r>
          </a:p>
          <a:p>
            <a:pPr marL="171450" indent="-171450">
              <a:lnSpc>
                <a:spcPts val="1100"/>
              </a:lnSpc>
              <a:buClr>
                <a:srgbClr val="73A808"/>
              </a:buClr>
              <a:buSzPct val="97000"/>
              <a:buFont typeface="Montserrat Medium" panose="00000600000000000000" pitchFamily="2" charset="-52"/>
              <a:buChar char="▶"/>
            </a:pPr>
            <a:r>
              <a:rPr lang="ru-RU" sz="900" b="1" dirty="0">
                <a:latin typeface="Montserrat" panose="00000500000000000000" pitchFamily="2" charset="-52"/>
              </a:rPr>
              <a:t>Телевизоры – 4 шт.</a:t>
            </a:r>
          </a:p>
          <a:p>
            <a:pPr marL="171450" indent="-171450">
              <a:lnSpc>
                <a:spcPts val="1100"/>
              </a:lnSpc>
              <a:buClr>
                <a:srgbClr val="73A808"/>
              </a:buClr>
              <a:buSzPct val="97000"/>
              <a:buFont typeface="Montserrat Medium" panose="00000600000000000000" pitchFamily="2" charset="-52"/>
              <a:buChar char="▶"/>
            </a:pPr>
            <a:r>
              <a:rPr lang="ru-RU" sz="900" b="1" dirty="0">
                <a:latin typeface="Montserrat" panose="00000500000000000000" pitchFamily="2" charset="-52"/>
              </a:rPr>
              <a:t>Интерактивные панели – 10 шт. </a:t>
            </a:r>
            <a:endParaRPr lang="en-US" sz="900" b="1" dirty="0">
              <a:latin typeface="Montserrat" panose="00000500000000000000" pitchFamily="2" charset="-52"/>
            </a:endParaRPr>
          </a:p>
          <a:p>
            <a:pPr marL="171450" indent="-171450">
              <a:lnSpc>
                <a:spcPts val="1100"/>
              </a:lnSpc>
              <a:buClr>
                <a:srgbClr val="73A808"/>
              </a:buClr>
              <a:buSzPct val="97000"/>
              <a:buFont typeface="Montserrat Medium" panose="00000600000000000000" pitchFamily="2" charset="-52"/>
              <a:buChar char="▶"/>
            </a:pPr>
            <a:r>
              <a:rPr lang="ru-RU" sz="900" b="1" dirty="0">
                <a:latin typeface="Montserrat" panose="00000500000000000000" pitchFamily="2" charset="-52"/>
              </a:rPr>
              <a:t>Стол «Пирогов».</a:t>
            </a:r>
          </a:p>
          <a:p>
            <a:pPr marL="171450" indent="-171450">
              <a:lnSpc>
                <a:spcPts val="1100"/>
              </a:lnSpc>
              <a:buClr>
                <a:srgbClr val="73A808"/>
              </a:buClr>
              <a:buSzPct val="97000"/>
              <a:buFont typeface="Montserrat Medium" panose="00000600000000000000" pitchFamily="2" charset="-52"/>
              <a:buChar char="▶"/>
            </a:pPr>
            <a:r>
              <a:rPr lang="ru-RU" sz="900" b="1" dirty="0">
                <a:latin typeface="Montserrat" panose="00000500000000000000" pitchFamily="2" charset="-52"/>
              </a:rPr>
              <a:t>Мебель для компьютерного класса «Цифровой кафедры».</a:t>
            </a:r>
          </a:p>
          <a:p>
            <a:pPr>
              <a:lnSpc>
                <a:spcPts val="900"/>
              </a:lnSpc>
              <a:buClr>
                <a:srgbClr val="73A808"/>
              </a:buClr>
              <a:buSzPct val="97000"/>
            </a:pPr>
            <a:endParaRPr lang="ru-RU" sz="900" b="1" dirty="0">
              <a:latin typeface="Montserrat" panose="00000500000000000000" pitchFamily="2" charset="-52"/>
            </a:endParaRPr>
          </a:p>
        </p:txBody>
      </p:sp>
      <p:sp>
        <p:nvSpPr>
          <p:cNvPr id="33" name="Подзаголовок 2">
            <a:extLst>
              <a:ext uri="{FF2B5EF4-FFF2-40B4-BE49-F238E27FC236}">
                <a16:creationId xmlns:a16="http://schemas.microsoft.com/office/drawing/2014/main" id="{871E336C-9334-4E8B-9E6C-FAF30ADD943D}"/>
              </a:ext>
            </a:extLst>
          </p:cNvPr>
          <p:cNvSpPr txBox="1">
            <a:spLocks/>
          </p:cNvSpPr>
          <p:nvPr/>
        </p:nvSpPr>
        <p:spPr>
          <a:xfrm>
            <a:off x="816834" y="4033247"/>
            <a:ext cx="207702" cy="4247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latin typeface="Montserrat" pitchFamily="2" charset="0"/>
              </a:rPr>
              <a:t>2</a:t>
            </a:r>
          </a:p>
        </p:txBody>
      </p:sp>
      <p:sp>
        <p:nvSpPr>
          <p:cNvPr id="25" name="Подзаголовок 2">
            <a:extLst>
              <a:ext uri="{FF2B5EF4-FFF2-40B4-BE49-F238E27FC236}">
                <a16:creationId xmlns:a16="http://schemas.microsoft.com/office/drawing/2014/main" id="{755C2424-2D32-4F09-AFFC-FBFFF6F51BB4}"/>
              </a:ext>
            </a:extLst>
          </p:cNvPr>
          <p:cNvSpPr txBox="1">
            <a:spLocks/>
          </p:cNvSpPr>
          <p:nvPr/>
        </p:nvSpPr>
        <p:spPr>
          <a:xfrm>
            <a:off x="441443" y="1351968"/>
            <a:ext cx="521208" cy="4247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latin typeface="Montserrat" pitchFamily="2" charset="0"/>
              </a:rPr>
              <a:t>1</a:t>
            </a:r>
          </a:p>
        </p:txBody>
      </p:sp>
      <p:sp>
        <p:nvSpPr>
          <p:cNvPr id="39" name="Скругленный прямоугольник 34">
            <a:extLst>
              <a:ext uri="{FF2B5EF4-FFF2-40B4-BE49-F238E27FC236}">
                <a16:creationId xmlns:a16="http://schemas.microsoft.com/office/drawing/2014/main" id="{5A4CF387-DF47-4F81-A6C1-379020A1B11A}"/>
              </a:ext>
            </a:extLst>
          </p:cNvPr>
          <p:cNvSpPr/>
          <p:nvPr/>
        </p:nvSpPr>
        <p:spPr>
          <a:xfrm>
            <a:off x="676220" y="4033247"/>
            <a:ext cx="3563059" cy="2560523"/>
          </a:xfrm>
          <a:prstGeom prst="roundRect">
            <a:avLst/>
          </a:prstGeom>
          <a:noFill/>
          <a:ln w="28575">
            <a:solidFill>
              <a:srgbClr val="9FE60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000" b="1" dirty="0">
              <a:solidFill>
                <a:srgbClr val="73A808"/>
              </a:solidFill>
              <a:latin typeface="Montserrat" panose="00000500000000000000" pitchFamily="2" charset="-52"/>
            </a:endParaRPr>
          </a:p>
          <a:p>
            <a:r>
              <a:rPr lang="ru-RU" sz="1000" b="1" dirty="0">
                <a:solidFill>
                  <a:srgbClr val="73A808"/>
                </a:solidFill>
                <a:latin typeface="Montserrat" panose="00000500000000000000" pitchFamily="2" charset="-52"/>
              </a:rPr>
              <a:t>НАУКА И ОБРАЗОВАНИЕ: </a:t>
            </a:r>
          </a:p>
          <a:p>
            <a:pPr marL="171450" indent="-171450">
              <a:buClr>
                <a:srgbClr val="73A808"/>
              </a:buClr>
              <a:buSzPct val="97000"/>
              <a:buFont typeface="Montserrat Medium" panose="00000600000000000000" pitchFamily="2" charset="-52"/>
              <a:buChar char="▶"/>
            </a:pPr>
            <a:r>
              <a:rPr lang="ru-RU" sz="900" b="1" dirty="0">
                <a:latin typeface="Montserrat" panose="00000500000000000000" pitchFamily="2" charset="-52"/>
              </a:rPr>
              <a:t>Создан и внедрен единый личный кабинет абитуриента, обучающегося, преподавателя и выпускника позволяющий получать доступ к услугам РОСБИОТЕХ в формате мобильного приложения</a:t>
            </a:r>
          </a:p>
          <a:p>
            <a:pPr marL="171450" indent="-171450">
              <a:buClr>
                <a:srgbClr val="73A808"/>
              </a:buClr>
              <a:buSzPct val="97000"/>
              <a:buFont typeface="Montserrat Medium" panose="00000600000000000000" pitchFamily="2" charset="-52"/>
              <a:buChar char="▶"/>
            </a:pPr>
            <a:r>
              <a:rPr lang="ru-RU" sz="900" b="1" dirty="0">
                <a:latin typeface="Montserrat" panose="00000500000000000000" pitchFamily="2" charset="-52"/>
              </a:rPr>
              <a:t>Создан цифровой двойник одного из кампусов РОСБИОТЕХ с возможностью навигации, визуализации и аналитики данных</a:t>
            </a:r>
          </a:p>
          <a:p>
            <a:pPr marL="171450" indent="-171450">
              <a:buClr>
                <a:srgbClr val="73A808"/>
              </a:buClr>
              <a:buSzPct val="97000"/>
              <a:buFont typeface="Montserrat Medium" panose="00000600000000000000" pitchFamily="2" charset="-52"/>
              <a:buChar char="▶"/>
            </a:pPr>
            <a:r>
              <a:rPr lang="ru-RU" sz="900" b="1" dirty="0">
                <a:latin typeface="Montserrat" panose="00000500000000000000" pitchFamily="2" charset="-52"/>
              </a:rPr>
              <a:t>Создан виртуальный симулятор «Производство хлебобулочных изделий (батона нарезного)»</a:t>
            </a:r>
          </a:p>
          <a:p>
            <a:pPr marL="171450" indent="-171450">
              <a:buClr>
                <a:srgbClr val="73A808"/>
              </a:buClr>
              <a:buSzPct val="97000"/>
              <a:buFont typeface="Montserrat Medium" panose="00000600000000000000" pitchFamily="2" charset="-52"/>
              <a:buChar char="▶"/>
            </a:pPr>
            <a:r>
              <a:rPr lang="ru-RU" sz="900" b="1" dirty="0">
                <a:latin typeface="Montserrat" panose="00000500000000000000" pitchFamily="2" charset="-52"/>
              </a:rPr>
              <a:t>Введен в эксплуатацию интерактивный анатомический стол «Пирогов»</a:t>
            </a:r>
          </a:p>
          <a:p>
            <a:pPr marL="171450" indent="-171450">
              <a:buClr>
                <a:srgbClr val="73A808"/>
              </a:buClr>
              <a:buSzPct val="97000"/>
              <a:buFont typeface="Montserrat Medium" panose="00000600000000000000" pitchFamily="2" charset="-52"/>
              <a:buChar char="▶"/>
            </a:pPr>
            <a:endParaRPr lang="ru-RU" sz="900" b="1" dirty="0">
              <a:latin typeface="Montserrat" panose="00000500000000000000" pitchFamily="2" charset="-52"/>
            </a:endParaRPr>
          </a:p>
        </p:txBody>
      </p:sp>
      <p:sp>
        <p:nvSpPr>
          <p:cNvPr id="40" name="Подзаголовок 2">
            <a:extLst>
              <a:ext uri="{FF2B5EF4-FFF2-40B4-BE49-F238E27FC236}">
                <a16:creationId xmlns:a16="http://schemas.microsoft.com/office/drawing/2014/main" id="{4EC0EC10-41D2-4EE5-A992-E5A158EC2E76}"/>
              </a:ext>
            </a:extLst>
          </p:cNvPr>
          <p:cNvSpPr txBox="1">
            <a:spLocks/>
          </p:cNvSpPr>
          <p:nvPr/>
        </p:nvSpPr>
        <p:spPr>
          <a:xfrm>
            <a:off x="4045858" y="1994594"/>
            <a:ext cx="521208" cy="4247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latin typeface="Montserrat" pitchFamily="2" charset="0"/>
              </a:rPr>
              <a:t>3</a:t>
            </a:r>
          </a:p>
        </p:txBody>
      </p: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B73B24E4-0014-448B-A3C2-CF9A161787F9}"/>
              </a:ext>
            </a:extLst>
          </p:cNvPr>
          <p:cNvCxnSpPr>
            <a:cxnSpLocks/>
          </p:cNvCxnSpPr>
          <p:nvPr/>
        </p:nvCxnSpPr>
        <p:spPr>
          <a:xfrm>
            <a:off x="7715250" y="1115228"/>
            <a:ext cx="0" cy="5542279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Подзаголовок 2">
            <a:extLst>
              <a:ext uri="{FF2B5EF4-FFF2-40B4-BE49-F238E27FC236}">
                <a16:creationId xmlns:a16="http://schemas.microsoft.com/office/drawing/2014/main" id="{D2221306-1E4D-4D79-BA99-B9AEBA9E8810}"/>
              </a:ext>
            </a:extLst>
          </p:cNvPr>
          <p:cNvSpPr txBox="1">
            <a:spLocks/>
          </p:cNvSpPr>
          <p:nvPr/>
        </p:nvSpPr>
        <p:spPr>
          <a:xfrm>
            <a:off x="8741664" y="971247"/>
            <a:ext cx="2252410" cy="2862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solidFill>
                  <a:srgbClr val="395404"/>
                </a:solidFill>
                <a:latin typeface="Montserrat" pitchFamily="2" charset="77"/>
              </a:rPr>
              <a:t>Цифровая кафедра</a:t>
            </a:r>
          </a:p>
        </p:txBody>
      </p: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48340666-66EE-4314-B869-3C671B54EDB3}"/>
              </a:ext>
            </a:extLst>
          </p:cNvPr>
          <p:cNvGrpSpPr/>
          <p:nvPr/>
        </p:nvGrpSpPr>
        <p:grpSpPr>
          <a:xfrm>
            <a:off x="7795520" y="1595535"/>
            <a:ext cx="1911182" cy="1183616"/>
            <a:chOff x="4644662" y="1729575"/>
            <a:chExt cx="2739629" cy="1640477"/>
          </a:xfrm>
        </p:grpSpPr>
        <p:sp>
          <p:nvSpPr>
            <p:cNvPr id="46" name="Двойная скобка 5">
              <a:extLst>
                <a:ext uri="{FF2B5EF4-FFF2-40B4-BE49-F238E27FC236}">
                  <a16:creationId xmlns:a16="http://schemas.microsoft.com/office/drawing/2014/main" id="{6F52C519-1DED-4689-8276-3F4A0A925EFB}"/>
                </a:ext>
              </a:extLst>
            </p:cNvPr>
            <p:cNvSpPr/>
            <p:nvPr/>
          </p:nvSpPr>
          <p:spPr>
            <a:xfrm>
              <a:off x="4773074" y="1729575"/>
              <a:ext cx="2481512" cy="1640477"/>
            </a:xfrm>
            <a:prstGeom prst="bracketPair">
              <a:avLst/>
            </a:prstGeom>
            <a:ln w="25400">
              <a:solidFill>
                <a:srgbClr val="93D50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Подзаголовок 2">
              <a:extLst>
                <a:ext uri="{FF2B5EF4-FFF2-40B4-BE49-F238E27FC236}">
                  <a16:creationId xmlns:a16="http://schemas.microsoft.com/office/drawing/2014/main" id="{A428B5BD-3FCA-4744-92ED-8D84764E0AFF}"/>
                </a:ext>
              </a:extLst>
            </p:cNvPr>
            <p:cNvSpPr txBox="1">
              <a:spLocks/>
            </p:cNvSpPr>
            <p:nvPr/>
          </p:nvSpPr>
          <p:spPr>
            <a:xfrm>
              <a:off x="4740016" y="1878649"/>
              <a:ext cx="2514570" cy="397032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100" b="1" dirty="0">
                  <a:latin typeface="Montserrat" pitchFamily="2" charset="0"/>
                </a:rPr>
                <a:t>Образовательные программы</a:t>
              </a:r>
            </a:p>
          </p:txBody>
        </p:sp>
        <p:sp>
          <p:nvSpPr>
            <p:cNvPr id="48" name="Подзаголовок 2">
              <a:extLst>
                <a:ext uri="{FF2B5EF4-FFF2-40B4-BE49-F238E27FC236}">
                  <a16:creationId xmlns:a16="http://schemas.microsoft.com/office/drawing/2014/main" id="{15195D5B-4C9C-4E23-B3E4-D817BADD0DB3}"/>
                </a:ext>
              </a:extLst>
            </p:cNvPr>
            <p:cNvSpPr txBox="1">
              <a:spLocks/>
            </p:cNvSpPr>
            <p:nvPr/>
          </p:nvSpPr>
          <p:spPr>
            <a:xfrm>
              <a:off x="4644662" y="2857947"/>
              <a:ext cx="1014568" cy="424732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b="1" dirty="0">
                  <a:latin typeface="Montserrat" pitchFamily="2" charset="0"/>
                </a:rPr>
                <a:t>1</a:t>
              </a:r>
            </a:p>
          </p:txBody>
        </p:sp>
        <p:sp>
          <p:nvSpPr>
            <p:cNvPr id="49" name="Подзаголовок 2">
              <a:extLst>
                <a:ext uri="{FF2B5EF4-FFF2-40B4-BE49-F238E27FC236}">
                  <a16:creationId xmlns:a16="http://schemas.microsoft.com/office/drawing/2014/main" id="{17EEFFC4-2F66-46C4-89B8-8BAFE4299F8D}"/>
                </a:ext>
              </a:extLst>
            </p:cNvPr>
            <p:cNvSpPr txBox="1">
              <a:spLocks/>
            </p:cNvSpPr>
            <p:nvPr/>
          </p:nvSpPr>
          <p:spPr>
            <a:xfrm>
              <a:off x="5659230" y="2261879"/>
              <a:ext cx="970033" cy="424732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b="1" dirty="0">
                  <a:latin typeface="Montserrat" pitchFamily="2" charset="0"/>
                </a:rPr>
                <a:t>4</a:t>
              </a:r>
            </a:p>
          </p:txBody>
        </p:sp>
        <p:sp>
          <p:nvSpPr>
            <p:cNvPr id="50" name="Подзаголовок 2">
              <a:extLst>
                <a:ext uri="{FF2B5EF4-FFF2-40B4-BE49-F238E27FC236}">
                  <a16:creationId xmlns:a16="http://schemas.microsoft.com/office/drawing/2014/main" id="{6C593E46-0C7F-4B29-8451-4D252CDE298A}"/>
                </a:ext>
              </a:extLst>
            </p:cNvPr>
            <p:cNvSpPr txBox="1">
              <a:spLocks/>
            </p:cNvSpPr>
            <p:nvPr/>
          </p:nvSpPr>
          <p:spPr>
            <a:xfrm>
              <a:off x="5320960" y="2968044"/>
              <a:ext cx="1014568" cy="358322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200" dirty="0">
                  <a:solidFill>
                    <a:srgbClr val="73A808"/>
                  </a:solidFill>
                  <a:latin typeface="Montserrat" pitchFamily="2" charset="0"/>
                </a:rPr>
                <a:t>2022</a:t>
              </a:r>
              <a:endParaRPr lang="ru-RU" sz="1100" dirty="0">
                <a:solidFill>
                  <a:srgbClr val="73A808"/>
                </a:solidFill>
                <a:latin typeface="Montserrat" pitchFamily="2" charset="0"/>
              </a:endParaRPr>
            </a:p>
          </p:txBody>
        </p:sp>
        <p:sp>
          <p:nvSpPr>
            <p:cNvPr id="51" name="Подзаголовок 2">
              <a:extLst>
                <a:ext uri="{FF2B5EF4-FFF2-40B4-BE49-F238E27FC236}">
                  <a16:creationId xmlns:a16="http://schemas.microsoft.com/office/drawing/2014/main" id="{C26BFAD8-814B-4FC7-96DC-CB1D7D2507F1}"/>
                </a:ext>
              </a:extLst>
            </p:cNvPr>
            <p:cNvSpPr txBox="1">
              <a:spLocks/>
            </p:cNvSpPr>
            <p:nvPr/>
          </p:nvSpPr>
          <p:spPr>
            <a:xfrm>
              <a:off x="6505513" y="2328288"/>
              <a:ext cx="878778" cy="358322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200" dirty="0">
                  <a:solidFill>
                    <a:srgbClr val="73A808"/>
                  </a:solidFill>
                  <a:latin typeface="Montserrat" pitchFamily="2" charset="0"/>
                </a:rPr>
                <a:t>2023</a:t>
              </a:r>
              <a:endParaRPr lang="ru-RU" sz="1100" dirty="0">
                <a:solidFill>
                  <a:srgbClr val="73A808"/>
                </a:solidFill>
                <a:latin typeface="Montserrat" pitchFamily="2" charset="0"/>
              </a:endParaRPr>
            </a:p>
          </p:txBody>
        </p:sp>
        <p:cxnSp>
          <p:nvCxnSpPr>
            <p:cNvPr id="52" name="Соединитель: изогнутый 51">
              <a:extLst>
                <a:ext uri="{FF2B5EF4-FFF2-40B4-BE49-F238E27FC236}">
                  <a16:creationId xmlns:a16="http://schemas.microsoft.com/office/drawing/2014/main" id="{92715805-0BF9-4D09-BBD6-7CC675AF3A04}"/>
                </a:ext>
              </a:extLst>
            </p:cNvPr>
            <p:cNvCxnSpPr>
              <a:cxnSpLocks/>
              <a:stCxn id="50" idx="3"/>
              <a:endCxn id="51" idx="2"/>
            </p:cNvCxnSpPr>
            <p:nvPr/>
          </p:nvCxnSpPr>
          <p:spPr>
            <a:xfrm flipV="1">
              <a:off x="6335528" y="2686610"/>
              <a:ext cx="609374" cy="460594"/>
            </a:xfrm>
            <a:prstGeom prst="curvedConnector2">
              <a:avLst/>
            </a:prstGeom>
            <a:ln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F71CDC60-8E1C-49AC-B546-9C0F3D17FB76}"/>
              </a:ext>
            </a:extLst>
          </p:cNvPr>
          <p:cNvGrpSpPr/>
          <p:nvPr/>
        </p:nvGrpSpPr>
        <p:grpSpPr>
          <a:xfrm>
            <a:off x="10050934" y="3499812"/>
            <a:ext cx="1828027" cy="1283087"/>
            <a:chOff x="4644662" y="1591710"/>
            <a:chExt cx="2739629" cy="1778342"/>
          </a:xfrm>
        </p:grpSpPr>
        <p:sp>
          <p:nvSpPr>
            <p:cNvPr id="57" name="Двойная скобка 5">
              <a:extLst>
                <a:ext uri="{FF2B5EF4-FFF2-40B4-BE49-F238E27FC236}">
                  <a16:creationId xmlns:a16="http://schemas.microsoft.com/office/drawing/2014/main" id="{44E0BD90-EF3B-4442-8E38-48ACC446F260}"/>
                </a:ext>
              </a:extLst>
            </p:cNvPr>
            <p:cNvSpPr/>
            <p:nvPr/>
          </p:nvSpPr>
          <p:spPr>
            <a:xfrm>
              <a:off x="4658293" y="1591710"/>
              <a:ext cx="2596292" cy="1778342"/>
            </a:xfrm>
            <a:prstGeom prst="bracketPair">
              <a:avLst/>
            </a:prstGeom>
            <a:ln w="25400">
              <a:solidFill>
                <a:srgbClr val="93D50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Подзаголовок 2">
              <a:extLst>
                <a:ext uri="{FF2B5EF4-FFF2-40B4-BE49-F238E27FC236}">
                  <a16:creationId xmlns:a16="http://schemas.microsoft.com/office/drawing/2014/main" id="{67933F8F-3CB5-4436-A494-AC25DFB86A0E}"/>
                </a:ext>
              </a:extLst>
            </p:cNvPr>
            <p:cNvSpPr txBox="1">
              <a:spLocks/>
            </p:cNvSpPr>
            <p:nvPr/>
          </p:nvSpPr>
          <p:spPr>
            <a:xfrm>
              <a:off x="4720347" y="1720472"/>
              <a:ext cx="2514571" cy="550281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100" b="1" dirty="0">
                  <a:latin typeface="Montserrat" pitchFamily="2" charset="0"/>
                </a:rPr>
                <a:t>Количество обучающихся </a:t>
              </a:r>
            </a:p>
          </p:txBody>
        </p:sp>
        <p:sp>
          <p:nvSpPr>
            <p:cNvPr id="59" name="Подзаголовок 2">
              <a:extLst>
                <a:ext uri="{FF2B5EF4-FFF2-40B4-BE49-F238E27FC236}">
                  <a16:creationId xmlns:a16="http://schemas.microsoft.com/office/drawing/2014/main" id="{CCC0C368-D8EF-415C-8AA7-38B4FA3ECC57}"/>
                </a:ext>
              </a:extLst>
            </p:cNvPr>
            <p:cNvSpPr txBox="1">
              <a:spLocks/>
            </p:cNvSpPr>
            <p:nvPr/>
          </p:nvSpPr>
          <p:spPr>
            <a:xfrm>
              <a:off x="4644662" y="2857948"/>
              <a:ext cx="1014568" cy="473498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800" b="1" dirty="0">
                  <a:latin typeface="Montserrat" pitchFamily="2" charset="0"/>
                </a:rPr>
                <a:t>163</a:t>
              </a:r>
            </a:p>
          </p:txBody>
        </p:sp>
        <p:sp>
          <p:nvSpPr>
            <p:cNvPr id="60" name="Подзаголовок 2">
              <a:extLst>
                <a:ext uri="{FF2B5EF4-FFF2-40B4-BE49-F238E27FC236}">
                  <a16:creationId xmlns:a16="http://schemas.microsoft.com/office/drawing/2014/main" id="{18209FEA-89B2-4D33-B2C0-752E0972820C}"/>
                </a:ext>
              </a:extLst>
            </p:cNvPr>
            <p:cNvSpPr txBox="1">
              <a:spLocks/>
            </p:cNvSpPr>
            <p:nvPr/>
          </p:nvSpPr>
          <p:spPr>
            <a:xfrm>
              <a:off x="5659230" y="2261879"/>
              <a:ext cx="970033" cy="473498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800" b="1" dirty="0">
                  <a:latin typeface="Montserrat" pitchFamily="2" charset="0"/>
                </a:rPr>
                <a:t>662</a:t>
              </a:r>
            </a:p>
          </p:txBody>
        </p:sp>
        <p:sp>
          <p:nvSpPr>
            <p:cNvPr id="61" name="Подзаголовок 2">
              <a:extLst>
                <a:ext uri="{FF2B5EF4-FFF2-40B4-BE49-F238E27FC236}">
                  <a16:creationId xmlns:a16="http://schemas.microsoft.com/office/drawing/2014/main" id="{58135CDA-4843-4E8B-A8C3-D20A4B5BDB20}"/>
                </a:ext>
              </a:extLst>
            </p:cNvPr>
            <p:cNvSpPr txBox="1">
              <a:spLocks/>
            </p:cNvSpPr>
            <p:nvPr/>
          </p:nvSpPr>
          <p:spPr>
            <a:xfrm>
              <a:off x="5320960" y="2968044"/>
              <a:ext cx="1014568" cy="358322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200" dirty="0">
                  <a:solidFill>
                    <a:srgbClr val="73A808"/>
                  </a:solidFill>
                  <a:latin typeface="Montserrat" pitchFamily="2" charset="0"/>
                </a:rPr>
                <a:t>2022</a:t>
              </a:r>
              <a:endParaRPr lang="ru-RU" sz="1100" dirty="0">
                <a:solidFill>
                  <a:srgbClr val="73A808"/>
                </a:solidFill>
                <a:latin typeface="Montserrat" pitchFamily="2" charset="0"/>
              </a:endParaRPr>
            </a:p>
          </p:txBody>
        </p:sp>
        <p:sp>
          <p:nvSpPr>
            <p:cNvPr id="62" name="Подзаголовок 2">
              <a:extLst>
                <a:ext uri="{FF2B5EF4-FFF2-40B4-BE49-F238E27FC236}">
                  <a16:creationId xmlns:a16="http://schemas.microsoft.com/office/drawing/2014/main" id="{A267599C-18E9-48BF-8593-77C949247438}"/>
                </a:ext>
              </a:extLst>
            </p:cNvPr>
            <p:cNvSpPr txBox="1">
              <a:spLocks/>
            </p:cNvSpPr>
            <p:nvPr/>
          </p:nvSpPr>
          <p:spPr>
            <a:xfrm>
              <a:off x="6505513" y="2328288"/>
              <a:ext cx="878778" cy="358322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200" dirty="0">
                  <a:solidFill>
                    <a:srgbClr val="73A808"/>
                  </a:solidFill>
                  <a:latin typeface="Montserrat" pitchFamily="2" charset="0"/>
                </a:rPr>
                <a:t>2023</a:t>
              </a:r>
              <a:endParaRPr lang="ru-RU" sz="1100" dirty="0">
                <a:solidFill>
                  <a:srgbClr val="73A808"/>
                </a:solidFill>
                <a:latin typeface="Montserrat" pitchFamily="2" charset="0"/>
              </a:endParaRPr>
            </a:p>
          </p:txBody>
        </p:sp>
        <p:cxnSp>
          <p:nvCxnSpPr>
            <p:cNvPr id="63" name="Соединитель: изогнутый 62">
              <a:extLst>
                <a:ext uri="{FF2B5EF4-FFF2-40B4-BE49-F238E27FC236}">
                  <a16:creationId xmlns:a16="http://schemas.microsoft.com/office/drawing/2014/main" id="{15E39CA1-74D4-4EBA-84FB-27DE248BE9B6}"/>
                </a:ext>
              </a:extLst>
            </p:cNvPr>
            <p:cNvCxnSpPr>
              <a:cxnSpLocks/>
              <a:stCxn id="61" idx="3"/>
              <a:endCxn id="62" idx="2"/>
            </p:cNvCxnSpPr>
            <p:nvPr/>
          </p:nvCxnSpPr>
          <p:spPr>
            <a:xfrm flipV="1">
              <a:off x="6335528" y="2686610"/>
              <a:ext cx="609374" cy="460594"/>
            </a:xfrm>
            <a:prstGeom prst="curvedConnector2">
              <a:avLst/>
            </a:prstGeom>
            <a:ln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65" name="Скругленный прямоугольник 34">
            <a:extLst>
              <a:ext uri="{FF2B5EF4-FFF2-40B4-BE49-F238E27FC236}">
                <a16:creationId xmlns:a16="http://schemas.microsoft.com/office/drawing/2014/main" id="{ED04C511-76F8-45F1-A34D-54091E00F596}"/>
              </a:ext>
            </a:extLst>
          </p:cNvPr>
          <p:cNvSpPr/>
          <p:nvPr/>
        </p:nvSpPr>
        <p:spPr>
          <a:xfrm>
            <a:off x="9656291" y="1395937"/>
            <a:ext cx="2535709" cy="18944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>
                <a:solidFill>
                  <a:srgbClr val="73A808"/>
                </a:solidFill>
                <a:latin typeface="Montserrat" panose="00000500000000000000" pitchFamily="2" charset="-52"/>
              </a:rPr>
              <a:t>Образовательные программы: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1000" b="1" dirty="0">
                <a:solidFill>
                  <a:schemeClr val="tx1"/>
                </a:solidFill>
                <a:latin typeface="Montserrat" panose="00000500000000000000" pitchFamily="2" charset="-52"/>
              </a:rPr>
              <a:t>Digital-</a:t>
            </a:r>
            <a:r>
              <a:rPr lang="ru-RU" sz="1000" b="1" dirty="0">
                <a:solidFill>
                  <a:schemeClr val="tx1"/>
                </a:solidFill>
                <a:latin typeface="Montserrat" panose="00000500000000000000" pitchFamily="2" charset="-52"/>
              </a:rPr>
              <a:t>маркетинг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000" b="1" dirty="0">
                <a:solidFill>
                  <a:schemeClr val="tx1"/>
                </a:solidFill>
                <a:latin typeface="Montserrat" panose="00000500000000000000" pitchFamily="2" charset="-52"/>
              </a:rPr>
              <a:t>Передовые цифровые технологии в пищевой промышленности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000" b="1" dirty="0">
                <a:solidFill>
                  <a:schemeClr val="tx1"/>
                </a:solidFill>
                <a:latin typeface="Montserrat" panose="00000500000000000000" pitchFamily="2" charset="-52"/>
              </a:rPr>
              <a:t>Системы компьютерного зрения в пищевой промышленности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000" b="1" dirty="0">
                <a:solidFill>
                  <a:schemeClr val="tx1"/>
                </a:solidFill>
                <a:latin typeface="Montserrat" panose="00000500000000000000" pitchFamily="2" charset="-52"/>
              </a:rPr>
              <a:t>Управление бизнес-процессами в системе 1С:</a:t>
            </a:r>
            <a:r>
              <a:rPr lang="en-US" sz="1000" b="1" dirty="0">
                <a:solidFill>
                  <a:schemeClr val="tx1"/>
                </a:solidFill>
                <a:latin typeface="Montserrat" panose="00000500000000000000" pitchFamily="2" charset="-52"/>
              </a:rPr>
              <a:t>ERP</a:t>
            </a:r>
            <a:endParaRPr lang="ru-RU" sz="1000" b="1" dirty="0">
              <a:solidFill>
                <a:schemeClr val="tx1"/>
              </a:solidFill>
              <a:latin typeface="Montserrat" panose="00000500000000000000" pitchFamily="2" charset="-52"/>
            </a:endParaRPr>
          </a:p>
          <a:p>
            <a:endParaRPr lang="ru-RU" sz="1000" b="1" dirty="0">
              <a:solidFill>
                <a:schemeClr val="tx1"/>
              </a:solidFill>
              <a:latin typeface="Montserrat" panose="00000500000000000000" pitchFamily="2" charset="-52"/>
            </a:endParaRP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A05C288C-3A30-4E94-9B20-159132949B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06467" y="5582724"/>
            <a:ext cx="684785" cy="68478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A53AA4B-C34F-41BB-BFF0-EFA54C137D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8674" y="3099938"/>
            <a:ext cx="1517037" cy="16502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A7C3F2F2-E6BE-46E7-8EBB-DEC32FC358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51466" y="5582724"/>
            <a:ext cx="658623" cy="658623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6FA76E2-8C08-42B2-A87D-A1A852E0C7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46846" y="5563468"/>
            <a:ext cx="697133" cy="697133"/>
          </a:xfrm>
          <a:prstGeom prst="rect">
            <a:avLst/>
          </a:prstGeom>
        </p:spPr>
      </p:pic>
      <p:pic>
        <p:nvPicPr>
          <p:cNvPr id="68" name="Рисунок 4">
            <a:extLst>
              <a:ext uri="{FF2B5EF4-FFF2-40B4-BE49-F238E27FC236}">
                <a16:creationId xmlns:a16="http://schemas.microsoft.com/office/drawing/2014/main" id="{A0265673-8A12-40BD-A678-9EF44239C2B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4050" y="109538"/>
            <a:ext cx="2428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2141EA38-1DB5-40BB-AC1C-1903E9F433D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69610" y="4992345"/>
            <a:ext cx="2981927" cy="158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5949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0C53F70-4F7F-4FB6-8055-AE1F749E8C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891" y="2941709"/>
            <a:ext cx="5646738" cy="2009554"/>
          </a:xfrm>
        </p:spPr>
        <p:txBody>
          <a:bodyPr rtlCol="0">
            <a:normAutofit lnSpcReduction="10000"/>
          </a:bodyPr>
          <a:lstStyle/>
          <a:p>
            <a:pPr marL="0" marR="5080" indent="0">
              <a:lnSpc>
                <a:spcPct val="110000"/>
              </a:lnSpc>
              <a:spcBef>
                <a:spcPts val="0"/>
              </a:spcBef>
              <a:buClr>
                <a:srgbClr val="395404"/>
              </a:buClr>
              <a:buNone/>
              <a:defRPr/>
            </a:pPr>
            <a:r>
              <a:rPr lang="ru-RU" sz="1400" b="1" u="sng" dirty="0">
                <a:solidFill>
                  <a:srgbClr val="577F06"/>
                </a:solidFill>
                <a:latin typeface="Montserrat" pitchFamily="2" charset="77"/>
              </a:rPr>
              <a:t>Цели:</a:t>
            </a:r>
          </a:p>
          <a:p>
            <a:pPr>
              <a:spcBef>
                <a:spcPts val="0"/>
              </a:spcBef>
              <a:buNone/>
              <a:defRPr/>
            </a:pPr>
            <a:endParaRPr lang="ru-RU" sz="800" b="1" u="sng" dirty="0">
              <a:solidFill>
                <a:srgbClr val="577F06"/>
              </a:solidFill>
            </a:endParaRPr>
          </a:p>
          <a:p>
            <a:pPr marL="0" marR="5080" indent="0">
              <a:lnSpc>
                <a:spcPct val="100000"/>
              </a:lnSpc>
              <a:spcBef>
                <a:spcPts val="0"/>
              </a:spcBef>
              <a:buClr>
                <a:srgbClr val="395404"/>
              </a:buClr>
              <a:buNone/>
              <a:defRPr/>
            </a:pPr>
            <a:r>
              <a:rPr lang="ru-RU" sz="1400" dirty="0">
                <a:latin typeface="Montserrat" pitchFamily="2" charset="77"/>
              </a:rPr>
              <a:t>1) Развитие экологически безопасных технологий безотходного производства, технологий для переработки твёрдых бытовых отходов, рециклинга.</a:t>
            </a:r>
          </a:p>
          <a:p>
            <a:pPr marL="0" marR="5080" indent="0">
              <a:lnSpc>
                <a:spcPct val="100000"/>
              </a:lnSpc>
              <a:spcBef>
                <a:spcPts val="0"/>
              </a:spcBef>
              <a:buClr>
                <a:srgbClr val="395404"/>
              </a:buClr>
              <a:buNone/>
              <a:defRPr/>
            </a:pPr>
            <a:r>
              <a:rPr lang="ru-RU" sz="1400" dirty="0">
                <a:latin typeface="Montserrat" pitchFamily="2" charset="77"/>
              </a:rPr>
              <a:t>2)Создание научно-образовательного направления с реализацией передовых научных исследований в области разработки технологий экологичной упаковки и рециклинга в рамках Федерального проекта «Экономика замкнутого цикла» и Национального проекта «Экология».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42125C3-FBB5-46D9-AA33-8A2EA0865445}"/>
              </a:ext>
            </a:extLst>
          </p:cNvPr>
          <p:cNvSpPr/>
          <p:nvPr/>
        </p:nvSpPr>
        <p:spPr>
          <a:xfrm>
            <a:off x="0" y="0"/>
            <a:ext cx="365125" cy="6858000"/>
          </a:xfrm>
          <a:prstGeom prst="rect">
            <a:avLst/>
          </a:prstGeom>
          <a:solidFill>
            <a:srgbClr val="93D5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076" name="Рисунок 4">
            <a:extLst>
              <a:ext uri="{FF2B5EF4-FFF2-40B4-BE49-F238E27FC236}">
                <a16:creationId xmlns:a16="http://schemas.microsoft.com/office/drawing/2014/main" id="{A7D58E82-D542-4E21-9EF8-14545225DC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4050" y="109538"/>
            <a:ext cx="2428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Заголовок 1">
            <a:extLst>
              <a:ext uri="{FF2B5EF4-FFF2-40B4-BE49-F238E27FC236}">
                <a16:creationId xmlns:a16="http://schemas.microsoft.com/office/drawing/2014/main" id="{5CC28BE7-4540-4B6A-8942-D063FD67972C}"/>
              </a:ext>
            </a:extLst>
          </p:cNvPr>
          <p:cNvSpPr txBox="1">
            <a:spLocks/>
          </p:cNvSpPr>
          <p:nvPr/>
        </p:nvSpPr>
        <p:spPr bwMode="auto">
          <a:xfrm>
            <a:off x="365124" y="114113"/>
            <a:ext cx="9510395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ru-RU" sz="2400" b="1" dirty="0">
                <a:solidFill>
                  <a:schemeClr val="dk1"/>
                </a:solidFill>
                <a:latin typeface="Montserrat"/>
              </a:rPr>
              <a:t>Лаборатория биополимеров и рециклинга упаковки</a:t>
            </a:r>
          </a:p>
        </p:txBody>
      </p:sp>
      <p:sp>
        <p:nvSpPr>
          <p:cNvPr id="3080" name="Подзаголовок 2">
            <a:extLst>
              <a:ext uri="{FF2B5EF4-FFF2-40B4-BE49-F238E27FC236}">
                <a16:creationId xmlns:a16="http://schemas.microsoft.com/office/drawing/2014/main" id="{2E50C85A-BBC3-478B-A586-ED4351865338}"/>
              </a:ext>
            </a:extLst>
          </p:cNvPr>
          <p:cNvSpPr txBox="1">
            <a:spLocks/>
          </p:cNvSpPr>
          <p:nvPr/>
        </p:nvSpPr>
        <p:spPr bwMode="auto">
          <a:xfrm>
            <a:off x="9680575" y="1846263"/>
            <a:ext cx="2030413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ru-RU" altLang="ru-RU" sz="1800" b="1" dirty="0">
                <a:solidFill>
                  <a:schemeClr val="bg1"/>
                </a:solidFill>
                <a:latin typeface="Montserrat" panose="020B0604020202020204" charset="-52"/>
              </a:rPr>
              <a:t>Обнаружение ГМО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E738CE-5D2E-4426-A80C-D5284CAF4028}"/>
              </a:ext>
            </a:extLst>
          </p:cNvPr>
          <p:cNvSpPr txBox="1"/>
          <p:nvPr/>
        </p:nvSpPr>
        <p:spPr>
          <a:xfrm>
            <a:off x="1713159" y="1416951"/>
            <a:ext cx="3298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600" b="1">
                <a:solidFill>
                  <a:srgbClr val="395404"/>
                </a:solidFill>
                <a:latin typeface="Montserrat" pitchFamily="2" charset="77"/>
              </a:defRPr>
            </a:lvl1pPr>
          </a:lstStyle>
          <a:p>
            <a:r>
              <a:rPr lang="ru-RU" dirty="0"/>
              <a:t>Руководитель </a:t>
            </a:r>
            <a:r>
              <a:rPr lang="ru-RU" dirty="0" err="1"/>
              <a:t>подпроекта</a:t>
            </a:r>
            <a:r>
              <a:rPr lang="ru-RU" dirty="0"/>
              <a:t>  </a:t>
            </a:r>
            <a:r>
              <a:rPr lang="ru-RU" b="0" dirty="0"/>
              <a:t>Ирина Анатольевна Кирш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30A71F3-AC7F-4FD3-A772-111391841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759" y="1489298"/>
            <a:ext cx="954999" cy="114492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BBA28FD-9513-4873-B45E-6936297AA595}"/>
              </a:ext>
            </a:extLst>
          </p:cNvPr>
          <p:cNvSpPr txBox="1"/>
          <p:nvPr/>
        </p:nvSpPr>
        <p:spPr>
          <a:xfrm>
            <a:off x="481012" y="6163690"/>
            <a:ext cx="58494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395404"/>
                </a:solidFill>
                <a:latin typeface="Montserrat" pitchFamily="2" charset="77"/>
              </a:rPr>
              <a:t>Адрес: </a:t>
            </a:r>
            <a:r>
              <a:rPr lang="ru-RU" sz="1200" dirty="0">
                <a:latin typeface="Montserrat" pitchFamily="2" charset="77"/>
              </a:rPr>
              <a:t>ул. Талалихина, д. 33 (пом. 300/30, 300/29, 300/28, 300/27)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C3B06099-9DCA-48AF-A89C-12FA474837E0}"/>
              </a:ext>
            </a:extLst>
          </p:cNvPr>
          <p:cNvSpPr/>
          <p:nvPr/>
        </p:nvSpPr>
        <p:spPr>
          <a:xfrm>
            <a:off x="481012" y="2919794"/>
            <a:ext cx="5849485" cy="2059480"/>
          </a:xfrm>
          <a:prstGeom prst="roundRect">
            <a:avLst/>
          </a:prstGeom>
          <a:noFill/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Google Shape;107;p2">
            <a:extLst>
              <a:ext uri="{FF2B5EF4-FFF2-40B4-BE49-F238E27FC236}">
                <a16:creationId xmlns:a16="http://schemas.microsoft.com/office/drawing/2014/main" id="{3D3B79D8-8310-4BA9-B279-19436593AADB}"/>
              </a:ext>
            </a:extLst>
          </p:cNvPr>
          <p:cNvSpPr/>
          <p:nvPr/>
        </p:nvSpPr>
        <p:spPr>
          <a:xfrm>
            <a:off x="506970" y="650117"/>
            <a:ext cx="3779957" cy="562041"/>
          </a:xfrm>
          <a:prstGeom prst="roundRect">
            <a:avLst>
              <a:gd name="adj" fmla="val 16667"/>
            </a:avLst>
          </a:prstGeom>
          <a:solidFill>
            <a:srgbClr val="E1EFD8"/>
          </a:solidFill>
          <a:ln w="38100" cap="flat" cmpd="sng">
            <a:solidFill>
              <a:srgbClr val="73A80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110;p2">
            <a:extLst>
              <a:ext uri="{FF2B5EF4-FFF2-40B4-BE49-F238E27FC236}">
                <a16:creationId xmlns:a16="http://schemas.microsoft.com/office/drawing/2014/main" id="{84936A10-2965-4870-B6A5-7BC2592DA384}"/>
              </a:ext>
            </a:extLst>
          </p:cNvPr>
          <p:cNvSpPr txBox="1"/>
          <p:nvPr/>
        </p:nvSpPr>
        <p:spPr>
          <a:xfrm>
            <a:off x="1245593" y="650117"/>
            <a:ext cx="2302712" cy="25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50" b="0" i="0" u="none" strike="noStrike" cap="none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Стратегический проект № 1</a:t>
            </a:r>
            <a:endParaRPr sz="1050" b="0" i="0" u="none" strike="noStrike" cap="none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0" name="Google Shape;113;p2">
            <a:extLst>
              <a:ext uri="{FF2B5EF4-FFF2-40B4-BE49-F238E27FC236}">
                <a16:creationId xmlns:a16="http://schemas.microsoft.com/office/drawing/2014/main" id="{9E527900-C933-48A2-A5B4-2C70FDA1F03A}"/>
              </a:ext>
            </a:extLst>
          </p:cNvPr>
          <p:cNvSpPr txBox="1"/>
          <p:nvPr/>
        </p:nvSpPr>
        <p:spPr>
          <a:xfrm>
            <a:off x="506970" y="845187"/>
            <a:ext cx="3779957" cy="286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ru-RU" sz="1400" b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Биоэкология</a:t>
            </a:r>
            <a:r>
              <a:rPr lang="ru-RU" sz="14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и устойчивое развитие </a:t>
            </a:r>
          </a:p>
        </p:txBody>
      </p:sp>
      <p:sp>
        <p:nvSpPr>
          <p:cNvPr id="31" name="Объект 2">
            <a:extLst>
              <a:ext uri="{FF2B5EF4-FFF2-40B4-BE49-F238E27FC236}">
                <a16:creationId xmlns:a16="http://schemas.microsoft.com/office/drawing/2014/main" id="{84295346-DEA0-4710-B9E1-85FC6257C556}"/>
              </a:ext>
            </a:extLst>
          </p:cNvPr>
          <p:cNvSpPr txBox="1">
            <a:spLocks/>
          </p:cNvSpPr>
          <p:nvPr/>
        </p:nvSpPr>
        <p:spPr>
          <a:xfrm>
            <a:off x="1918945" y="5233287"/>
            <a:ext cx="4304873" cy="718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None/>
              <a:defRPr/>
            </a:pPr>
            <a:r>
              <a:rPr lang="ru-RU" sz="1400" b="1" u="sng" dirty="0">
                <a:solidFill>
                  <a:srgbClr val="577F06"/>
                </a:solidFill>
                <a:latin typeface="Montserrat" pitchFamily="2" charset="77"/>
              </a:rPr>
              <a:t>Общий бюджет </a:t>
            </a:r>
            <a:r>
              <a:rPr lang="ru-RU" sz="1400" b="1" u="sng" dirty="0" err="1">
                <a:solidFill>
                  <a:srgbClr val="577F06"/>
                </a:solidFill>
                <a:latin typeface="Montserrat" pitchFamily="2" charset="77"/>
              </a:rPr>
              <a:t>подпроекта</a:t>
            </a:r>
            <a:r>
              <a:rPr lang="ru-RU" sz="1400" b="1" u="sng" dirty="0">
                <a:solidFill>
                  <a:srgbClr val="577F06"/>
                </a:solidFill>
                <a:latin typeface="Montserrat" pitchFamily="2" charset="77"/>
              </a:rPr>
              <a:t>:</a:t>
            </a:r>
          </a:p>
          <a:p>
            <a:pPr marL="0" marR="5080" indent="0" algn="ctr">
              <a:lnSpc>
                <a:spcPct val="80000"/>
              </a:lnSpc>
              <a:spcBef>
                <a:spcPts val="0"/>
              </a:spcBef>
              <a:buClr>
                <a:srgbClr val="395404"/>
              </a:buClr>
              <a:buFont typeface="Arial" panose="020B0604020202020204" pitchFamily="34" charset="0"/>
              <a:buNone/>
              <a:defRPr/>
            </a:pPr>
            <a:endParaRPr lang="ru-RU" sz="1200" b="1" dirty="0">
              <a:latin typeface="Montserrat" pitchFamily="2" charset="77"/>
            </a:endParaRPr>
          </a:p>
          <a:p>
            <a:pPr marL="0" marR="5080" indent="0" algn="ctr">
              <a:lnSpc>
                <a:spcPct val="80000"/>
              </a:lnSpc>
              <a:spcBef>
                <a:spcPts val="0"/>
              </a:spcBef>
              <a:buClr>
                <a:srgbClr val="395404"/>
              </a:buClr>
              <a:buFont typeface="Arial" panose="020B0604020202020204" pitchFamily="34" charset="0"/>
              <a:buNone/>
              <a:defRPr/>
            </a:pPr>
            <a:r>
              <a:rPr lang="ru-RU" sz="1500" b="1" dirty="0">
                <a:latin typeface="Montserrat" pitchFamily="2" charset="77"/>
              </a:rPr>
              <a:t>22 053 460,42 руб.</a:t>
            </a:r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E59704BE-3086-4F30-AA31-32599E3F1CDD}"/>
              </a:ext>
            </a:extLst>
          </p:cNvPr>
          <p:cNvSpPr/>
          <p:nvPr/>
        </p:nvSpPr>
        <p:spPr>
          <a:xfrm>
            <a:off x="1764378" y="5189785"/>
            <a:ext cx="4459440" cy="718464"/>
          </a:xfrm>
          <a:prstGeom prst="roundRect">
            <a:avLst/>
          </a:prstGeom>
          <a:noFill/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9BBA316F-CF56-47CB-9B65-ECE6A9B047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3891" y="5070523"/>
            <a:ext cx="942290" cy="942290"/>
          </a:xfrm>
          <a:prstGeom prst="rect">
            <a:avLst/>
          </a:prstGeom>
        </p:spPr>
      </p:pic>
      <p:sp>
        <p:nvSpPr>
          <p:cNvPr id="18" name="Google Shape;113;p2">
            <a:extLst>
              <a:ext uri="{FF2B5EF4-FFF2-40B4-BE49-F238E27FC236}">
                <a16:creationId xmlns:a16="http://schemas.microsoft.com/office/drawing/2014/main" id="{6B8A3C23-37CF-4727-B072-28A00E11C874}"/>
              </a:ext>
            </a:extLst>
          </p:cNvPr>
          <p:cNvSpPr txBox="1"/>
          <p:nvPr/>
        </p:nvSpPr>
        <p:spPr>
          <a:xfrm>
            <a:off x="6788581" y="945073"/>
            <a:ext cx="3779957" cy="286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ru-RU" sz="1400" b="1" dirty="0">
                <a:solidFill>
                  <a:srgbClr val="395404"/>
                </a:solidFill>
                <a:latin typeface="Montserrat"/>
                <a:ea typeface="Montserrat"/>
                <a:cs typeface="Montserrat"/>
                <a:sym typeface="Montserrat"/>
              </a:rPr>
              <a:t>Было:</a:t>
            </a:r>
          </a:p>
        </p:txBody>
      </p:sp>
      <p:sp>
        <p:nvSpPr>
          <p:cNvPr id="19" name="Google Shape;113;p2">
            <a:extLst>
              <a:ext uri="{FF2B5EF4-FFF2-40B4-BE49-F238E27FC236}">
                <a16:creationId xmlns:a16="http://schemas.microsoft.com/office/drawing/2014/main" id="{BC4FEF0E-EAF4-44C2-88CE-FEB65EEF721F}"/>
              </a:ext>
            </a:extLst>
          </p:cNvPr>
          <p:cNvSpPr txBox="1"/>
          <p:nvPr/>
        </p:nvSpPr>
        <p:spPr>
          <a:xfrm>
            <a:off x="6788580" y="4059248"/>
            <a:ext cx="3779957" cy="286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ru-RU" sz="1400" b="1" dirty="0">
                <a:solidFill>
                  <a:srgbClr val="395404"/>
                </a:solidFill>
                <a:latin typeface="Montserrat"/>
                <a:ea typeface="Montserrat"/>
                <a:cs typeface="Montserrat"/>
                <a:sym typeface="Montserrat"/>
              </a:rPr>
              <a:t>Стало: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AF24E5E-8627-40BA-A6D6-0D3EE757FE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5266" y="5561014"/>
            <a:ext cx="2078181" cy="125201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AF46182-7741-413C-91C0-2B4B9582AE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80575" y="4345440"/>
            <a:ext cx="1857534" cy="24009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36FDAA8-387F-4885-8212-B31ACD37C0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02831" y="1192678"/>
            <a:ext cx="1974589" cy="129954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E6FBC8F-7DF6-4CAA-992B-B347B77786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89032" y="2636989"/>
            <a:ext cx="2010751" cy="127398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DAEA4F9-CF2F-489E-AF1C-565D5DA14A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02938" y="1216637"/>
            <a:ext cx="2010751" cy="268940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F7B84E1-13B1-41A7-95F0-3D66F68248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79012" y="4345440"/>
            <a:ext cx="2050690" cy="115191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48BD2B9-392B-40A5-AA98-9BD6D45FF72E}"/>
              </a:ext>
            </a:extLst>
          </p:cNvPr>
          <p:cNvSpPr txBox="1"/>
          <p:nvPr/>
        </p:nvSpPr>
        <p:spPr>
          <a:xfrm>
            <a:off x="1666337" y="2144425"/>
            <a:ext cx="4162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600" b="1">
                <a:solidFill>
                  <a:srgbClr val="395404"/>
                </a:solidFill>
                <a:latin typeface="Montserrat" pitchFamily="2" charset="77"/>
              </a:defRPr>
            </a:lvl1pPr>
          </a:lstStyle>
          <a:p>
            <a:r>
              <a:rPr lang="ru-RU" dirty="0">
                <a:solidFill>
                  <a:schemeClr val="tx1"/>
                </a:solidFill>
              </a:rPr>
              <a:t>Создана приказом от 08.12.2023 г. № 1/711-1</a:t>
            </a:r>
          </a:p>
        </p:txBody>
      </p:sp>
    </p:spTree>
    <p:extLst>
      <p:ext uri="{BB962C8B-B14F-4D97-AF65-F5344CB8AC3E}">
        <p14:creationId xmlns:p14="http://schemas.microsoft.com/office/powerpoint/2010/main" val="36345587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0C53F70-4F7F-4FB6-8055-AE1F749E8C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759" y="2941713"/>
            <a:ext cx="5646738" cy="2009554"/>
          </a:xfrm>
        </p:spPr>
        <p:txBody>
          <a:bodyPr rtlCol="0">
            <a:normAutofit fontScale="92500"/>
          </a:bodyPr>
          <a:lstStyle/>
          <a:p>
            <a:pPr>
              <a:spcBef>
                <a:spcPts val="0"/>
              </a:spcBef>
              <a:buNone/>
              <a:defRPr/>
            </a:pPr>
            <a:r>
              <a:rPr lang="ru-RU" sz="1400" b="1" u="sng" dirty="0">
                <a:solidFill>
                  <a:srgbClr val="577F06"/>
                </a:solidFill>
                <a:latin typeface="Montserrat" pitchFamily="2" charset="77"/>
              </a:rPr>
              <a:t>Цели:</a:t>
            </a:r>
          </a:p>
          <a:p>
            <a:pPr>
              <a:spcBef>
                <a:spcPts val="0"/>
              </a:spcBef>
              <a:buNone/>
              <a:defRPr/>
            </a:pPr>
            <a:endParaRPr lang="ru-RU" sz="800" b="1" u="sng" dirty="0">
              <a:solidFill>
                <a:srgbClr val="577F06"/>
              </a:solidFill>
            </a:endParaRPr>
          </a:p>
          <a:p>
            <a:pPr marL="0" marR="5080" indent="0">
              <a:lnSpc>
                <a:spcPct val="100000"/>
              </a:lnSpc>
              <a:spcBef>
                <a:spcPts val="0"/>
              </a:spcBef>
              <a:buClr>
                <a:srgbClr val="395404"/>
              </a:buClr>
              <a:buNone/>
              <a:defRPr/>
            </a:pPr>
            <a:r>
              <a:rPr lang="ru-RU" sz="1400" dirty="0">
                <a:latin typeface="Montserrat" pitchFamily="2" charset="77"/>
              </a:rPr>
              <a:t>1) Разработка и внедрение системы качества в целях обеспечения экологической, пищевой и биотехнологической безопасности, а также разработка и реализация проектов в области здоровья, новых пищевых продуктов, экологии, повышения качества жизни.</a:t>
            </a:r>
          </a:p>
          <a:p>
            <a:pPr marL="0" marR="5080" indent="0">
              <a:lnSpc>
                <a:spcPct val="100000"/>
              </a:lnSpc>
              <a:spcBef>
                <a:spcPts val="0"/>
              </a:spcBef>
              <a:buClr>
                <a:srgbClr val="395404"/>
              </a:buClr>
              <a:buNone/>
              <a:defRPr/>
            </a:pPr>
            <a:r>
              <a:rPr lang="ru-RU" sz="1400" dirty="0">
                <a:latin typeface="Montserrat" pitchFamily="2" charset="77"/>
              </a:rPr>
              <a:t>2) Разработка и реализация рабочей программы «Генная инженерия и методика ПЦР анализа» в программе модуля «Прикладная биология».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42125C3-FBB5-46D9-AA33-8A2EA0865445}"/>
              </a:ext>
            </a:extLst>
          </p:cNvPr>
          <p:cNvSpPr/>
          <p:nvPr/>
        </p:nvSpPr>
        <p:spPr>
          <a:xfrm>
            <a:off x="0" y="0"/>
            <a:ext cx="365125" cy="6858000"/>
          </a:xfrm>
          <a:prstGeom prst="rect">
            <a:avLst/>
          </a:prstGeom>
          <a:solidFill>
            <a:srgbClr val="93D5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076" name="Рисунок 4">
            <a:extLst>
              <a:ext uri="{FF2B5EF4-FFF2-40B4-BE49-F238E27FC236}">
                <a16:creationId xmlns:a16="http://schemas.microsoft.com/office/drawing/2014/main" id="{A7D58E82-D542-4E21-9EF8-14545225DC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4050" y="109538"/>
            <a:ext cx="2428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Заголовок 1">
            <a:extLst>
              <a:ext uri="{FF2B5EF4-FFF2-40B4-BE49-F238E27FC236}">
                <a16:creationId xmlns:a16="http://schemas.microsoft.com/office/drawing/2014/main" id="{5CC28BE7-4540-4B6A-8942-D063FD67972C}"/>
              </a:ext>
            </a:extLst>
          </p:cNvPr>
          <p:cNvSpPr txBox="1">
            <a:spLocks/>
          </p:cNvSpPr>
          <p:nvPr/>
        </p:nvSpPr>
        <p:spPr bwMode="auto">
          <a:xfrm>
            <a:off x="365125" y="114113"/>
            <a:ext cx="9271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2400" b="1">
                <a:solidFill>
                  <a:schemeClr val="dk1"/>
                </a:solidFill>
                <a:latin typeface="Montserrat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9pPr>
          </a:lstStyle>
          <a:p>
            <a:r>
              <a:rPr lang="ru-RU" altLang="ru-RU" dirty="0"/>
              <a:t>Лаборатория генетики и ПЦР-анализа</a:t>
            </a:r>
          </a:p>
        </p:txBody>
      </p:sp>
      <p:sp>
        <p:nvSpPr>
          <p:cNvPr id="3080" name="Подзаголовок 2">
            <a:extLst>
              <a:ext uri="{FF2B5EF4-FFF2-40B4-BE49-F238E27FC236}">
                <a16:creationId xmlns:a16="http://schemas.microsoft.com/office/drawing/2014/main" id="{2E50C85A-BBC3-478B-A586-ED4351865338}"/>
              </a:ext>
            </a:extLst>
          </p:cNvPr>
          <p:cNvSpPr txBox="1">
            <a:spLocks/>
          </p:cNvSpPr>
          <p:nvPr/>
        </p:nvSpPr>
        <p:spPr bwMode="auto">
          <a:xfrm>
            <a:off x="9680575" y="1846263"/>
            <a:ext cx="2030413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ru-RU" altLang="ru-RU" sz="1800" b="1" dirty="0">
                <a:solidFill>
                  <a:schemeClr val="bg1"/>
                </a:solidFill>
                <a:latin typeface="Montserrat" panose="020B0604020202020204" charset="-52"/>
              </a:rPr>
              <a:t>Обнаружение ГМО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BA28FD-9513-4873-B45E-6936297AA595}"/>
              </a:ext>
            </a:extLst>
          </p:cNvPr>
          <p:cNvSpPr txBox="1"/>
          <p:nvPr/>
        </p:nvSpPr>
        <p:spPr>
          <a:xfrm>
            <a:off x="506970" y="6163690"/>
            <a:ext cx="58494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395404"/>
                </a:solidFill>
                <a:latin typeface="Montserrat" pitchFamily="2" charset="77"/>
              </a:rPr>
              <a:t>Адрес: </a:t>
            </a:r>
            <a:r>
              <a:rPr lang="ru-RU" sz="1200" dirty="0">
                <a:latin typeface="Montserrat" pitchFamily="2" charset="77"/>
              </a:rPr>
              <a:t>ул. Талалихина, д. 33 (пом. 303, 304, 307)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C3B06099-9DCA-48AF-A89C-12FA474837E0}"/>
              </a:ext>
            </a:extLst>
          </p:cNvPr>
          <p:cNvSpPr/>
          <p:nvPr/>
        </p:nvSpPr>
        <p:spPr>
          <a:xfrm>
            <a:off x="481012" y="2919794"/>
            <a:ext cx="5849485" cy="2059480"/>
          </a:xfrm>
          <a:prstGeom prst="roundRect">
            <a:avLst/>
          </a:prstGeom>
          <a:noFill/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Google Shape;107;p2">
            <a:extLst>
              <a:ext uri="{FF2B5EF4-FFF2-40B4-BE49-F238E27FC236}">
                <a16:creationId xmlns:a16="http://schemas.microsoft.com/office/drawing/2014/main" id="{3D3B79D8-8310-4BA9-B279-19436593AADB}"/>
              </a:ext>
            </a:extLst>
          </p:cNvPr>
          <p:cNvSpPr/>
          <p:nvPr/>
        </p:nvSpPr>
        <p:spPr>
          <a:xfrm>
            <a:off x="506970" y="650117"/>
            <a:ext cx="3779957" cy="562041"/>
          </a:xfrm>
          <a:prstGeom prst="roundRect">
            <a:avLst>
              <a:gd name="adj" fmla="val 16667"/>
            </a:avLst>
          </a:prstGeom>
          <a:solidFill>
            <a:srgbClr val="E1EFD8"/>
          </a:solidFill>
          <a:ln w="38100" cap="flat" cmpd="sng">
            <a:solidFill>
              <a:srgbClr val="73A80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110;p2">
            <a:extLst>
              <a:ext uri="{FF2B5EF4-FFF2-40B4-BE49-F238E27FC236}">
                <a16:creationId xmlns:a16="http://schemas.microsoft.com/office/drawing/2014/main" id="{84936A10-2965-4870-B6A5-7BC2592DA384}"/>
              </a:ext>
            </a:extLst>
          </p:cNvPr>
          <p:cNvSpPr txBox="1"/>
          <p:nvPr/>
        </p:nvSpPr>
        <p:spPr>
          <a:xfrm>
            <a:off x="1245593" y="650117"/>
            <a:ext cx="2302712" cy="25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50" b="0" i="0" u="none" strike="noStrike" cap="none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Стратегический проект № 2</a:t>
            </a:r>
            <a:endParaRPr sz="1050" b="0" i="0" u="none" strike="noStrike" cap="none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0" name="Google Shape;113;p2">
            <a:extLst>
              <a:ext uri="{FF2B5EF4-FFF2-40B4-BE49-F238E27FC236}">
                <a16:creationId xmlns:a16="http://schemas.microsoft.com/office/drawing/2014/main" id="{9E527900-C933-48A2-A5B4-2C70FDA1F03A}"/>
              </a:ext>
            </a:extLst>
          </p:cNvPr>
          <p:cNvSpPr txBox="1"/>
          <p:nvPr/>
        </p:nvSpPr>
        <p:spPr>
          <a:xfrm>
            <a:off x="506970" y="845187"/>
            <a:ext cx="3779957" cy="286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ru-RU" sz="1400" b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Биогород</a:t>
            </a:r>
            <a:endParaRPr lang="ru-RU" sz="14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" name="Объект 2">
            <a:extLst>
              <a:ext uri="{FF2B5EF4-FFF2-40B4-BE49-F238E27FC236}">
                <a16:creationId xmlns:a16="http://schemas.microsoft.com/office/drawing/2014/main" id="{84295346-DEA0-4710-B9E1-85FC6257C556}"/>
              </a:ext>
            </a:extLst>
          </p:cNvPr>
          <p:cNvSpPr txBox="1">
            <a:spLocks/>
          </p:cNvSpPr>
          <p:nvPr/>
        </p:nvSpPr>
        <p:spPr>
          <a:xfrm>
            <a:off x="1996539" y="5315289"/>
            <a:ext cx="4304873" cy="590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None/>
              <a:defRPr/>
            </a:pPr>
            <a:r>
              <a:rPr lang="ru-RU" sz="1200" b="1" u="sng" dirty="0">
                <a:solidFill>
                  <a:srgbClr val="577F06"/>
                </a:solidFill>
                <a:latin typeface="Montserrat" pitchFamily="2" charset="77"/>
              </a:rPr>
              <a:t>Общий бюджет </a:t>
            </a:r>
            <a:r>
              <a:rPr lang="ru-RU" sz="1200" b="1" u="sng" dirty="0" err="1">
                <a:solidFill>
                  <a:srgbClr val="577F06"/>
                </a:solidFill>
                <a:latin typeface="Montserrat" pitchFamily="2" charset="77"/>
              </a:rPr>
              <a:t>подпроекта</a:t>
            </a:r>
            <a:r>
              <a:rPr lang="ru-RU" sz="1200" b="1" u="sng" dirty="0">
                <a:solidFill>
                  <a:srgbClr val="577F06"/>
                </a:solidFill>
                <a:latin typeface="Montserrat" pitchFamily="2" charset="77"/>
              </a:rPr>
              <a:t>: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ru-RU" sz="800" b="1" u="sng" dirty="0">
              <a:solidFill>
                <a:srgbClr val="577F06"/>
              </a:solidFill>
            </a:endParaRPr>
          </a:p>
          <a:p>
            <a:pPr marL="0" marR="5080" indent="0" algn="ctr">
              <a:lnSpc>
                <a:spcPct val="80000"/>
              </a:lnSpc>
              <a:spcBef>
                <a:spcPts val="0"/>
              </a:spcBef>
              <a:buClr>
                <a:srgbClr val="395404"/>
              </a:buClr>
              <a:buFont typeface="Arial" panose="020B0604020202020204" pitchFamily="34" charset="0"/>
              <a:buNone/>
              <a:defRPr/>
            </a:pPr>
            <a:r>
              <a:rPr lang="ru-RU" sz="1400" b="1" dirty="0">
                <a:latin typeface="Montserrat" pitchFamily="2" charset="77"/>
              </a:rPr>
              <a:t>9 931 588,78 руб.</a:t>
            </a:r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E59704BE-3086-4F30-AA31-32599E3F1CDD}"/>
              </a:ext>
            </a:extLst>
          </p:cNvPr>
          <p:cNvSpPr/>
          <p:nvPr/>
        </p:nvSpPr>
        <p:spPr>
          <a:xfrm>
            <a:off x="1754262" y="5265364"/>
            <a:ext cx="4459440" cy="640475"/>
          </a:xfrm>
          <a:prstGeom prst="roundRect">
            <a:avLst/>
          </a:prstGeom>
          <a:noFill/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9BBA316F-CF56-47CB-9B65-ECE6A9B047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3891" y="5082268"/>
            <a:ext cx="942290" cy="94229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8ED64051-B27D-4A60-8686-1F39E8DDF8FC}"/>
              </a:ext>
            </a:extLst>
          </p:cNvPr>
          <p:cNvSpPr txBox="1"/>
          <p:nvPr/>
        </p:nvSpPr>
        <p:spPr>
          <a:xfrm>
            <a:off x="1666337" y="1470009"/>
            <a:ext cx="38564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600" b="1">
                <a:solidFill>
                  <a:srgbClr val="577F06"/>
                </a:solidFill>
                <a:latin typeface="Montserrat" pitchFamily="2" charset="77"/>
              </a:defRPr>
            </a:lvl1pPr>
          </a:lstStyle>
          <a:p>
            <a:r>
              <a:rPr lang="ru-RU" dirty="0">
                <a:solidFill>
                  <a:srgbClr val="395404"/>
                </a:solidFill>
              </a:rPr>
              <a:t>Руководитель </a:t>
            </a:r>
            <a:r>
              <a:rPr lang="ru-RU" dirty="0" err="1">
                <a:solidFill>
                  <a:srgbClr val="395404"/>
                </a:solidFill>
              </a:rPr>
              <a:t>подпроекта</a:t>
            </a:r>
            <a:br>
              <a:rPr lang="ru-RU" b="0" dirty="0">
                <a:solidFill>
                  <a:srgbClr val="395404"/>
                </a:solidFill>
              </a:rPr>
            </a:br>
            <a:r>
              <a:rPr lang="ru-RU" b="0" dirty="0">
                <a:solidFill>
                  <a:srgbClr val="395404"/>
                </a:solidFill>
              </a:rPr>
              <a:t>Марина Вячеславовна Степанова</a:t>
            </a: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72281932-EB36-4EFB-809D-E6EB457ACC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94" r="9936"/>
          <a:stretch/>
        </p:blipFill>
        <p:spPr>
          <a:xfrm>
            <a:off x="653891" y="1510320"/>
            <a:ext cx="966423" cy="115912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AB3A897-9352-46F8-9304-6B46DB0284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7966" y="3416796"/>
            <a:ext cx="1267190" cy="156247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C3DDD1F-4BEB-44C1-883A-A242084DAB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4010" y="1294910"/>
            <a:ext cx="1235102" cy="164680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EBDDEAD-5A45-48F8-9DC8-F25B94A14F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33182" y="1282530"/>
            <a:ext cx="1245684" cy="165918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B91F88D-02F1-40C3-86BA-935FC34F5F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68538" y="1286163"/>
            <a:ext cx="1245685" cy="166091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9720EEB-A619-4A95-9D11-A07F727936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37738" y="5185985"/>
            <a:ext cx="1281956" cy="1574523"/>
          </a:xfrm>
          <a:prstGeom prst="rect">
            <a:avLst/>
          </a:prstGeom>
        </p:spPr>
      </p:pic>
      <p:sp>
        <p:nvSpPr>
          <p:cNvPr id="48" name="Google Shape;113;p2">
            <a:extLst>
              <a:ext uri="{FF2B5EF4-FFF2-40B4-BE49-F238E27FC236}">
                <a16:creationId xmlns:a16="http://schemas.microsoft.com/office/drawing/2014/main" id="{74FF14FE-EF99-45AF-8A66-4FD19021CEAD}"/>
              </a:ext>
            </a:extLst>
          </p:cNvPr>
          <p:cNvSpPr txBox="1"/>
          <p:nvPr/>
        </p:nvSpPr>
        <p:spPr>
          <a:xfrm>
            <a:off x="6788581" y="918139"/>
            <a:ext cx="3779957" cy="286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ru-RU" sz="1400" b="1" dirty="0">
                <a:solidFill>
                  <a:srgbClr val="395404"/>
                </a:solidFill>
                <a:latin typeface="Montserrat"/>
                <a:ea typeface="Montserrat"/>
                <a:cs typeface="Montserrat"/>
                <a:sym typeface="Montserrat"/>
              </a:rPr>
              <a:t>Было:</a:t>
            </a:r>
          </a:p>
        </p:txBody>
      </p:sp>
      <p:sp>
        <p:nvSpPr>
          <p:cNvPr id="49" name="Google Shape;113;p2">
            <a:extLst>
              <a:ext uri="{FF2B5EF4-FFF2-40B4-BE49-F238E27FC236}">
                <a16:creationId xmlns:a16="http://schemas.microsoft.com/office/drawing/2014/main" id="{D3E7F481-B0B3-4E63-9213-5DC468C28A8A}"/>
              </a:ext>
            </a:extLst>
          </p:cNvPr>
          <p:cNvSpPr txBox="1"/>
          <p:nvPr/>
        </p:nvSpPr>
        <p:spPr>
          <a:xfrm>
            <a:off x="6776587" y="3122981"/>
            <a:ext cx="3779957" cy="286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ru-RU" sz="1400" b="1" dirty="0">
                <a:solidFill>
                  <a:srgbClr val="395404"/>
                </a:solidFill>
                <a:latin typeface="Montserrat"/>
                <a:ea typeface="Montserrat"/>
                <a:cs typeface="Montserrat"/>
                <a:sym typeface="Montserrat"/>
              </a:rPr>
              <a:t>Стало: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A010240-B049-467F-B3B0-1075F539E26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52504" y="3416796"/>
            <a:ext cx="1267190" cy="157452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48CA08D-CC69-40F8-8E1E-A5AADB32D27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24011" y="5185985"/>
            <a:ext cx="1235102" cy="1562478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7A1D178D-6280-4CFB-BD28-AF5E3ACCFA7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33183" y="5185986"/>
            <a:ext cx="1281956" cy="1574522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41BC2CCE-1575-4DD3-B626-AD04A18F96C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66565" y="3409173"/>
            <a:ext cx="1245684" cy="159418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D2112DB3-1B4F-454D-BF07-AE8240A7B30D}"/>
              </a:ext>
            </a:extLst>
          </p:cNvPr>
          <p:cNvSpPr txBox="1"/>
          <p:nvPr/>
        </p:nvSpPr>
        <p:spPr>
          <a:xfrm>
            <a:off x="1666337" y="2144425"/>
            <a:ext cx="40879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600" b="1">
                <a:solidFill>
                  <a:srgbClr val="395404"/>
                </a:solidFill>
                <a:latin typeface="Montserrat" pitchFamily="2" charset="77"/>
              </a:defRPr>
            </a:lvl1pPr>
          </a:lstStyle>
          <a:p>
            <a:r>
              <a:rPr lang="ru-RU" dirty="0">
                <a:solidFill>
                  <a:schemeClr val="tx1"/>
                </a:solidFill>
              </a:rPr>
              <a:t>Создана приказом от 08.12.2023 г. № 1/711-3</a:t>
            </a:r>
          </a:p>
        </p:txBody>
      </p:sp>
    </p:spTree>
    <p:extLst>
      <p:ext uri="{BB962C8B-B14F-4D97-AF65-F5344CB8AC3E}">
        <p14:creationId xmlns:p14="http://schemas.microsoft.com/office/powerpoint/2010/main" val="3552855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0C53F70-4F7F-4FB6-8055-AE1F749E8C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891" y="2891132"/>
            <a:ext cx="5646738" cy="2212420"/>
          </a:xfrm>
        </p:spPr>
        <p:txBody>
          <a:bodyPr rtlCol="0">
            <a:normAutofit fontScale="85000" lnSpcReduction="20000"/>
          </a:bodyPr>
          <a:lstStyle/>
          <a:p>
            <a:pPr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ru-RU" sz="1500" b="1" u="sng" dirty="0">
                <a:solidFill>
                  <a:srgbClr val="577F06"/>
                </a:solidFill>
                <a:latin typeface="Montserrat" pitchFamily="2" charset="77"/>
              </a:rPr>
              <a:t>Цели:</a:t>
            </a:r>
          </a:p>
          <a:p>
            <a:pPr>
              <a:spcBef>
                <a:spcPts val="0"/>
              </a:spcBef>
              <a:buNone/>
              <a:defRPr/>
            </a:pPr>
            <a:endParaRPr lang="ru-RU" sz="800" b="1" u="sng" dirty="0">
              <a:solidFill>
                <a:srgbClr val="577F06"/>
              </a:solidFill>
            </a:endParaRPr>
          </a:p>
          <a:p>
            <a:pPr marL="0" marR="5080" indent="0">
              <a:lnSpc>
                <a:spcPct val="100000"/>
              </a:lnSpc>
              <a:spcBef>
                <a:spcPts val="0"/>
              </a:spcBef>
              <a:buClr>
                <a:srgbClr val="395404"/>
              </a:buClr>
              <a:buNone/>
              <a:defRPr/>
            </a:pPr>
            <a:r>
              <a:rPr lang="ru-RU" sz="1500" dirty="0">
                <a:latin typeface="Montserrat" pitchFamily="2" charset="77"/>
              </a:rPr>
              <a:t>1) Создание банка штаммов микроорганизмов, адаптированных к субстратам на мясной/молочной основах с целью </a:t>
            </a:r>
            <a:r>
              <a:rPr lang="ru-RU" sz="1500" dirty="0" err="1">
                <a:latin typeface="Montserrat" pitchFamily="2" charset="77"/>
              </a:rPr>
              <a:t>здоровьясбережения</a:t>
            </a:r>
            <a:r>
              <a:rPr lang="ru-RU" sz="1500" dirty="0">
                <a:latin typeface="Montserrat" pitchFamily="2" charset="77"/>
              </a:rPr>
              <a:t>, импортозамещения и ресурсосбережения. </a:t>
            </a:r>
          </a:p>
          <a:p>
            <a:pPr marL="0" marR="5080" indent="0">
              <a:lnSpc>
                <a:spcPct val="100000"/>
              </a:lnSpc>
              <a:spcBef>
                <a:spcPts val="0"/>
              </a:spcBef>
              <a:buClr>
                <a:srgbClr val="395404"/>
              </a:buClr>
              <a:buNone/>
              <a:defRPr/>
            </a:pPr>
            <a:r>
              <a:rPr lang="ru-RU" sz="1500" dirty="0">
                <a:latin typeface="Montserrat" pitchFamily="2" charset="77"/>
              </a:rPr>
              <a:t>2) Разработка </a:t>
            </a:r>
            <a:r>
              <a:rPr lang="ru-RU" sz="1500" dirty="0" err="1">
                <a:latin typeface="Montserrat" pitchFamily="2" charset="77"/>
              </a:rPr>
              <a:t>многофукциональных</a:t>
            </a:r>
            <a:r>
              <a:rPr lang="ru-RU" sz="1500" dirty="0">
                <a:latin typeface="Montserrat" pitchFamily="2" charset="77"/>
              </a:rPr>
              <a:t> модулей широкого спектра свойств, опираясь на принципы биотехнологии, пищевой комбинаторики и прогрессивных способов воздействия на живые системы.</a:t>
            </a:r>
          </a:p>
          <a:p>
            <a:pPr marL="0" marR="5080" indent="0">
              <a:lnSpc>
                <a:spcPct val="100000"/>
              </a:lnSpc>
              <a:spcBef>
                <a:spcPts val="0"/>
              </a:spcBef>
              <a:buClr>
                <a:srgbClr val="395404"/>
              </a:buClr>
              <a:buNone/>
              <a:defRPr/>
            </a:pPr>
            <a:r>
              <a:rPr lang="ru-RU" sz="1500" dirty="0">
                <a:latin typeface="Montserrat" pitchFamily="2" charset="77"/>
              </a:rPr>
              <a:t>3) Новые фундаментальные данные, на базе которых можно разрабатывать конкурентоспособные, ресурсосберегающие и </a:t>
            </a:r>
            <a:r>
              <a:rPr lang="ru-RU" sz="1500" dirty="0" err="1">
                <a:latin typeface="Montserrat" pitchFamily="2" charset="77"/>
              </a:rPr>
              <a:t>здоровьесберегающие</a:t>
            </a:r>
            <a:r>
              <a:rPr lang="ru-RU" sz="1500" dirty="0">
                <a:latin typeface="Montserrat" pitchFamily="2" charset="77"/>
              </a:rPr>
              <a:t> технологии пищевых продуктов.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42125C3-FBB5-46D9-AA33-8A2EA0865445}"/>
              </a:ext>
            </a:extLst>
          </p:cNvPr>
          <p:cNvSpPr/>
          <p:nvPr/>
        </p:nvSpPr>
        <p:spPr>
          <a:xfrm>
            <a:off x="0" y="0"/>
            <a:ext cx="365125" cy="6858000"/>
          </a:xfrm>
          <a:prstGeom prst="rect">
            <a:avLst/>
          </a:prstGeom>
          <a:solidFill>
            <a:srgbClr val="93D5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076" name="Рисунок 4">
            <a:extLst>
              <a:ext uri="{FF2B5EF4-FFF2-40B4-BE49-F238E27FC236}">
                <a16:creationId xmlns:a16="http://schemas.microsoft.com/office/drawing/2014/main" id="{A7D58E82-D542-4E21-9EF8-14545225DC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4050" y="109538"/>
            <a:ext cx="2428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Подзаголовок 2">
            <a:extLst>
              <a:ext uri="{FF2B5EF4-FFF2-40B4-BE49-F238E27FC236}">
                <a16:creationId xmlns:a16="http://schemas.microsoft.com/office/drawing/2014/main" id="{2E50C85A-BBC3-478B-A586-ED4351865338}"/>
              </a:ext>
            </a:extLst>
          </p:cNvPr>
          <p:cNvSpPr txBox="1">
            <a:spLocks/>
          </p:cNvSpPr>
          <p:nvPr/>
        </p:nvSpPr>
        <p:spPr bwMode="auto">
          <a:xfrm>
            <a:off x="9680575" y="1846263"/>
            <a:ext cx="2030413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ru-RU" altLang="ru-RU" sz="1800" b="1" dirty="0">
                <a:solidFill>
                  <a:schemeClr val="bg1"/>
                </a:solidFill>
                <a:latin typeface="Montserrat" panose="020B0604020202020204" charset="-52"/>
              </a:rPr>
              <a:t>Обнаружение ГМО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C3B06099-9DCA-48AF-A89C-12FA474837E0}"/>
              </a:ext>
            </a:extLst>
          </p:cNvPr>
          <p:cNvSpPr/>
          <p:nvPr/>
        </p:nvSpPr>
        <p:spPr>
          <a:xfrm>
            <a:off x="481012" y="2849221"/>
            <a:ext cx="5849485" cy="2216125"/>
          </a:xfrm>
          <a:prstGeom prst="roundRect">
            <a:avLst/>
          </a:prstGeom>
          <a:noFill/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Google Shape;107;p2">
            <a:extLst>
              <a:ext uri="{FF2B5EF4-FFF2-40B4-BE49-F238E27FC236}">
                <a16:creationId xmlns:a16="http://schemas.microsoft.com/office/drawing/2014/main" id="{3D3B79D8-8310-4BA9-B279-19436593AADB}"/>
              </a:ext>
            </a:extLst>
          </p:cNvPr>
          <p:cNvSpPr/>
          <p:nvPr/>
        </p:nvSpPr>
        <p:spPr>
          <a:xfrm>
            <a:off x="585540" y="881811"/>
            <a:ext cx="3779957" cy="480347"/>
          </a:xfrm>
          <a:prstGeom prst="roundRect">
            <a:avLst>
              <a:gd name="adj" fmla="val 16667"/>
            </a:avLst>
          </a:prstGeom>
          <a:solidFill>
            <a:srgbClr val="E1EFD8"/>
          </a:solidFill>
          <a:ln w="38100" cap="flat" cmpd="sng">
            <a:solidFill>
              <a:srgbClr val="73A80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Объект 2">
            <a:extLst>
              <a:ext uri="{FF2B5EF4-FFF2-40B4-BE49-F238E27FC236}">
                <a16:creationId xmlns:a16="http://schemas.microsoft.com/office/drawing/2014/main" id="{84295346-DEA0-4710-B9E1-85FC6257C556}"/>
              </a:ext>
            </a:extLst>
          </p:cNvPr>
          <p:cNvSpPr txBox="1">
            <a:spLocks/>
          </p:cNvSpPr>
          <p:nvPr/>
        </p:nvSpPr>
        <p:spPr>
          <a:xfrm>
            <a:off x="1937750" y="5345877"/>
            <a:ext cx="4304873" cy="59055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None/>
              <a:defRPr/>
            </a:pPr>
            <a:r>
              <a:rPr lang="ru-RU" sz="1200" b="1" u="sng" dirty="0">
                <a:solidFill>
                  <a:srgbClr val="577F06"/>
                </a:solidFill>
                <a:latin typeface="Montserrat" pitchFamily="2" charset="77"/>
              </a:rPr>
              <a:t>Общий бюджет </a:t>
            </a:r>
            <a:r>
              <a:rPr lang="ru-RU" sz="1200" b="1" u="sng" dirty="0" err="1">
                <a:solidFill>
                  <a:srgbClr val="577F06"/>
                </a:solidFill>
                <a:latin typeface="Montserrat" pitchFamily="2" charset="77"/>
              </a:rPr>
              <a:t>подпроета</a:t>
            </a:r>
            <a:r>
              <a:rPr lang="ru-RU" sz="1200" b="1" u="sng" dirty="0">
                <a:solidFill>
                  <a:srgbClr val="577F06"/>
                </a:solidFill>
                <a:latin typeface="Montserrat" pitchFamily="2" charset="77"/>
              </a:rPr>
              <a:t>:</a:t>
            </a:r>
          </a:p>
          <a:p>
            <a:pPr marL="0" marR="5080" indent="0" algn="ctr">
              <a:lnSpc>
                <a:spcPct val="80000"/>
              </a:lnSpc>
              <a:spcBef>
                <a:spcPts val="0"/>
              </a:spcBef>
              <a:buClr>
                <a:srgbClr val="395404"/>
              </a:buClr>
              <a:buFont typeface="Arial" panose="020B0604020202020204" pitchFamily="34" charset="0"/>
              <a:buNone/>
              <a:defRPr/>
            </a:pPr>
            <a:endParaRPr lang="ru-RU" sz="1400" b="1" dirty="0">
              <a:latin typeface="Montserrat" pitchFamily="2" charset="77"/>
            </a:endParaRPr>
          </a:p>
          <a:p>
            <a:pPr marL="0" marR="5080" indent="0" algn="ctr">
              <a:lnSpc>
                <a:spcPct val="80000"/>
              </a:lnSpc>
              <a:spcBef>
                <a:spcPts val="0"/>
              </a:spcBef>
              <a:buClr>
                <a:srgbClr val="395404"/>
              </a:buClr>
              <a:buFont typeface="Arial" panose="020B0604020202020204" pitchFamily="34" charset="0"/>
              <a:buNone/>
              <a:defRPr/>
            </a:pPr>
            <a:r>
              <a:rPr lang="ru-RU" sz="1400" b="1" dirty="0">
                <a:latin typeface="Montserrat" pitchFamily="2" charset="77"/>
              </a:rPr>
              <a:t>13 195 046,95 руб.</a:t>
            </a:r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E59704BE-3086-4F30-AA31-32599E3F1CDD}"/>
              </a:ext>
            </a:extLst>
          </p:cNvPr>
          <p:cNvSpPr/>
          <p:nvPr/>
        </p:nvSpPr>
        <p:spPr>
          <a:xfrm>
            <a:off x="1754262" y="5265364"/>
            <a:ext cx="4459440" cy="640475"/>
          </a:xfrm>
          <a:prstGeom prst="roundRect">
            <a:avLst/>
          </a:prstGeom>
          <a:noFill/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9BBA316F-CF56-47CB-9B65-ECE6A9B047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3891" y="5082268"/>
            <a:ext cx="942290" cy="94229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8ED64051-B27D-4A60-8686-1F39E8DDF8FC}"/>
              </a:ext>
            </a:extLst>
          </p:cNvPr>
          <p:cNvSpPr txBox="1"/>
          <p:nvPr/>
        </p:nvSpPr>
        <p:spPr>
          <a:xfrm>
            <a:off x="1790915" y="1474015"/>
            <a:ext cx="37861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395404"/>
                </a:solidFill>
                <a:latin typeface="Montserrat" pitchFamily="2" charset="77"/>
              </a:rPr>
              <a:t>Руководитель </a:t>
            </a:r>
            <a:r>
              <a:rPr lang="ru-RU" sz="1600" b="1" dirty="0" err="1">
                <a:solidFill>
                  <a:srgbClr val="395404"/>
                </a:solidFill>
                <a:latin typeface="Montserrat" pitchFamily="2" charset="77"/>
              </a:rPr>
              <a:t>подпроекта</a:t>
            </a:r>
            <a:br>
              <a:rPr lang="ru-RU" sz="1600" dirty="0">
                <a:solidFill>
                  <a:srgbClr val="395404"/>
                </a:solidFill>
                <a:latin typeface="Montserrat" pitchFamily="2" charset="77"/>
              </a:rPr>
            </a:br>
            <a:r>
              <a:rPr lang="ru-RU" sz="1600" dirty="0">
                <a:solidFill>
                  <a:srgbClr val="395404"/>
                </a:solidFill>
                <a:latin typeface="Montserrat" pitchFamily="2" charset="77"/>
              </a:rPr>
              <a:t>Татьяна Николаевна </a:t>
            </a:r>
            <a:r>
              <a:rPr lang="ru-RU" sz="1600" dirty="0" err="1">
                <a:solidFill>
                  <a:srgbClr val="395404"/>
                </a:solidFill>
                <a:latin typeface="Montserrat" pitchFamily="2" charset="77"/>
              </a:rPr>
              <a:t>Данильчук</a:t>
            </a:r>
            <a:endParaRPr lang="ru-RU" sz="1600" dirty="0">
              <a:solidFill>
                <a:srgbClr val="395404"/>
              </a:solidFill>
              <a:latin typeface="Montserrat" pitchFamily="2" charset="77"/>
            </a:endParaRPr>
          </a:p>
        </p:txBody>
      </p:sp>
      <p:sp>
        <p:nvSpPr>
          <p:cNvPr id="48" name="Google Shape;113;p2">
            <a:extLst>
              <a:ext uri="{FF2B5EF4-FFF2-40B4-BE49-F238E27FC236}">
                <a16:creationId xmlns:a16="http://schemas.microsoft.com/office/drawing/2014/main" id="{74FF14FE-EF99-45AF-8A66-4FD19021CEAD}"/>
              </a:ext>
            </a:extLst>
          </p:cNvPr>
          <p:cNvSpPr txBox="1"/>
          <p:nvPr/>
        </p:nvSpPr>
        <p:spPr>
          <a:xfrm>
            <a:off x="6788581" y="918139"/>
            <a:ext cx="3779957" cy="286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ru-RU" sz="1400" b="1" dirty="0">
                <a:solidFill>
                  <a:srgbClr val="395404"/>
                </a:solidFill>
                <a:latin typeface="Montserrat"/>
                <a:ea typeface="Montserrat"/>
                <a:cs typeface="Montserrat"/>
                <a:sym typeface="Montserrat"/>
              </a:rPr>
              <a:t>Было:</a:t>
            </a:r>
          </a:p>
        </p:txBody>
      </p:sp>
      <p:sp>
        <p:nvSpPr>
          <p:cNvPr id="49" name="Google Shape;113;p2">
            <a:extLst>
              <a:ext uri="{FF2B5EF4-FFF2-40B4-BE49-F238E27FC236}">
                <a16:creationId xmlns:a16="http://schemas.microsoft.com/office/drawing/2014/main" id="{D3E7F481-B0B3-4E63-9213-5DC468C28A8A}"/>
              </a:ext>
            </a:extLst>
          </p:cNvPr>
          <p:cNvSpPr txBox="1"/>
          <p:nvPr/>
        </p:nvSpPr>
        <p:spPr>
          <a:xfrm>
            <a:off x="6788581" y="3832190"/>
            <a:ext cx="3779957" cy="286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ru-RU" sz="1400" b="1" dirty="0">
                <a:solidFill>
                  <a:srgbClr val="395404"/>
                </a:solidFill>
                <a:latin typeface="Montserrat"/>
                <a:ea typeface="Montserrat"/>
                <a:cs typeface="Montserrat"/>
                <a:sym typeface="Montserrat"/>
              </a:rPr>
              <a:t>Стало:</a:t>
            </a:r>
          </a:p>
        </p:txBody>
      </p:sp>
      <p:pic>
        <p:nvPicPr>
          <p:cNvPr id="1026" name="Picture 2" descr="https://lh7-us.googleusercontent.com/XWNp0MydzfElqda2o8XVBxgSd9SaPdvsazNKNtG77nLeDDGwdFKUumbtTwo1tKJbfSfr-Rqcxzbuh9dxaHNymcJkaq6KjOdaJw3xqL4z_xjlCBzwj_8wBO-o7Bs3kLE7AhRqbxECRw00qvGfl9zPTou1zQ=s2048">
            <a:extLst>
              <a:ext uri="{FF2B5EF4-FFF2-40B4-BE49-F238E27FC236}">
                <a16:creationId xmlns:a16="http://schemas.microsoft.com/office/drawing/2014/main" id="{476AEB13-4039-469F-81E6-F0F71E4A5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581" y="1312243"/>
            <a:ext cx="1587568" cy="2116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lh7-us.googleusercontent.com/z5kSgQuD7Ojm3djQAZEEn8SyzauF9R3vyCgl1AUPMZO1SoLIz1Da8y8lhlBchmU2q1cjOcF7qWJzLU3UNKf7TdAvyjDdWRjZ5dr6TmnADj8jGcTi1BD62wKystwm1P-bRjeIa_ZZdi_SUCrXnHu1QODLwA=s2048">
            <a:extLst>
              <a:ext uri="{FF2B5EF4-FFF2-40B4-BE49-F238E27FC236}">
                <a16:creationId xmlns:a16="http://schemas.microsoft.com/office/drawing/2014/main" id="{E68F84AE-4411-46DE-A2EB-1BB1352AE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9621" y="1299977"/>
            <a:ext cx="1587568" cy="211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lh7-us.googleusercontent.com/Vb77x8JBicnXg9xYjxsrCzcS2Z43HkSHf1rSMcLf0iYsPLj5dsiAvOpt7kpVTyCxc3LSsxDlAcp3PQiLRuZdSn7OZ_Rp6td4hNgTwTBKcTML_Ryi6-eVk5D-nFkncKHSU3ujU6h6JE3w_m4BZC4TF3S_rg=s2048">
            <a:extLst>
              <a:ext uri="{FF2B5EF4-FFF2-40B4-BE49-F238E27FC236}">
                <a16:creationId xmlns:a16="http://schemas.microsoft.com/office/drawing/2014/main" id="{96A6BFC8-756A-4583-813A-0DE61B73A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581" y="4161681"/>
            <a:ext cx="1544133" cy="210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7-us.googleusercontent.com/a33asDRpiAepXallAHvNpvHUtucrlko8f-lxV4jpG-7jht7nQs0wYcLNZ3CfPdERrr72fv4bLVnCihk12g7Ovi3t6Q_DUZ0MqSqYSe-WYvCkm6ji3LJGQLrCfiWGqINr6-G7R4Lu1mGEKPHyH7vlZ9xvFA=s2048">
            <a:extLst>
              <a:ext uri="{FF2B5EF4-FFF2-40B4-BE49-F238E27FC236}">
                <a16:creationId xmlns:a16="http://schemas.microsoft.com/office/drawing/2014/main" id="{637B76B6-279C-4A4B-8FBC-491C35DD9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9621" y="4154904"/>
            <a:ext cx="1587568" cy="211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8F92602A-4D57-48FC-BDA5-2EB147681E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4492" y="1479216"/>
            <a:ext cx="977650" cy="1218384"/>
          </a:xfrm>
          <a:prstGeom prst="rect">
            <a:avLst/>
          </a:prstGeom>
        </p:spPr>
      </p:pic>
      <p:sp>
        <p:nvSpPr>
          <p:cNvPr id="37" name="Google Shape;110;p2">
            <a:extLst>
              <a:ext uri="{FF2B5EF4-FFF2-40B4-BE49-F238E27FC236}">
                <a16:creationId xmlns:a16="http://schemas.microsoft.com/office/drawing/2014/main" id="{DD35696E-F399-4B95-9F35-733965E6DE8B}"/>
              </a:ext>
            </a:extLst>
          </p:cNvPr>
          <p:cNvSpPr txBox="1"/>
          <p:nvPr/>
        </p:nvSpPr>
        <p:spPr>
          <a:xfrm>
            <a:off x="1405915" y="889430"/>
            <a:ext cx="2302712" cy="25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50" b="0" i="0" u="none" strike="noStrike" cap="none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Стратегический проект № 2</a:t>
            </a:r>
            <a:endParaRPr sz="1050" b="0" i="0" u="none" strike="noStrike" cap="none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8" name="Google Shape;113;p2">
            <a:extLst>
              <a:ext uri="{FF2B5EF4-FFF2-40B4-BE49-F238E27FC236}">
                <a16:creationId xmlns:a16="http://schemas.microsoft.com/office/drawing/2014/main" id="{E9F2732A-9BEE-41BD-BA10-269B14531215}"/>
              </a:ext>
            </a:extLst>
          </p:cNvPr>
          <p:cNvSpPr txBox="1"/>
          <p:nvPr/>
        </p:nvSpPr>
        <p:spPr>
          <a:xfrm>
            <a:off x="653891" y="1075662"/>
            <a:ext cx="3779957" cy="286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ru-RU" sz="1400" b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Биогород</a:t>
            </a:r>
            <a:endParaRPr lang="ru-RU" sz="14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54C407A-F0B6-4CA4-8B7C-66AB31D9B924}"/>
              </a:ext>
            </a:extLst>
          </p:cNvPr>
          <p:cNvSpPr txBox="1"/>
          <p:nvPr/>
        </p:nvSpPr>
        <p:spPr>
          <a:xfrm>
            <a:off x="473735" y="6186370"/>
            <a:ext cx="6204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577F06"/>
                </a:solidFill>
                <a:latin typeface="Montserrat" pitchFamily="2" charset="77"/>
              </a:rPr>
              <a:t>Адрес: </a:t>
            </a:r>
            <a:r>
              <a:rPr lang="ru-RU" sz="1200" dirty="0">
                <a:latin typeface="Montserrat" pitchFamily="2" charset="77"/>
              </a:rPr>
              <a:t>ул. Талалихина, д. 33: пом. 421, пом. 106.4а общей площадью 84,8 м2; пом. 106.1 общей площадью 24,6 м2; пом. 423, 425 общей площадью 44 м2</a:t>
            </a:r>
          </a:p>
          <a:p>
            <a:endParaRPr lang="ru-RU" sz="1200" dirty="0">
              <a:latin typeface="Montserrat" pitchFamily="2" charset="77"/>
            </a:endParaRPr>
          </a:p>
        </p:txBody>
      </p:sp>
      <p:sp>
        <p:nvSpPr>
          <p:cNvPr id="40" name="Заголовок 1">
            <a:extLst>
              <a:ext uri="{FF2B5EF4-FFF2-40B4-BE49-F238E27FC236}">
                <a16:creationId xmlns:a16="http://schemas.microsoft.com/office/drawing/2014/main" id="{02251353-91C3-4EBE-B405-A13564B9D668}"/>
              </a:ext>
            </a:extLst>
          </p:cNvPr>
          <p:cNvSpPr txBox="1">
            <a:spLocks/>
          </p:cNvSpPr>
          <p:nvPr/>
        </p:nvSpPr>
        <p:spPr bwMode="auto">
          <a:xfrm>
            <a:off x="469478" y="82770"/>
            <a:ext cx="9757931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ru-RU" sz="1600" b="1" dirty="0">
                <a:solidFill>
                  <a:schemeClr val="dk1"/>
                </a:solidFill>
                <a:latin typeface="Montserrat"/>
              </a:rPr>
              <a:t>Лаборатория коллекционных штаммов микроорганизмов, развитие, оснащение и увеличение показателей НОЦ «Биотехнологии продуктов питания животного происхождения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EA478E1-6397-444D-A56C-FB15BFD7A3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39841" y="1299977"/>
            <a:ext cx="1587568" cy="211675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8B61122-7BC1-49DA-BAFB-EE79794D9EA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39841" y="4161681"/>
            <a:ext cx="1587568" cy="211675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58371E0-5460-401A-9DF5-916E1D4659A8}"/>
              </a:ext>
            </a:extLst>
          </p:cNvPr>
          <p:cNvSpPr txBox="1"/>
          <p:nvPr/>
        </p:nvSpPr>
        <p:spPr>
          <a:xfrm>
            <a:off x="1713159" y="2227297"/>
            <a:ext cx="3936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600" b="1">
                <a:solidFill>
                  <a:srgbClr val="395404"/>
                </a:solidFill>
                <a:latin typeface="Montserrat" pitchFamily="2" charset="77"/>
              </a:defRPr>
            </a:lvl1pPr>
          </a:lstStyle>
          <a:p>
            <a:r>
              <a:rPr lang="ru-RU" dirty="0">
                <a:solidFill>
                  <a:schemeClr val="tx1"/>
                </a:solidFill>
              </a:rPr>
              <a:t>Создана приказом от 25.12.2023 г. № 1/735-1</a:t>
            </a:r>
          </a:p>
        </p:txBody>
      </p:sp>
    </p:spTree>
    <p:extLst>
      <p:ext uri="{BB962C8B-B14F-4D97-AF65-F5344CB8AC3E}">
        <p14:creationId xmlns:p14="http://schemas.microsoft.com/office/powerpoint/2010/main" val="31761186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0C53F70-4F7F-4FB6-8055-AE1F749E8C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891" y="2891132"/>
            <a:ext cx="5646738" cy="2052003"/>
          </a:xfrm>
        </p:spPr>
        <p:txBody>
          <a:bodyPr rtlCol="0">
            <a:normAutofit fontScale="92500"/>
          </a:bodyPr>
          <a:lstStyle/>
          <a:p>
            <a:pPr>
              <a:spcBef>
                <a:spcPts val="0"/>
              </a:spcBef>
              <a:buNone/>
              <a:defRPr/>
            </a:pPr>
            <a:r>
              <a:rPr lang="ru-RU" sz="1400" b="1" u="sng" dirty="0">
                <a:solidFill>
                  <a:srgbClr val="577F06"/>
                </a:solidFill>
                <a:latin typeface="Montserrat" pitchFamily="2" charset="77"/>
              </a:rPr>
              <a:t>Цели:</a:t>
            </a:r>
          </a:p>
          <a:p>
            <a:pPr>
              <a:spcBef>
                <a:spcPts val="0"/>
              </a:spcBef>
              <a:buNone/>
              <a:defRPr/>
            </a:pPr>
            <a:endParaRPr lang="ru-RU" sz="800" b="1" u="sng" dirty="0">
              <a:solidFill>
                <a:srgbClr val="577F06"/>
              </a:solidFill>
            </a:endParaRPr>
          </a:p>
          <a:p>
            <a:pPr marL="0" marR="5080" indent="0">
              <a:spcBef>
                <a:spcPts val="0"/>
              </a:spcBef>
              <a:buClr>
                <a:srgbClr val="395404"/>
              </a:buClr>
              <a:buNone/>
              <a:defRPr/>
            </a:pPr>
            <a:r>
              <a:rPr lang="ru-RU" sz="1400" dirty="0">
                <a:latin typeface="Montserrat" pitchFamily="2" charset="77"/>
              </a:rPr>
              <a:t>Создание мощной технико-технологической площадки на территории Университета  для реализации  научно-образовательного  направления «Технологии кондитерских изделий и биотехнология шоколада» и формирования нового сегмента технологов для  пищевой отрасли, обладающих профессиональными компетенциями и прикладными навыками, позволяющими осуществлять грамотную технологическую деятельность с шоколадом и шоколадными изделиями.</a:t>
            </a:r>
          </a:p>
          <a:p>
            <a:pPr marL="0" marR="5080" indent="0">
              <a:lnSpc>
                <a:spcPct val="80000"/>
              </a:lnSpc>
              <a:spcBef>
                <a:spcPts val="0"/>
              </a:spcBef>
              <a:buClr>
                <a:srgbClr val="395404"/>
              </a:buClr>
              <a:buNone/>
              <a:defRPr/>
            </a:pPr>
            <a:endParaRPr lang="ru-RU" sz="1400" dirty="0">
              <a:latin typeface="Montserrat" pitchFamily="2" charset="77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42125C3-FBB5-46D9-AA33-8A2EA0865445}"/>
              </a:ext>
            </a:extLst>
          </p:cNvPr>
          <p:cNvSpPr/>
          <p:nvPr/>
        </p:nvSpPr>
        <p:spPr>
          <a:xfrm>
            <a:off x="0" y="0"/>
            <a:ext cx="365125" cy="6858000"/>
          </a:xfrm>
          <a:prstGeom prst="rect">
            <a:avLst/>
          </a:prstGeom>
          <a:solidFill>
            <a:srgbClr val="93D5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076" name="Рисунок 4">
            <a:extLst>
              <a:ext uri="{FF2B5EF4-FFF2-40B4-BE49-F238E27FC236}">
                <a16:creationId xmlns:a16="http://schemas.microsoft.com/office/drawing/2014/main" id="{A7D58E82-D542-4E21-9EF8-14545225DC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4050" y="109538"/>
            <a:ext cx="2428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Подзаголовок 2">
            <a:extLst>
              <a:ext uri="{FF2B5EF4-FFF2-40B4-BE49-F238E27FC236}">
                <a16:creationId xmlns:a16="http://schemas.microsoft.com/office/drawing/2014/main" id="{2E50C85A-BBC3-478B-A586-ED4351865338}"/>
              </a:ext>
            </a:extLst>
          </p:cNvPr>
          <p:cNvSpPr txBox="1">
            <a:spLocks/>
          </p:cNvSpPr>
          <p:nvPr/>
        </p:nvSpPr>
        <p:spPr bwMode="auto">
          <a:xfrm>
            <a:off x="9680575" y="1846263"/>
            <a:ext cx="2030413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ru-RU" altLang="ru-RU" sz="1800" b="1" dirty="0">
                <a:solidFill>
                  <a:schemeClr val="bg1"/>
                </a:solidFill>
                <a:latin typeface="Montserrat" panose="020B0604020202020204" charset="-52"/>
              </a:rPr>
              <a:t>Обнаружение ГМО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C3B06099-9DCA-48AF-A89C-12FA474837E0}"/>
              </a:ext>
            </a:extLst>
          </p:cNvPr>
          <p:cNvSpPr/>
          <p:nvPr/>
        </p:nvSpPr>
        <p:spPr>
          <a:xfrm>
            <a:off x="481012" y="2849222"/>
            <a:ext cx="5849485" cy="2130052"/>
          </a:xfrm>
          <a:prstGeom prst="roundRect">
            <a:avLst/>
          </a:prstGeom>
          <a:noFill/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Google Shape;107;p2">
            <a:extLst>
              <a:ext uri="{FF2B5EF4-FFF2-40B4-BE49-F238E27FC236}">
                <a16:creationId xmlns:a16="http://schemas.microsoft.com/office/drawing/2014/main" id="{3D3B79D8-8310-4BA9-B279-19436593AADB}"/>
              </a:ext>
            </a:extLst>
          </p:cNvPr>
          <p:cNvSpPr/>
          <p:nvPr/>
        </p:nvSpPr>
        <p:spPr>
          <a:xfrm>
            <a:off x="585540" y="814181"/>
            <a:ext cx="3779957" cy="547977"/>
          </a:xfrm>
          <a:prstGeom prst="roundRect">
            <a:avLst>
              <a:gd name="adj" fmla="val 16667"/>
            </a:avLst>
          </a:prstGeom>
          <a:solidFill>
            <a:srgbClr val="E1EFD8"/>
          </a:solidFill>
          <a:ln w="38100" cap="flat" cmpd="sng">
            <a:solidFill>
              <a:srgbClr val="73A80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Объект 2">
            <a:extLst>
              <a:ext uri="{FF2B5EF4-FFF2-40B4-BE49-F238E27FC236}">
                <a16:creationId xmlns:a16="http://schemas.microsoft.com/office/drawing/2014/main" id="{84295346-DEA0-4710-B9E1-85FC6257C556}"/>
              </a:ext>
            </a:extLst>
          </p:cNvPr>
          <p:cNvSpPr txBox="1">
            <a:spLocks/>
          </p:cNvSpPr>
          <p:nvPr/>
        </p:nvSpPr>
        <p:spPr>
          <a:xfrm>
            <a:off x="1908829" y="5332210"/>
            <a:ext cx="4304873" cy="59055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None/>
              <a:defRPr/>
            </a:pPr>
            <a:r>
              <a:rPr lang="ru-RU" sz="1400" b="1" u="sng" dirty="0">
                <a:solidFill>
                  <a:srgbClr val="577F06"/>
                </a:solidFill>
                <a:latin typeface="Montserrat" pitchFamily="2" charset="77"/>
              </a:rPr>
              <a:t>Общий бюджет </a:t>
            </a:r>
            <a:r>
              <a:rPr lang="ru-RU" sz="1400" b="1" u="sng" dirty="0" err="1">
                <a:solidFill>
                  <a:srgbClr val="577F06"/>
                </a:solidFill>
                <a:latin typeface="Montserrat" pitchFamily="2" charset="77"/>
              </a:rPr>
              <a:t>подпроекта</a:t>
            </a:r>
            <a:r>
              <a:rPr lang="ru-RU" sz="1400" b="1" u="sng" dirty="0">
                <a:solidFill>
                  <a:srgbClr val="577F06"/>
                </a:solidFill>
                <a:latin typeface="Montserrat" pitchFamily="2" charset="77"/>
              </a:rPr>
              <a:t>:</a:t>
            </a:r>
          </a:p>
          <a:p>
            <a:pPr marL="0" marR="5080" indent="0" algn="ctr">
              <a:lnSpc>
                <a:spcPct val="80000"/>
              </a:lnSpc>
              <a:spcBef>
                <a:spcPts val="0"/>
              </a:spcBef>
              <a:buClr>
                <a:srgbClr val="395404"/>
              </a:buClr>
              <a:buFont typeface="Arial" panose="020B0604020202020204" pitchFamily="34" charset="0"/>
              <a:buNone/>
              <a:defRPr/>
            </a:pPr>
            <a:endParaRPr lang="ru-RU" sz="1400" b="1" dirty="0">
              <a:solidFill>
                <a:schemeClr val="dk1"/>
              </a:solidFill>
              <a:latin typeface="Montserrat"/>
            </a:endParaRPr>
          </a:p>
          <a:p>
            <a:pPr marL="0" marR="5080" indent="0" algn="ctr">
              <a:lnSpc>
                <a:spcPct val="80000"/>
              </a:lnSpc>
              <a:spcBef>
                <a:spcPts val="0"/>
              </a:spcBef>
              <a:buClr>
                <a:srgbClr val="395404"/>
              </a:buClr>
              <a:buFont typeface="Arial" panose="020B0604020202020204" pitchFamily="34" charset="0"/>
              <a:buNone/>
              <a:defRPr/>
            </a:pPr>
            <a:r>
              <a:rPr lang="ru-RU" sz="1400" b="1" dirty="0">
                <a:solidFill>
                  <a:schemeClr val="dk1"/>
                </a:solidFill>
                <a:latin typeface="Montserrat"/>
              </a:rPr>
              <a:t>7 579 297,15 руб.</a:t>
            </a:r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E59704BE-3086-4F30-AA31-32599E3F1CDD}"/>
              </a:ext>
            </a:extLst>
          </p:cNvPr>
          <p:cNvSpPr/>
          <p:nvPr/>
        </p:nvSpPr>
        <p:spPr>
          <a:xfrm>
            <a:off x="1754262" y="5265364"/>
            <a:ext cx="4459440" cy="640475"/>
          </a:xfrm>
          <a:prstGeom prst="roundRect">
            <a:avLst/>
          </a:prstGeom>
          <a:noFill/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9BBA316F-CF56-47CB-9B65-ECE6A9B047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3891" y="5082268"/>
            <a:ext cx="942290" cy="942290"/>
          </a:xfrm>
          <a:prstGeom prst="rect">
            <a:avLst/>
          </a:prstGeom>
        </p:spPr>
      </p:pic>
      <p:sp>
        <p:nvSpPr>
          <p:cNvPr id="48" name="Google Shape;113;p2">
            <a:extLst>
              <a:ext uri="{FF2B5EF4-FFF2-40B4-BE49-F238E27FC236}">
                <a16:creationId xmlns:a16="http://schemas.microsoft.com/office/drawing/2014/main" id="{74FF14FE-EF99-45AF-8A66-4FD19021CEAD}"/>
              </a:ext>
            </a:extLst>
          </p:cNvPr>
          <p:cNvSpPr txBox="1"/>
          <p:nvPr/>
        </p:nvSpPr>
        <p:spPr>
          <a:xfrm>
            <a:off x="6788581" y="945073"/>
            <a:ext cx="3779957" cy="286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ru-RU" sz="1400" b="1" dirty="0">
                <a:solidFill>
                  <a:srgbClr val="395404"/>
                </a:solidFill>
                <a:latin typeface="Montserrat"/>
                <a:ea typeface="Montserrat"/>
                <a:cs typeface="Montserrat"/>
                <a:sym typeface="Montserrat"/>
              </a:rPr>
              <a:t>Было:</a:t>
            </a:r>
          </a:p>
        </p:txBody>
      </p:sp>
      <p:sp>
        <p:nvSpPr>
          <p:cNvPr id="49" name="Google Shape;113;p2">
            <a:extLst>
              <a:ext uri="{FF2B5EF4-FFF2-40B4-BE49-F238E27FC236}">
                <a16:creationId xmlns:a16="http://schemas.microsoft.com/office/drawing/2014/main" id="{D3E7F481-B0B3-4E63-9213-5DC468C28A8A}"/>
              </a:ext>
            </a:extLst>
          </p:cNvPr>
          <p:cNvSpPr txBox="1"/>
          <p:nvPr/>
        </p:nvSpPr>
        <p:spPr>
          <a:xfrm>
            <a:off x="6788581" y="3420431"/>
            <a:ext cx="3779957" cy="286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ru-RU" sz="1400" b="1" dirty="0">
                <a:solidFill>
                  <a:srgbClr val="395404"/>
                </a:solidFill>
                <a:latin typeface="Montserrat"/>
                <a:ea typeface="Montserrat"/>
                <a:cs typeface="Montserrat"/>
                <a:sym typeface="Montserrat"/>
              </a:rPr>
              <a:t>Стало:</a:t>
            </a:r>
          </a:p>
        </p:txBody>
      </p:sp>
      <p:sp>
        <p:nvSpPr>
          <p:cNvPr id="37" name="Google Shape;110;p2">
            <a:extLst>
              <a:ext uri="{FF2B5EF4-FFF2-40B4-BE49-F238E27FC236}">
                <a16:creationId xmlns:a16="http://schemas.microsoft.com/office/drawing/2014/main" id="{DD35696E-F399-4B95-9F35-733965E6DE8B}"/>
              </a:ext>
            </a:extLst>
          </p:cNvPr>
          <p:cNvSpPr txBox="1"/>
          <p:nvPr/>
        </p:nvSpPr>
        <p:spPr>
          <a:xfrm>
            <a:off x="1405915" y="851312"/>
            <a:ext cx="2302712" cy="25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50" b="0" i="0" u="none" strike="noStrike" cap="none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Стратегический проект № 2</a:t>
            </a:r>
            <a:endParaRPr sz="1050" b="0" i="0" u="none" strike="noStrike" cap="none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8" name="Google Shape;113;p2">
            <a:extLst>
              <a:ext uri="{FF2B5EF4-FFF2-40B4-BE49-F238E27FC236}">
                <a16:creationId xmlns:a16="http://schemas.microsoft.com/office/drawing/2014/main" id="{E9F2732A-9BEE-41BD-BA10-269B14531215}"/>
              </a:ext>
            </a:extLst>
          </p:cNvPr>
          <p:cNvSpPr txBox="1"/>
          <p:nvPr/>
        </p:nvSpPr>
        <p:spPr>
          <a:xfrm>
            <a:off x="667292" y="1046382"/>
            <a:ext cx="3779957" cy="286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ru-RU" sz="1400" b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Биогород</a:t>
            </a:r>
            <a:endParaRPr lang="ru-RU" sz="14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" name="Заголовок 1">
            <a:extLst>
              <a:ext uri="{FF2B5EF4-FFF2-40B4-BE49-F238E27FC236}">
                <a16:creationId xmlns:a16="http://schemas.microsoft.com/office/drawing/2014/main" id="{02251353-91C3-4EBE-B405-A13564B9D668}"/>
              </a:ext>
            </a:extLst>
          </p:cNvPr>
          <p:cNvSpPr txBox="1">
            <a:spLocks/>
          </p:cNvSpPr>
          <p:nvPr/>
        </p:nvSpPr>
        <p:spPr bwMode="auto">
          <a:xfrm>
            <a:off x="469478" y="147039"/>
            <a:ext cx="9757931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ru-RU" b="1" dirty="0">
                <a:solidFill>
                  <a:schemeClr val="dk1"/>
                </a:solidFill>
                <a:latin typeface="Montserrat"/>
              </a:rPr>
              <a:t>Лаборатория «Шоколадная фабрика»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6ED5DB-54A1-4F53-9822-B9521E9867E1}"/>
              </a:ext>
            </a:extLst>
          </p:cNvPr>
          <p:cNvSpPr txBox="1"/>
          <p:nvPr/>
        </p:nvSpPr>
        <p:spPr>
          <a:xfrm>
            <a:off x="1717658" y="1445808"/>
            <a:ext cx="3339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395404"/>
                </a:solidFill>
                <a:latin typeface="Montserrat" pitchFamily="2" charset="77"/>
              </a:rPr>
              <a:t>Руководитель </a:t>
            </a:r>
            <a:r>
              <a:rPr lang="ru-RU" sz="1600" b="1" dirty="0" err="1">
                <a:solidFill>
                  <a:srgbClr val="395404"/>
                </a:solidFill>
                <a:latin typeface="Montserrat" pitchFamily="2" charset="77"/>
              </a:rPr>
              <a:t>подпроекта</a:t>
            </a:r>
            <a:r>
              <a:rPr lang="ru-RU" sz="1600" b="1" dirty="0">
                <a:solidFill>
                  <a:srgbClr val="395404"/>
                </a:solidFill>
                <a:latin typeface="Montserrat" pitchFamily="2" charset="77"/>
              </a:rPr>
              <a:t> </a:t>
            </a:r>
            <a:r>
              <a:rPr lang="ru-RU" sz="1600" dirty="0">
                <a:solidFill>
                  <a:srgbClr val="395404"/>
                </a:solidFill>
                <a:latin typeface="Montserrat" pitchFamily="2" charset="77"/>
              </a:rPr>
              <a:t>Наталья Викторовна Рубан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5E208F8-DB69-4F7B-88C6-5C5EF35ABE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389" y="1512550"/>
            <a:ext cx="889761" cy="119165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405C556-266D-4496-AB99-7C7002491C6E}"/>
              </a:ext>
            </a:extLst>
          </p:cNvPr>
          <p:cNvSpPr txBox="1"/>
          <p:nvPr/>
        </p:nvSpPr>
        <p:spPr>
          <a:xfrm>
            <a:off x="481012" y="6191929"/>
            <a:ext cx="5841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577F06"/>
                </a:solidFill>
                <a:latin typeface="Montserrat" pitchFamily="2" charset="77"/>
              </a:rPr>
              <a:t>Адрес: </a:t>
            </a:r>
            <a:r>
              <a:rPr lang="ru-RU" sz="1200" dirty="0">
                <a:latin typeface="Montserrat" pitchFamily="2" charset="77"/>
              </a:rPr>
              <a:t>Волоколамское шоссе, дом 11, строение 1 (пом. 259, 260)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A5585CC-730E-4CEB-BE79-DD161651CE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5331" y="1260736"/>
            <a:ext cx="1495962" cy="199461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CD79F26-5D75-4606-BDBA-D00BF836C8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96069" y="1261066"/>
            <a:ext cx="1495961" cy="199461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55FE4C7-3822-4409-A09B-C69533C87C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68538" y="1271125"/>
            <a:ext cx="1495961" cy="199461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3A1537B-5725-4A15-8B37-D4AC00363A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77090" y="5010238"/>
            <a:ext cx="1431340" cy="173822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142A806-AA16-453D-9F07-0055BA97C5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77931" y="3679365"/>
            <a:ext cx="1132235" cy="126377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08AB59D-1713-4CFC-9D0E-AA8A7958A71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15092" y="3840878"/>
            <a:ext cx="1457833" cy="194377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1948B98-9699-414C-A6F6-12EE04C5126D}"/>
              </a:ext>
            </a:extLst>
          </p:cNvPr>
          <p:cNvSpPr txBox="1"/>
          <p:nvPr/>
        </p:nvSpPr>
        <p:spPr>
          <a:xfrm>
            <a:off x="1666337" y="2144425"/>
            <a:ext cx="4097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600" b="1">
                <a:solidFill>
                  <a:srgbClr val="395404"/>
                </a:solidFill>
                <a:latin typeface="Montserrat" pitchFamily="2" charset="77"/>
              </a:defRPr>
            </a:lvl1pPr>
          </a:lstStyle>
          <a:p>
            <a:r>
              <a:rPr lang="ru-RU" dirty="0">
                <a:solidFill>
                  <a:schemeClr val="tx1"/>
                </a:solidFill>
              </a:rPr>
              <a:t>Создана приказом от 08.12.2023 г. № 1/711-2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DD4504D-1F0B-4ADE-9E75-77081C1F865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26348" y="3679365"/>
            <a:ext cx="1293211" cy="144580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AC2DAAD-C649-4180-9686-32B01937F2B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26347" y="5332210"/>
            <a:ext cx="1293212" cy="144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8185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0C53F70-4F7F-4FB6-8055-AE1F749E8C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891" y="2891132"/>
            <a:ext cx="5646738" cy="2248771"/>
          </a:xfrm>
        </p:spPr>
        <p:txBody>
          <a:bodyPr rtlCol="0">
            <a:normAutofit fontScale="92500" lnSpcReduction="20000"/>
          </a:bodyPr>
          <a:lstStyle/>
          <a:p>
            <a:pPr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ru-RU" sz="1100" b="1" u="sng" dirty="0">
                <a:solidFill>
                  <a:srgbClr val="577F06"/>
                </a:solidFill>
                <a:latin typeface="Montserrat" pitchFamily="2" charset="77"/>
              </a:rPr>
              <a:t>Цели:</a:t>
            </a:r>
          </a:p>
          <a:p>
            <a:pPr>
              <a:lnSpc>
                <a:spcPct val="110000"/>
              </a:lnSpc>
              <a:spcBef>
                <a:spcPts val="0"/>
              </a:spcBef>
              <a:buNone/>
              <a:defRPr/>
            </a:pPr>
            <a:endParaRPr lang="ru-RU" sz="500" b="1" u="sng" dirty="0">
              <a:solidFill>
                <a:srgbClr val="577F06"/>
              </a:solidFill>
            </a:endParaRPr>
          </a:p>
          <a:p>
            <a:pPr marL="0" marR="5080" indent="0">
              <a:lnSpc>
                <a:spcPct val="110000"/>
              </a:lnSpc>
              <a:spcBef>
                <a:spcPts val="0"/>
              </a:spcBef>
              <a:buClr>
                <a:srgbClr val="395404"/>
              </a:buClr>
              <a:buNone/>
              <a:defRPr/>
            </a:pPr>
            <a:r>
              <a:rPr lang="ru-RU" sz="1100" dirty="0">
                <a:latin typeface="Montserrat" pitchFamily="2" charset="77"/>
              </a:rPr>
              <a:t>1. Разработка аддитивных технологий 3</a:t>
            </a:r>
            <a:r>
              <a:rPr lang="en-US" sz="1100" dirty="0">
                <a:latin typeface="Montserrat" pitchFamily="2" charset="77"/>
              </a:rPr>
              <a:t>D</a:t>
            </a:r>
            <a:r>
              <a:rPr lang="ru-RU" sz="1100" dirty="0">
                <a:latin typeface="Montserrat" pitchFamily="2" charset="77"/>
              </a:rPr>
              <a:t> печати конструкционных изделий из вторичного полимерного сырья;</a:t>
            </a:r>
          </a:p>
          <a:p>
            <a:pPr marL="0" marR="5080" indent="0">
              <a:lnSpc>
                <a:spcPct val="110000"/>
              </a:lnSpc>
              <a:spcBef>
                <a:spcPts val="0"/>
              </a:spcBef>
              <a:buClr>
                <a:srgbClr val="395404"/>
              </a:buClr>
              <a:buNone/>
              <a:defRPr/>
            </a:pPr>
            <a:r>
              <a:rPr lang="ru-RU" sz="1100" dirty="0">
                <a:latin typeface="Montserrat" pitchFamily="2" charset="77"/>
              </a:rPr>
              <a:t>2. Развитие экологически безопасных технологий безотходного производства, технологий для переработки твёрдых бытовых отходов, рециклинга;</a:t>
            </a:r>
          </a:p>
          <a:p>
            <a:pPr marL="0" marR="5080" indent="0">
              <a:lnSpc>
                <a:spcPct val="110000"/>
              </a:lnSpc>
              <a:spcBef>
                <a:spcPts val="0"/>
              </a:spcBef>
              <a:buClr>
                <a:srgbClr val="395404"/>
              </a:buClr>
              <a:buNone/>
              <a:defRPr/>
            </a:pPr>
            <a:r>
              <a:rPr lang="ru-RU" sz="1100" dirty="0">
                <a:latin typeface="Montserrat" pitchFamily="2" charset="77"/>
              </a:rPr>
              <a:t>3. Развитие культуры обращения с пластиковыми отходами.</a:t>
            </a:r>
          </a:p>
          <a:p>
            <a:pPr marL="0" marR="5080" indent="0">
              <a:lnSpc>
                <a:spcPct val="110000"/>
              </a:lnSpc>
              <a:spcBef>
                <a:spcPts val="0"/>
              </a:spcBef>
              <a:buClr>
                <a:srgbClr val="395404"/>
              </a:buClr>
              <a:buNone/>
              <a:defRPr/>
            </a:pPr>
            <a:endParaRPr lang="ru-RU" sz="300" dirty="0">
              <a:latin typeface="Montserrat" pitchFamily="2" charset="77"/>
            </a:endParaRPr>
          </a:p>
          <a:p>
            <a:pPr marL="0" marR="5080" indent="0">
              <a:lnSpc>
                <a:spcPct val="110000"/>
              </a:lnSpc>
              <a:spcBef>
                <a:spcPts val="0"/>
              </a:spcBef>
              <a:buClr>
                <a:srgbClr val="395404"/>
              </a:buClr>
              <a:buNone/>
              <a:defRPr/>
            </a:pPr>
            <a:endParaRPr lang="ru-RU" sz="300" dirty="0">
              <a:latin typeface="Montserrat" pitchFamily="2" charset="77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ru-RU" sz="1100" b="1" u="sng" dirty="0">
                <a:solidFill>
                  <a:srgbClr val="577F06"/>
                </a:solidFill>
                <a:latin typeface="Montserrat" pitchFamily="2" charset="77"/>
              </a:rPr>
              <a:t>Результат:</a:t>
            </a:r>
          </a:p>
          <a:p>
            <a:pPr>
              <a:lnSpc>
                <a:spcPct val="110000"/>
              </a:lnSpc>
              <a:spcBef>
                <a:spcPts val="0"/>
              </a:spcBef>
              <a:buNone/>
              <a:defRPr/>
            </a:pPr>
            <a:endParaRPr lang="ru-RU" sz="500" b="1" u="sng" dirty="0">
              <a:solidFill>
                <a:srgbClr val="577F06"/>
              </a:solidFill>
            </a:endParaRPr>
          </a:p>
          <a:p>
            <a:pPr marL="0" marR="5080" indent="0">
              <a:lnSpc>
                <a:spcPct val="110000"/>
              </a:lnSpc>
              <a:spcBef>
                <a:spcPts val="0"/>
              </a:spcBef>
              <a:buClr>
                <a:srgbClr val="395404"/>
              </a:buClr>
              <a:buNone/>
              <a:defRPr/>
            </a:pPr>
            <a:r>
              <a:rPr lang="ru-RU" sz="1100" dirty="0">
                <a:latin typeface="Montserrat" pitchFamily="2" charset="77"/>
              </a:rPr>
              <a:t>Создано производственное и лабораторное пространство по переработке полимеров аддитивным методом на территории Университета. В настоящее время завершается сборка крупноформатного 3D-принтера, оснащённого высокопроизводительным промышленным шнековым экструдером, с целью дальнейшего использования для производства изделий из вторичного пластика по заказу индустриальных партнёров.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42125C3-FBB5-46D9-AA33-8A2EA0865445}"/>
              </a:ext>
            </a:extLst>
          </p:cNvPr>
          <p:cNvSpPr/>
          <p:nvPr/>
        </p:nvSpPr>
        <p:spPr>
          <a:xfrm>
            <a:off x="0" y="0"/>
            <a:ext cx="365125" cy="6858000"/>
          </a:xfrm>
          <a:prstGeom prst="rect">
            <a:avLst/>
          </a:prstGeom>
          <a:solidFill>
            <a:srgbClr val="93D5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076" name="Рисунок 4">
            <a:extLst>
              <a:ext uri="{FF2B5EF4-FFF2-40B4-BE49-F238E27FC236}">
                <a16:creationId xmlns:a16="http://schemas.microsoft.com/office/drawing/2014/main" id="{A7D58E82-D542-4E21-9EF8-14545225DC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4050" y="109538"/>
            <a:ext cx="2428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Подзаголовок 2">
            <a:extLst>
              <a:ext uri="{FF2B5EF4-FFF2-40B4-BE49-F238E27FC236}">
                <a16:creationId xmlns:a16="http://schemas.microsoft.com/office/drawing/2014/main" id="{2E50C85A-BBC3-478B-A586-ED4351865338}"/>
              </a:ext>
            </a:extLst>
          </p:cNvPr>
          <p:cNvSpPr txBox="1">
            <a:spLocks/>
          </p:cNvSpPr>
          <p:nvPr/>
        </p:nvSpPr>
        <p:spPr bwMode="auto">
          <a:xfrm>
            <a:off x="9680575" y="1846263"/>
            <a:ext cx="2030413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ru-RU" altLang="ru-RU" sz="1800" b="1" dirty="0">
                <a:solidFill>
                  <a:schemeClr val="bg1"/>
                </a:solidFill>
                <a:latin typeface="Montserrat" panose="020B0604020202020204" charset="-52"/>
              </a:rPr>
              <a:t>Обнаружение ГМО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C3B06099-9DCA-48AF-A89C-12FA474837E0}"/>
              </a:ext>
            </a:extLst>
          </p:cNvPr>
          <p:cNvSpPr/>
          <p:nvPr/>
        </p:nvSpPr>
        <p:spPr>
          <a:xfrm>
            <a:off x="481012" y="2849222"/>
            <a:ext cx="5849485" cy="2248771"/>
          </a:xfrm>
          <a:prstGeom prst="roundRect">
            <a:avLst/>
          </a:prstGeom>
          <a:noFill/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Google Shape;107;p2">
            <a:extLst>
              <a:ext uri="{FF2B5EF4-FFF2-40B4-BE49-F238E27FC236}">
                <a16:creationId xmlns:a16="http://schemas.microsoft.com/office/drawing/2014/main" id="{3D3B79D8-8310-4BA9-B279-19436593AADB}"/>
              </a:ext>
            </a:extLst>
          </p:cNvPr>
          <p:cNvSpPr/>
          <p:nvPr/>
        </p:nvSpPr>
        <p:spPr>
          <a:xfrm>
            <a:off x="585540" y="768579"/>
            <a:ext cx="3779957" cy="593579"/>
          </a:xfrm>
          <a:prstGeom prst="roundRect">
            <a:avLst>
              <a:gd name="adj" fmla="val 16667"/>
            </a:avLst>
          </a:prstGeom>
          <a:solidFill>
            <a:srgbClr val="E1EFD8"/>
          </a:solidFill>
          <a:ln w="38100" cap="flat" cmpd="sng">
            <a:solidFill>
              <a:srgbClr val="73A80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Объект 2">
            <a:extLst>
              <a:ext uri="{FF2B5EF4-FFF2-40B4-BE49-F238E27FC236}">
                <a16:creationId xmlns:a16="http://schemas.microsoft.com/office/drawing/2014/main" id="{84295346-DEA0-4710-B9E1-85FC6257C556}"/>
              </a:ext>
            </a:extLst>
          </p:cNvPr>
          <p:cNvSpPr txBox="1">
            <a:spLocks/>
          </p:cNvSpPr>
          <p:nvPr/>
        </p:nvSpPr>
        <p:spPr>
          <a:xfrm>
            <a:off x="1908829" y="5332210"/>
            <a:ext cx="4304873" cy="590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None/>
              <a:defRPr/>
            </a:pPr>
            <a:r>
              <a:rPr lang="ru-RU" sz="1400" b="1" u="sng" dirty="0">
                <a:solidFill>
                  <a:srgbClr val="577F06"/>
                </a:solidFill>
                <a:latin typeface="Montserrat" pitchFamily="2" charset="77"/>
              </a:rPr>
              <a:t>Общий бюджет </a:t>
            </a:r>
            <a:r>
              <a:rPr lang="ru-RU" sz="1400" b="1" u="sng" dirty="0" err="1">
                <a:solidFill>
                  <a:srgbClr val="577F06"/>
                </a:solidFill>
                <a:latin typeface="Montserrat" pitchFamily="2" charset="77"/>
              </a:rPr>
              <a:t>подпроекта</a:t>
            </a:r>
            <a:r>
              <a:rPr lang="ru-RU" sz="1400" b="1" u="sng" dirty="0">
                <a:solidFill>
                  <a:srgbClr val="577F06"/>
                </a:solidFill>
                <a:latin typeface="Montserrat" pitchFamily="2" charset="77"/>
              </a:rPr>
              <a:t>: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ru-RU" sz="800" b="1" u="sng" dirty="0">
              <a:solidFill>
                <a:srgbClr val="577F06"/>
              </a:solidFill>
            </a:endParaRPr>
          </a:p>
          <a:p>
            <a:pPr marL="0" marR="5080" indent="0" algn="ctr">
              <a:lnSpc>
                <a:spcPct val="80000"/>
              </a:lnSpc>
              <a:spcBef>
                <a:spcPts val="0"/>
              </a:spcBef>
              <a:buClr>
                <a:srgbClr val="395404"/>
              </a:buClr>
              <a:buFont typeface="Arial" panose="020B0604020202020204" pitchFamily="34" charset="0"/>
              <a:buNone/>
              <a:defRPr/>
            </a:pPr>
            <a:r>
              <a:rPr lang="ru-RU" sz="1400" b="1" dirty="0">
                <a:solidFill>
                  <a:schemeClr val="dk1"/>
                </a:solidFill>
                <a:latin typeface="Montserrat"/>
              </a:rPr>
              <a:t>4 647 805,96 руб.</a:t>
            </a:r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E59704BE-3086-4F30-AA31-32599E3F1CDD}"/>
              </a:ext>
            </a:extLst>
          </p:cNvPr>
          <p:cNvSpPr/>
          <p:nvPr/>
        </p:nvSpPr>
        <p:spPr>
          <a:xfrm>
            <a:off x="1754262" y="5265364"/>
            <a:ext cx="4459440" cy="640475"/>
          </a:xfrm>
          <a:prstGeom prst="roundRect">
            <a:avLst/>
          </a:prstGeom>
          <a:noFill/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9BBA316F-CF56-47CB-9B65-ECE6A9B047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3891" y="5082268"/>
            <a:ext cx="942290" cy="942290"/>
          </a:xfrm>
          <a:prstGeom prst="rect">
            <a:avLst/>
          </a:prstGeom>
        </p:spPr>
      </p:pic>
      <p:sp>
        <p:nvSpPr>
          <p:cNvPr id="48" name="Google Shape;113;p2">
            <a:extLst>
              <a:ext uri="{FF2B5EF4-FFF2-40B4-BE49-F238E27FC236}">
                <a16:creationId xmlns:a16="http://schemas.microsoft.com/office/drawing/2014/main" id="{74FF14FE-EF99-45AF-8A66-4FD19021CEAD}"/>
              </a:ext>
            </a:extLst>
          </p:cNvPr>
          <p:cNvSpPr txBox="1"/>
          <p:nvPr/>
        </p:nvSpPr>
        <p:spPr>
          <a:xfrm>
            <a:off x="6788581" y="945073"/>
            <a:ext cx="3779957" cy="286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ru-RU" sz="1400" b="1" dirty="0">
                <a:solidFill>
                  <a:srgbClr val="395404"/>
                </a:solidFill>
                <a:latin typeface="Montserrat"/>
                <a:ea typeface="Montserrat"/>
                <a:cs typeface="Montserrat"/>
                <a:sym typeface="Montserrat"/>
              </a:rPr>
              <a:t>Было:</a:t>
            </a:r>
          </a:p>
        </p:txBody>
      </p:sp>
      <p:sp>
        <p:nvSpPr>
          <p:cNvPr id="49" name="Google Shape;113;p2">
            <a:extLst>
              <a:ext uri="{FF2B5EF4-FFF2-40B4-BE49-F238E27FC236}">
                <a16:creationId xmlns:a16="http://schemas.microsoft.com/office/drawing/2014/main" id="{D3E7F481-B0B3-4E63-9213-5DC468C28A8A}"/>
              </a:ext>
            </a:extLst>
          </p:cNvPr>
          <p:cNvSpPr txBox="1"/>
          <p:nvPr/>
        </p:nvSpPr>
        <p:spPr>
          <a:xfrm>
            <a:off x="6788581" y="3832190"/>
            <a:ext cx="3779957" cy="286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ru-RU" sz="1400" b="1" dirty="0">
                <a:solidFill>
                  <a:srgbClr val="395404"/>
                </a:solidFill>
                <a:latin typeface="Montserrat"/>
                <a:ea typeface="Montserrat"/>
                <a:cs typeface="Montserrat"/>
                <a:sym typeface="Montserrat"/>
              </a:rPr>
              <a:t>Стало:</a:t>
            </a:r>
          </a:p>
        </p:txBody>
      </p:sp>
      <p:sp>
        <p:nvSpPr>
          <p:cNvPr id="37" name="Google Shape;110;p2">
            <a:extLst>
              <a:ext uri="{FF2B5EF4-FFF2-40B4-BE49-F238E27FC236}">
                <a16:creationId xmlns:a16="http://schemas.microsoft.com/office/drawing/2014/main" id="{DD35696E-F399-4B95-9F35-733965E6DE8B}"/>
              </a:ext>
            </a:extLst>
          </p:cNvPr>
          <p:cNvSpPr txBox="1"/>
          <p:nvPr/>
        </p:nvSpPr>
        <p:spPr>
          <a:xfrm>
            <a:off x="1405915" y="786322"/>
            <a:ext cx="2302712" cy="25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50" b="0" i="0" u="none" strike="noStrike" cap="none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Стратегический проект № </a:t>
            </a:r>
            <a:r>
              <a:rPr lang="ru-RU" sz="105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3</a:t>
            </a:r>
            <a:endParaRPr sz="1050" b="0" i="0" u="none" strike="noStrike" cap="none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8" name="Google Shape;113;p2">
            <a:extLst>
              <a:ext uri="{FF2B5EF4-FFF2-40B4-BE49-F238E27FC236}">
                <a16:creationId xmlns:a16="http://schemas.microsoft.com/office/drawing/2014/main" id="{E9F2732A-9BEE-41BD-BA10-269B14531215}"/>
              </a:ext>
            </a:extLst>
          </p:cNvPr>
          <p:cNvSpPr txBox="1"/>
          <p:nvPr/>
        </p:nvSpPr>
        <p:spPr>
          <a:xfrm>
            <a:off x="667292" y="967733"/>
            <a:ext cx="3779957" cy="396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ru-RU" sz="11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Аддитивные технологии и ингредиенты рынка </a:t>
            </a:r>
            <a:r>
              <a:rPr lang="ru-RU" sz="1100" b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FoodNet</a:t>
            </a:r>
            <a:endParaRPr lang="ru-RU" sz="11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" name="Заголовок 1">
            <a:extLst>
              <a:ext uri="{FF2B5EF4-FFF2-40B4-BE49-F238E27FC236}">
                <a16:creationId xmlns:a16="http://schemas.microsoft.com/office/drawing/2014/main" id="{02251353-91C3-4EBE-B405-A13564B9D668}"/>
              </a:ext>
            </a:extLst>
          </p:cNvPr>
          <p:cNvSpPr txBox="1">
            <a:spLocks/>
          </p:cNvSpPr>
          <p:nvPr/>
        </p:nvSpPr>
        <p:spPr bwMode="auto">
          <a:xfrm>
            <a:off x="469478" y="147039"/>
            <a:ext cx="94445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ru-RU" sz="2000" b="1" dirty="0">
                <a:solidFill>
                  <a:schemeClr val="dk1"/>
                </a:solidFill>
                <a:latin typeface="Montserrat"/>
              </a:rPr>
              <a:t>Создание 3D- принтера, печатающего вторичным гранулированным пластиком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6ED5DB-54A1-4F53-9822-B9521E9867E1}"/>
              </a:ext>
            </a:extLst>
          </p:cNvPr>
          <p:cNvSpPr txBox="1"/>
          <p:nvPr/>
        </p:nvSpPr>
        <p:spPr>
          <a:xfrm>
            <a:off x="1723274" y="1656898"/>
            <a:ext cx="3917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395404"/>
                </a:solidFill>
                <a:latin typeface="Montserrat" pitchFamily="2" charset="77"/>
              </a:rPr>
              <a:t>Руководитель </a:t>
            </a:r>
            <a:r>
              <a:rPr lang="ru-RU" sz="1600" b="1" dirty="0" err="1">
                <a:solidFill>
                  <a:srgbClr val="395404"/>
                </a:solidFill>
                <a:latin typeface="Montserrat" pitchFamily="2" charset="77"/>
              </a:rPr>
              <a:t>подпроекта</a:t>
            </a:r>
            <a:r>
              <a:rPr lang="ru-RU" sz="1600" b="1" dirty="0">
                <a:solidFill>
                  <a:srgbClr val="395404"/>
                </a:solidFill>
                <a:latin typeface="Montserrat" pitchFamily="2" charset="77"/>
              </a:rPr>
              <a:t> </a:t>
            </a:r>
            <a:r>
              <a:rPr lang="ru-RU" sz="1600" dirty="0">
                <a:solidFill>
                  <a:srgbClr val="395404"/>
                </a:solidFill>
                <a:latin typeface="Montserrat" pitchFamily="2" charset="77"/>
              </a:rPr>
              <a:t>Дмитрий Сергеевич </a:t>
            </a:r>
            <a:r>
              <a:rPr lang="ru-RU" sz="1600" dirty="0" err="1">
                <a:solidFill>
                  <a:srgbClr val="395404"/>
                </a:solidFill>
                <a:latin typeface="Montserrat" pitchFamily="2" charset="77"/>
              </a:rPr>
              <a:t>Кралечкин</a:t>
            </a:r>
            <a:endParaRPr lang="ru-RU" sz="1600" dirty="0">
              <a:solidFill>
                <a:srgbClr val="395404"/>
              </a:solidFill>
              <a:latin typeface="Montserrat" pitchFamily="2" charset="7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405C556-266D-4496-AB99-7C7002491C6E}"/>
              </a:ext>
            </a:extLst>
          </p:cNvPr>
          <p:cNvSpPr txBox="1"/>
          <p:nvPr/>
        </p:nvSpPr>
        <p:spPr>
          <a:xfrm>
            <a:off x="481012" y="6191929"/>
            <a:ext cx="5841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577F06"/>
                </a:solidFill>
                <a:latin typeface="Montserrat" pitchFamily="2" charset="77"/>
              </a:rPr>
              <a:t>Адрес: </a:t>
            </a:r>
            <a:r>
              <a:rPr lang="ru-RU" sz="1200" dirty="0">
                <a:latin typeface="Montserrat" pitchFamily="2" charset="77"/>
              </a:rPr>
              <a:t>Волоколамское шоссе, дом 11, строение 7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F511CD8-28D6-4D9E-83E8-05C0EEC761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736" t="9608" r="10404" b="13852"/>
          <a:stretch/>
        </p:blipFill>
        <p:spPr>
          <a:xfrm>
            <a:off x="653891" y="1515489"/>
            <a:ext cx="1065320" cy="125004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09D1B35-891A-4E6C-9065-3767CDA040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3097" y="1284293"/>
            <a:ext cx="1610385" cy="214470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92BE8DC-495D-431F-B008-9D77A62C65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29131" y="1287846"/>
            <a:ext cx="1620504" cy="215818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4016F7D-834F-4998-8282-79578F4149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90827" y="1287846"/>
            <a:ext cx="1620503" cy="215818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6944650-BBDF-4D37-8D14-55931C9E5A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93097" y="4206055"/>
            <a:ext cx="1604415" cy="213699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C27AD84-5900-4F4C-B6D6-85FF95E050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29132" y="4206055"/>
            <a:ext cx="1620503" cy="215842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DB39B53-AB92-41C7-AAEC-0002EF995ED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81255" y="4206056"/>
            <a:ext cx="1620503" cy="216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6257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4F6CC77-FB82-B74A-B929-7C2F4CE55E35}"/>
              </a:ext>
            </a:extLst>
          </p:cNvPr>
          <p:cNvSpPr/>
          <p:nvPr/>
        </p:nvSpPr>
        <p:spPr>
          <a:xfrm>
            <a:off x="0" y="0"/>
            <a:ext cx="365760" cy="6858000"/>
          </a:xfrm>
          <a:prstGeom prst="rect">
            <a:avLst/>
          </a:prstGeom>
          <a:solidFill>
            <a:srgbClr val="9FE6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5064868-379F-1242-84CD-140F8A9018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1623" y="204738"/>
            <a:ext cx="2429022" cy="1076057"/>
          </a:xfrm>
          <a:prstGeom prst="rect">
            <a:avLst/>
          </a:prstGeom>
        </p:spPr>
      </p:pic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AA7208BA-8E83-C848-AD9D-6B5412DE6C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3417" y="1280795"/>
            <a:ext cx="9201094" cy="840230"/>
          </a:xfrm>
        </p:spPr>
        <p:txBody>
          <a:bodyPr wrap="square" anchor="t">
            <a:spAutoFit/>
          </a:bodyPr>
          <a:lstStyle/>
          <a:p>
            <a:pPr algn="l"/>
            <a:r>
              <a:rPr lang="ru-RU" sz="5400" b="1" dirty="0">
                <a:latin typeface="+mn-lt"/>
                <a:ea typeface="+mn-ea"/>
                <a:cs typeface="+mn-cs"/>
              </a:rPr>
              <a:t>Проект</a:t>
            </a:r>
            <a:r>
              <a:rPr lang="ru-RU" sz="5400" b="1" dirty="0">
                <a:latin typeface="Montserrat" panose="020B0604020202020204" charset="-52"/>
                <a:ea typeface="+mn-ea"/>
                <a:cs typeface="+mn-cs"/>
              </a:rPr>
              <a:t> </a:t>
            </a:r>
            <a:r>
              <a:rPr lang="ru-RU" sz="5400" b="1" dirty="0">
                <a:latin typeface="+mn-lt"/>
                <a:ea typeface="+mn-ea"/>
                <a:cs typeface="+mn-cs"/>
              </a:rPr>
              <a:t>решения</a:t>
            </a:r>
            <a:r>
              <a:rPr lang="ru-RU" sz="5400" b="1" dirty="0">
                <a:latin typeface="Montserrat" panose="020B0604020202020204" charset="-52"/>
                <a:ea typeface="+mn-ea"/>
                <a:cs typeface="+mn-cs"/>
              </a:rPr>
              <a:t>: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42CA51D-7DF9-4B2B-AC44-662526D75E39}"/>
              </a:ext>
            </a:extLst>
          </p:cNvPr>
          <p:cNvSpPr/>
          <p:nvPr/>
        </p:nvSpPr>
        <p:spPr>
          <a:xfrm>
            <a:off x="591126" y="2535965"/>
            <a:ext cx="11111347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3600" dirty="0">
                <a:solidFill>
                  <a:prstClr val="black"/>
                </a:solidFill>
              </a:rPr>
              <a:t>Утвердить отчёт о результатах реализации Программы развития университета в рамках реализации программы стратегического академического лидерства «Приоритет- 2030» в 2023 году.</a:t>
            </a:r>
          </a:p>
          <a:p>
            <a:pPr lvl="0" algn="just"/>
            <a:endParaRPr lang="ru-RU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177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/>
          <p:nvPr/>
        </p:nvSpPr>
        <p:spPr>
          <a:xfrm>
            <a:off x="0" y="0"/>
            <a:ext cx="365760" cy="6858000"/>
          </a:xfrm>
          <a:prstGeom prst="rect">
            <a:avLst/>
          </a:prstGeom>
          <a:solidFill>
            <a:srgbClr val="93D5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3" name="Google Shape;10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81623" y="204738"/>
            <a:ext cx="2429022" cy="1076057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"/>
          <p:cNvSpPr txBox="1">
            <a:spLocks noGrp="1"/>
          </p:cNvSpPr>
          <p:nvPr>
            <p:ph type="ctrTitle"/>
          </p:nvPr>
        </p:nvSpPr>
        <p:spPr>
          <a:xfrm>
            <a:off x="736177" y="434485"/>
            <a:ext cx="8745445" cy="535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None/>
            </a:pPr>
            <a:r>
              <a:rPr lang="ru-RU" sz="3200" b="1" dirty="0">
                <a:latin typeface="Montserrat"/>
                <a:ea typeface="Montserrat"/>
                <a:cs typeface="Montserrat"/>
                <a:sym typeface="Montserrat"/>
              </a:rPr>
              <a:t>Программа развития РОСБИОТЕХ</a:t>
            </a:r>
            <a:endParaRPr dirty="0"/>
          </a:p>
        </p:txBody>
      </p:sp>
      <p:sp>
        <p:nvSpPr>
          <p:cNvPr id="105" name="Google Shape;105;p2"/>
          <p:cNvSpPr txBox="1"/>
          <p:nvPr/>
        </p:nvSpPr>
        <p:spPr>
          <a:xfrm>
            <a:off x="704838" y="1413997"/>
            <a:ext cx="5359823" cy="1677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D50B"/>
              </a:buClr>
              <a:buSzPts val="2700"/>
              <a:buFont typeface="Arial"/>
              <a:buChar char="•"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Образовательная политика</a:t>
            </a:r>
            <a:endParaRPr sz="1400" dirty="0"/>
          </a:p>
          <a:p>
            <a:pPr marL="285750" marR="0" lvl="0" indent="-2857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93D50B"/>
              </a:buClr>
              <a:buSzPts val="2700"/>
              <a:buFont typeface="Arial"/>
              <a:buChar char="•"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Научно-исследовательская политика</a:t>
            </a:r>
            <a:endParaRPr sz="1400" dirty="0"/>
          </a:p>
          <a:p>
            <a:pPr marL="285750" marR="0" lvl="0" indent="-2857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93D50B"/>
              </a:buClr>
              <a:buSzPts val="2700"/>
              <a:buFont typeface="Arial"/>
              <a:buChar char="•"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Молодежная политика</a:t>
            </a:r>
            <a:endParaRPr sz="1400" dirty="0"/>
          </a:p>
          <a:p>
            <a:pPr marL="285750" marR="0" lvl="0" indent="-2857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93D50B"/>
              </a:buClr>
              <a:buSzPts val="2700"/>
              <a:buFont typeface="Arial"/>
              <a:buChar char="•"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Политика управления человеческим капиталом </a:t>
            </a:r>
            <a:endParaRPr sz="1400" dirty="0"/>
          </a:p>
          <a:p>
            <a:pPr marL="285750" marR="0" lvl="0" indent="-2857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93D50B"/>
              </a:buClr>
              <a:buSzPts val="2700"/>
              <a:buFont typeface="Arial"/>
              <a:buChar char="•"/>
            </a:pPr>
            <a:r>
              <a:rPr lang="ru-RU" sz="1400" b="0" i="0" u="none" strike="noStrike" cap="none" dirty="0" err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Кампусная</a:t>
            </a:r>
            <a:r>
              <a:rPr lang="ru-RU" sz="1400" b="0" i="0" u="none" strike="noStrike" cap="none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и инфраструктурная политика</a:t>
            </a:r>
            <a:endParaRPr sz="1400" dirty="0"/>
          </a:p>
        </p:txBody>
      </p:sp>
      <p:sp>
        <p:nvSpPr>
          <p:cNvPr id="106" name="Google Shape;106;p2"/>
          <p:cNvSpPr txBox="1"/>
          <p:nvPr/>
        </p:nvSpPr>
        <p:spPr>
          <a:xfrm>
            <a:off x="6419625" y="1419055"/>
            <a:ext cx="5118896" cy="1415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93D50B"/>
              </a:buClr>
              <a:buSzPts val="2700"/>
              <a:buFont typeface="Arial"/>
              <a:buChar char="•"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Система управления университетом</a:t>
            </a:r>
            <a:endParaRPr sz="1400" dirty="0"/>
          </a:p>
          <a:p>
            <a:pPr marL="285750" marR="0" lvl="0" indent="-285750" algn="l" rtl="0">
              <a:spcBef>
                <a:spcPts val="1200"/>
              </a:spcBef>
              <a:spcAft>
                <a:spcPts val="0"/>
              </a:spcAft>
              <a:buClr>
                <a:srgbClr val="93D50B"/>
              </a:buClr>
              <a:buSzPts val="2700"/>
              <a:buFont typeface="Arial"/>
              <a:buChar char="•"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Финансовая модель университета</a:t>
            </a:r>
            <a:endParaRPr sz="1400" dirty="0"/>
          </a:p>
          <a:p>
            <a:pPr marL="285750" marR="0" lvl="0" indent="-285750" algn="l" rtl="0">
              <a:spcBef>
                <a:spcPts val="1200"/>
              </a:spcBef>
              <a:spcAft>
                <a:spcPts val="0"/>
              </a:spcAft>
              <a:buClr>
                <a:srgbClr val="93D50B"/>
              </a:buClr>
              <a:buSzPts val="2700"/>
              <a:buFont typeface="Arial"/>
              <a:buChar char="•"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Политика в области цифровой трансформации </a:t>
            </a:r>
            <a:endParaRPr sz="1400" dirty="0"/>
          </a:p>
          <a:p>
            <a:pPr marL="285750" marR="0" lvl="0" indent="-285750" algn="l" rtl="0">
              <a:spcBef>
                <a:spcPts val="1200"/>
              </a:spcBef>
              <a:spcAft>
                <a:spcPts val="0"/>
              </a:spcAft>
              <a:buClr>
                <a:srgbClr val="93D50B"/>
              </a:buClr>
              <a:buSzPts val="2700"/>
              <a:buFont typeface="Arial"/>
              <a:buChar char="•"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Политика в области открытых данных</a:t>
            </a:r>
            <a:endParaRPr sz="1400" dirty="0"/>
          </a:p>
        </p:txBody>
      </p:sp>
      <p:sp>
        <p:nvSpPr>
          <p:cNvPr id="107" name="Google Shape;107;p2"/>
          <p:cNvSpPr/>
          <p:nvPr/>
        </p:nvSpPr>
        <p:spPr>
          <a:xfrm>
            <a:off x="872242" y="3283826"/>
            <a:ext cx="4041012" cy="1674189"/>
          </a:xfrm>
          <a:prstGeom prst="roundRect">
            <a:avLst>
              <a:gd name="adj" fmla="val 16667"/>
            </a:avLst>
          </a:prstGeom>
          <a:solidFill>
            <a:srgbClr val="E1EFD8"/>
          </a:solidFill>
          <a:ln w="38100" cap="flat" cmpd="sng">
            <a:solidFill>
              <a:srgbClr val="73A80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2"/>
          <p:cNvSpPr/>
          <p:nvPr/>
        </p:nvSpPr>
        <p:spPr>
          <a:xfrm>
            <a:off x="6636224" y="3283826"/>
            <a:ext cx="4041012" cy="1674189"/>
          </a:xfrm>
          <a:prstGeom prst="roundRect">
            <a:avLst>
              <a:gd name="adj" fmla="val 16667"/>
            </a:avLst>
          </a:prstGeom>
          <a:solidFill>
            <a:srgbClr val="E1EFD8"/>
          </a:solidFill>
          <a:ln w="38100" cap="flat" cmpd="sng">
            <a:solidFill>
              <a:srgbClr val="73A80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2"/>
          <p:cNvSpPr txBox="1"/>
          <p:nvPr/>
        </p:nvSpPr>
        <p:spPr>
          <a:xfrm>
            <a:off x="1787735" y="3368117"/>
            <a:ext cx="2302712" cy="25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50" b="0" i="0" u="none" strike="noStrike" cap="none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Стратегический проект № 1</a:t>
            </a:r>
            <a:endParaRPr sz="1050" b="0" i="0" u="none" strike="noStrike" cap="none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3" name="Google Shape;113;p2"/>
          <p:cNvSpPr txBox="1"/>
          <p:nvPr/>
        </p:nvSpPr>
        <p:spPr>
          <a:xfrm>
            <a:off x="1049112" y="3563187"/>
            <a:ext cx="3779957" cy="286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ru-RU" sz="1400" b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Биоэкология</a:t>
            </a:r>
            <a:r>
              <a:rPr lang="ru-RU" sz="14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и устойчивое развитие </a:t>
            </a:r>
          </a:p>
        </p:txBody>
      </p:sp>
      <p:sp>
        <p:nvSpPr>
          <p:cNvPr id="16" name="Google Shape;114;p2">
            <a:extLst>
              <a:ext uri="{FF2B5EF4-FFF2-40B4-BE49-F238E27FC236}">
                <a16:creationId xmlns:a16="http://schemas.microsoft.com/office/drawing/2014/main" id="{47BB0BD9-A02A-4547-981F-931235157D86}"/>
              </a:ext>
            </a:extLst>
          </p:cNvPr>
          <p:cNvSpPr txBox="1"/>
          <p:nvPr/>
        </p:nvSpPr>
        <p:spPr>
          <a:xfrm>
            <a:off x="6812565" y="3537303"/>
            <a:ext cx="404101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Аддитивные технологии и ингредиенты рынка </a:t>
            </a:r>
            <a:r>
              <a:rPr lang="ru-RU" sz="1200" b="1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FoodNet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11;p2">
            <a:extLst>
              <a:ext uri="{FF2B5EF4-FFF2-40B4-BE49-F238E27FC236}">
                <a16:creationId xmlns:a16="http://schemas.microsoft.com/office/drawing/2014/main" id="{4F8AB75B-ED82-4888-AC98-D00BE78264B6}"/>
              </a:ext>
            </a:extLst>
          </p:cNvPr>
          <p:cNvSpPr txBox="1"/>
          <p:nvPr/>
        </p:nvSpPr>
        <p:spPr>
          <a:xfrm>
            <a:off x="7557282" y="3351852"/>
            <a:ext cx="2510118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50" b="0" i="0" u="none" strike="noStrike" cap="none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Стратегический проект № 3</a:t>
            </a:r>
            <a:endParaRPr sz="1400" dirty="0"/>
          </a:p>
        </p:txBody>
      </p:sp>
      <p:sp>
        <p:nvSpPr>
          <p:cNvPr id="18" name="Google Shape;107;p2">
            <a:extLst>
              <a:ext uri="{FF2B5EF4-FFF2-40B4-BE49-F238E27FC236}">
                <a16:creationId xmlns:a16="http://schemas.microsoft.com/office/drawing/2014/main" id="{19F3760D-35FB-45E3-BD68-E7E123E7BA5D}"/>
              </a:ext>
            </a:extLst>
          </p:cNvPr>
          <p:cNvSpPr/>
          <p:nvPr/>
        </p:nvSpPr>
        <p:spPr>
          <a:xfrm>
            <a:off x="882679" y="5121309"/>
            <a:ext cx="4041012" cy="1543434"/>
          </a:xfrm>
          <a:prstGeom prst="roundRect">
            <a:avLst>
              <a:gd name="adj" fmla="val 16667"/>
            </a:avLst>
          </a:prstGeom>
          <a:solidFill>
            <a:srgbClr val="E1EFD8"/>
          </a:solidFill>
          <a:ln w="38100" cap="flat" cmpd="sng">
            <a:solidFill>
              <a:srgbClr val="73A80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10;p2">
            <a:extLst>
              <a:ext uri="{FF2B5EF4-FFF2-40B4-BE49-F238E27FC236}">
                <a16:creationId xmlns:a16="http://schemas.microsoft.com/office/drawing/2014/main" id="{1E9E4DDC-B34C-4624-A15C-BA43199EED1C}"/>
              </a:ext>
            </a:extLst>
          </p:cNvPr>
          <p:cNvSpPr txBox="1"/>
          <p:nvPr/>
        </p:nvSpPr>
        <p:spPr>
          <a:xfrm>
            <a:off x="1860407" y="5133078"/>
            <a:ext cx="2302712" cy="25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50" b="0" i="0" u="none" strike="noStrike" cap="none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Стратегический проект № 2</a:t>
            </a:r>
            <a:endParaRPr sz="1050" b="0" i="0" u="none" strike="noStrike" cap="none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0" name="Google Shape;113;p2">
            <a:extLst>
              <a:ext uri="{FF2B5EF4-FFF2-40B4-BE49-F238E27FC236}">
                <a16:creationId xmlns:a16="http://schemas.microsoft.com/office/drawing/2014/main" id="{B2F833C7-2557-4F43-973E-7B15D5655F87}"/>
              </a:ext>
            </a:extLst>
          </p:cNvPr>
          <p:cNvSpPr txBox="1"/>
          <p:nvPr/>
        </p:nvSpPr>
        <p:spPr>
          <a:xfrm>
            <a:off x="2337404" y="5367594"/>
            <a:ext cx="1215680" cy="286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</a:pPr>
            <a:r>
              <a:rPr lang="ru-RU" sz="1400" b="1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Биогород</a:t>
            </a:r>
            <a:endParaRPr sz="1400" b="1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" name="Заголовок 1">
            <a:extLst>
              <a:ext uri="{FF2B5EF4-FFF2-40B4-BE49-F238E27FC236}">
                <a16:creationId xmlns:a16="http://schemas.microsoft.com/office/drawing/2014/main" id="{DECDB83D-CF70-4705-99BD-717A0D3B42AF}"/>
              </a:ext>
            </a:extLst>
          </p:cNvPr>
          <p:cNvSpPr txBox="1">
            <a:spLocks/>
          </p:cNvSpPr>
          <p:nvPr/>
        </p:nvSpPr>
        <p:spPr>
          <a:xfrm>
            <a:off x="981114" y="5710195"/>
            <a:ext cx="3928259" cy="7017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1100" b="1" dirty="0">
                <a:latin typeface="Montserrat" pitchFamily="2" charset="77"/>
                <a:ea typeface="+mn-ea"/>
                <a:cs typeface="+mn-cs"/>
              </a:rPr>
              <a:t>Цель проекта — </a:t>
            </a:r>
            <a:r>
              <a:rPr lang="ru-RU" sz="1100" dirty="0">
                <a:latin typeface="Montserrat" pitchFamily="2" charset="77"/>
                <a:ea typeface="+mn-ea"/>
                <a:cs typeface="+mn-cs"/>
              </a:rPr>
              <a:t>создание модели социальной экосистемы управления здоровьем человека на основе технологий рационального питания, бережливого производства, </a:t>
            </a:r>
            <a:r>
              <a:rPr lang="ru-RU" sz="1100" dirty="0" err="1">
                <a:latin typeface="Montserrat" pitchFamily="2" charset="77"/>
                <a:ea typeface="+mn-ea"/>
                <a:cs typeface="+mn-cs"/>
              </a:rPr>
              <a:t>биоиндустрии</a:t>
            </a:r>
            <a:r>
              <a:rPr lang="ru-RU" sz="1100" dirty="0">
                <a:latin typeface="Montserrat" pitchFamily="2" charset="77"/>
                <a:ea typeface="+mn-ea"/>
                <a:cs typeface="+mn-cs"/>
              </a:rPr>
              <a:t>.</a:t>
            </a:r>
            <a:endParaRPr lang="ru-RU" sz="900" dirty="0"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C34BB340-C755-4F7A-BA60-75644CDA7164}"/>
              </a:ext>
            </a:extLst>
          </p:cNvPr>
          <p:cNvSpPr txBox="1">
            <a:spLocks/>
          </p:cNvSpPr>
          <p:nvPr/>
        </p:nvSpPr>
        <p:spPr>
          <a:xfrm>
            <a:off x="904569" y="3859158"/>
            <a:ext cx="3976357" cy="85408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1100" b="1" dirty="0">
                <a:latin typeface="Montserrat" pitchFamily="2" charset="77"/>
                <a:ea typeface="+mn-ea"/>
                <a:cs typeface="+mn-cs"/>
              </a:rPr>
              <a:t>Цель проекта — </a:t>
            </a:r>
            <a:r>
              <a:rPr lang="ru-RU" sz="1100" dirty="0">
                <a:latin typeface="Montserrat" pitchFamily="2" charset="77"/>
                <a:ea typeface="+mn-ea"/>
                <a:cs typeface="+mn-cs"/>
              </a:rPr>
              <a:t>проведение исследований и формирование научных основ в области создания технологий </a:t>
            </a:r>
            <a:r>
              <a:rPr lang="ru-RU" sz="1100" dirty="0" err="1">
                <a:latin typeface="Montserrat" pitchFamily="2" charset="77"/>
                <a:ea typeface="+mn-ea"/>
                <a:cs typeface="+mn-cs"/>
              </a:rPr>
              <a:t>биоразлагаемых</a:t>
            </a:r>
            <a:r>
              <a:rPr lang="ru-RU" sz="1100" dirty="0">
                <a:latin typeface="Montserrat" pitchFamily="2" charset="77"/>
                <a:ea typeface="+mn-ea"/>
                <a:cs typeface="+mn-cs"/>
              </a:rPr>
              <a:t> материалов и разработки упаковки, способной повторно перерабатываться.</a:t>
            </a:r>
          </a:p>
        </p:txBody>
      </p:sp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14BB7866-444B-4C2A-AF95-C873E1653E27}"/>
              </a:ext>
            </a:extLst>
          </p:cNvPr>
          <p:cNvSpPr txBox="1">
            <a:spLocks/>
          </p:cNvSpPr>
          <p:nvPr/>
        </p:nvSpPr>
        <p:spPr>
          <a:xfrm>
            <a:off x="6719777" y="3947704"/>
            <a:ext cx="3976357" cy="100642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1100" b="1" dirty="0">
                <a:latin typeface="Montserrat" pitchFamily="2" charset="77"/>
                <a:ea typeface="+mn-ea"/>
                <a:cs typeface="+mn-cs"/>
              </a:rPr>
              <a:t>Цель проекта — </a:t>
            </a:r>
            <a:r>
              <a:rPr lang="ru-RU" sz="1100" dirty="0">
                <a:latin typeface="Montserrat" pitchFamily="2" charset="77"/>
                <a:ea typeface="+mn-ea"/>
                <a:cs typeface="+mn-cs"/>
              </a:rPr>
              <a:t>создание цифровой платформы </a:t>
            </a:r>
            <a:r>
              <a:rPr lang="ru-RU" sz="1100" dirty="0" err="1">
                <a:latin typeface="Montserrat" pitchFamily="2" charset="77"/>
                <a:ea typeface="+mn-ea"/>
                <a:cs typeface="+mn-cs"/>
              </a:rPr>
              <a:t>smart</a:t>
            </a:r>
            <a:r>
              <a:rPr lang="ru-RU" sz="1100" dirty="0">
                <a:latin typeface="Montserrat" pitchFamily="2" charset="77"/>
                <a:ea typeface="+mn-ea"/>
                <a:cs typeface="+mn-cs"/>
              </a:rPr>
              <a:t>-решений для доступного рационального персонализированного питания, а также уменьшение отходов пластика в окружающей среде с использованием роботизированных аддитивных систем.</a:t>
            </a:r>
          </a:p>
        </p:txBody>
      </p:sp>
      <p:sp>
        <p:nvSpPr>
          <p:cNvPr id="25" name="Google Shape;109;p2">
            <a:extLst>
              <a:ext uri="{FF2B5EF4-FFF2-40B4-BE49-F238E27FC236}">
                <a16:creationId xmlns:a16="http://schemas.microsoft.com/office/drawing/2014/main" id="{5642F824-D17B-423E-B965-FA93C71C5CB9}"/>
              </a:ext>
            </a:extLst>
          </p:cNvPr>
          <p:cNvSpPr/>
          <p:nvPr/>
        </p:nvSpPr>
        <p:spPr>
          <a:xfrm>
            <a:off x="6648135" y="5121310"/>
            <a:ext cx="4029101" cy="1543433"/>
          </a:xfrm>
          <a:prstGeom prst="roundRect">
            <a:avLst>
              <a:gd name="adj" fmla="val 16667"/>
            </a:avLst>
          </a:prstGeom>
          <a:solidFill>
            <a:srgbClr val="E1EFD8"/>
          </a:solidFill>
          <a:ln w="38100" cap="flat" cmpd="sng">
            <a:solidFill>
              <a:srgbClr val="73A80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112;p2">
            <a:extLst>
              <a:ext uri="{FF2B5EF4-FFF2-40B4-BE49-F238E27FC236}">
                <a16:creationId xmlns:a16="http://schemas.microsoft.com/office/drawing/2014/main" id="{10764C6B-F11D-4E01-80AC-C6F8FB64FAD5}"/>
              </a:ext>
            </a:extLst>
          </p:cNvPr>
          <p:cNvSpPr txBox="1"/>
          <p:nvPr/>
        </p:nvSpPr>
        <p:spPr>
          <a:xfrm>
            <a:off x="7333964" y="5154132"/>
            <a:ext cx="2998214" cy="25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50" b="0" i="0" u="none" strike="noStrike" cap="none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Стратегический проект № 4</a:t>
            </a:r>
            <a:endParaRPr sz="1050" dirty="0"/>
          </a:p>
        </p:txBody>
      </p:sp>
      <p:sp>
        <p:nvSpPr>
          <p:cNvPr id="27" name="Google Shape;115;p2">
            <a:extLst>
              <a:ext uri="{FF2B5EF4-FFF2-40B4-BE49-F238E27FC236}">
                <a16:creationId xmlns:a16="http://schemas.microsoft.com/office/drawing/2014/main" id="{DD38AA03-E7B3-4FCF-AF4E-81811F50817E}"/>
              </a:ext>
            </a:extLst>
          </p:cNvPr>
          <p:cNvSpPr txBox="1"/>
          <p:nvPr/>
        </p:nvSpPr>
        <p:spPr>
          <a:xfrm>
            <a:off x="7600443" y="5394019"/>
            <a:ext cx="2215023" cy="286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</a:pPr>
            <a:r>
              <a:rPr lang="ru-RU" sz="1400" b="1" u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Art</a:t>
            </a:r>
            <a:r>
              <a:rPr lang="ru-RU" sz="1400" b="1" u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400" b="1" u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Science</a:t>
            </a:r>
            <a:r>
              <a:rPr lang="ru-RU" sz="1400" b="1" u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- Парк</a:t>
            </a:r>
            <a:endParaRPr sz="1400" dirty="0"/>
          </a:p>
        </p:txBody>
      </p:sp>
      <p:sp>
        <p:nvSpPr>
          <p:cNvPr id="28" name="Заголовок 1">
            <a:extLst>
              <a:ext uri="{FF2B5EF4-FFF2-40B4-BE49-F238E27FC236}">
                <a16:creationId xmlns:a16="http://schemas.microsoft.com/office/drawing/2014/main" id="{85EDD287-AE76-4064-9CBF-D4006295EE4E}"/>
              </a:ext>
            </a:extLst>
          </p:cNvPr>
          <p:cNvSpPr txBox="1">
            <a:spLocks/>
          </p:cNvSpPr>
          <p:nvPr/>
        </p:nvSpPr>
        <p:spPr>
          <a:xfrm>
            <a:off x="6719777" y="5748249"/>
            <a:ext cx="3928259" cy="7017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1100" b="1" dirty="0">
                <a:latin typeface="Montserrat" pitchFamily="2" charset="77"/>
                <a:ea typeface="+mn-ea"/>
                <a:cs typeface="+mn-cs"/>
              </a:rPr>
              <a:t>Цель проекта — </a:t>
            </a:r>
            <a:r>
              <a:rPr lang="ru-RU" sz="1100" dirty="0">
                <a:latin typeface="Montserrat" pitchFamily="2" charset="77"/>
                <a:ea typeface="+mn-ea"/>
                <a:cs typeface="+mn-cs"/>
              </a:rPr>
              <a:t>создание открытого, доступного пространства для взаимодействия бизнеса, студентов и преподавателей, а также развития талантливых школьников.</a:t>
            </a:r>
            <a:endParaRPr lang="ru-RU" sz="900" dirty="0">
              <a:latin typeface="Montserrat" pitchFamily="2" charset="77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58DCE3-9DEA-7A44-9AEE-96FEB4318C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022" y="2670653"/>
            <a:ext cx="7260014" cy="881270"/>
          </a:xfrm>
        </p:spPr>
        <p:txBody>
          <a:bodyPr anchor="ctr">
            <a:normAutofit/>
          </a:bodyPr>
          <a:lstStyle/>
          <a:p>
            <a:pPr algn="l">
              <a:lnSpc>
                <a:spcPct val="100000"/>
              </a:lnSpc>
            </a:pPr>
            <a:r>
              <a:rPr lang="ru-RU" sz="4000" b="1" dirty="0">
                <a:solidFill>
                  <a:schemeClr val="bg1"/>
                </a:solidFill>
                <a:latin typeface="Montserrat" pitchFamily="2" charset="0"/>
              </a:rPr>
              <a:t>Благодарю за внимание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B44B4B6-A320-C74E-861E-462FDB4513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0158" y="4601852"/>
            <a:ext cx="9144000" cy="424732"/>
          </a:xfrm>
        </p:spPr>
        <p:txBody>
          <a:bodyPr>
            <a:spAutoFit/>
          </a:bodyPr>
          <a:lstStyle/>
          <a:p>
            <a:pPr algn="l"/>
            <a:r>
              <a:rPr lang="ru-RU" b="1" dirty="0">
                <a:solidFill>
                  <a:schemeClr val="bg1"/>
                </a:solidFill>
                <a:latin typeface="Montserrat" pitchFamily="2" charset="0"/>
              </a:rPr>
              <a:t>Мурина Наталья Сергеевна</a:t>
            </a:r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6B63D413-465B-6041-9C14-AFDF7A7F2E4F}"/>
              </a:ext>
            </a:extLst>
          </p:cNvPr>
          <p:cNvSpPr txBox="1">
            <a:spLocks/>
          </p:cNvSpPr>
          <p:nvPr/>
        </p:nvSpPr>
        <p:spPr>
          <a:xfrm>
            <a:off x="600158" y="5014689"/>
            <a:ext cx="9144000" cy="1323439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solidFill>
                  <a:schemeClr val="bg1"/>
                </a:solidFill>
                <a:latin typeface="Montserrat Medium" pitchFamily="2" charset="0"/>
              </a:rPr>
              <a:t>Проректор по технологическим разработкам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solidFill>
                  <a:schemeClr val="bg1"/>
                </a:solidFill>
                <a:latin typeface="Montserrat Medium" pitchFamily="2" charset="0"/>
              </a:rPr>
              <a:t>и коммерциализации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1600" dirty="0">
              <a:solidFill>
                <a:schemeClr val="bg1"/>
              </a:solidFill>
              <a:latin typeface="Montserrat Medium" pitchFamily="2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solidFill>
                  <a:schemeClr val="bg1"/>
                </a:solidFill>
                <a:latin typeface="Montserrat Medium" pitchFamily="2" charset="0"/>
              </a:rPr>
              <a:t>+7 (499) 750-01-11 доб. 7235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bg1"/>
                </a:solidFill>
                <a:latin typeface="Montserrat Medium" pitchFamily="2" charset="0"/>
              </a:rPr>
              <a:t>murinans@mgupp.ru</a:t>
            </a:r>
            <a:endParaRPr lang="ru-RU" sz="1600" dirty="0">
              <a:solidFill>
                <a:schemeClr val="bg1"/>
              </a:solidFill>
              <a:latin typeface="Montserrat Medium" pitchFamily="2" charset="0"/>
            </a:endParaRP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DC301D2E-7904-4043-A0EB-991B4FF359E8}"/>
              </a:ext>
            </a:extLst>
          </p:cNvPr>
          <p:cNvCxnSpPr>
            <a:cxnSpLocks/>
          </p:cNvCxnSpPr>
          <p:nvPr/>
        </p:nvCxnSpPr>
        <p:spPr>
          <a:xfrm flipH="1">
            <a:off x="0" y="4334645"/>
            <a:ext cx="177654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2933393-88D5-D743-A9CA-F009C18E99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745" y="236644"/>
            <a:ext cx="3414724" cy="1512723"/>
          </a:xfrm>
          <a:prstGeom prst="rect">
            <a:avLst/>
          </a:prstGeom>
        </p:spPr>
      </p:pic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71E4E148-57BC-644C-BA9A-DEEE6442722E}"/>
              </a:ext>
            </a:extLst>
          </p:cNvPr>
          <p:cNvCxnSpPr>
            <a:cxnSpLocks/>
          </p:cNvCxnSpPr>
          <p:nvPr/>
        </p:nvCxnSpPr>
        <p:spPr>
          <a:xfrm>
            <a:off x="3827463" y="549275"/>
            <a:ext cx="0" cy="900113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1336857-E9CF-6A42-A520-EB47AE154A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9004" y="3303751"/>
            <a:ext cx="2954534" cy="2954534"/>
          </a:xfrm>
          <a:prstGeom prst="rect">
            <a:avLst/>
          </a:prstGeom>
        </p:spPr>
      </p:pic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D5D1074F-C2CC-41A3-AFF6-30F515EA6F28}"/>
              </a:ext>
            </a:extLst>
          </p:cNvPr>
          <p:cNvSpPr txBox="1">
            <a:spLocks/>
          </p:cNvSpPr>
          <p:nvPr/>
        </p:nvSpPr>
        <p:spPr>
          <a:xfrm>
            <a:off x="4031732" y="839116"/>
            <a:ext cx="6054100" cy="30777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ru-RU" sz="1400" b="1" dirty="0">
                <a:solidFill>
                  <a:schemeClr val="bg1"/>
                </a:solidFill>
                <a:latin typeface="Montserrat" pitchFamily="2" charset="0"/>
              </a:rPr>
              <a:t>Ученый Совет </a:t>
            </a:r>
          </a:p>
        </p:txBody>
      </p:sp>
    </p:spTree>
    <p:extLst>
      <p:ext uri="{BB962C8B-B14F-4D97-AF65-F5344CB8AC3E}">
        <p14:creationId xmlns:p14="http://schemas.microsoft.com/office/powerpoint/2010/main" val="4128769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4F6CC77-FB82-B74A-B929-7C2F4CE55E35}"/>
              </a:ext>
            </a:extLst>
          </p:cNvPr>
          <p:cNvSpPr/>
          <p:nvPr/>
        </p:nvSpPr>
        <p:spPr>
          <a:xfrm>
            <a:off x="0" y="0"/>
            <a:ext cx="365760" cy="6858000"/>
          </a:xfrm>
          <a:prstGeom prst="rect">
            <a:avLst/>
          </a:prstGeom>
          <a:solidFill>
            <a:srgbClr val="9FE6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5064868-379F-1242-84CD-140F8A9018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1623" y="204738"/>
            <a:ext cx="2429022" cy="1076057"/>
          </a:xfrm>
          <a:prstGeom prst="rect">
            <a:avLst/>
          </a:prstGeom>
        </p:spPr>
      </p:pic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AA7208BA-8E83-C848-AD9D-6B5412DE6C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6915" y="198065"/>
            <a:ext cx="9201094" cy="1255728"/>
          </a:xfrm>
        </p:spPr>
        <p:txBody>
          <a:bodyPr wrap="square" anchor="t">
            <a:spAutoFit/>
          </a:bodyPr>
          <a:lstStyle/>
          <a:p>
            <a:pPr algn="l"/>
            <a:r>
              <a:rPr lang="ru-RU" sz="3200" b="1" dirty="0">
                <a:latin typeface="Montserrat"/>
              </a:rPr>
              <a:t>Критерии для участия в отборе в программе «Приоритет – 2030» </a:t>
            </a:r>
            <a:br>
              <a:rPr lang="ru-RU" sz="2400" dirty="0">
                <a:latin typeface="Montserrat Medium" pitchFamily="2" charset="0"/>
              </a:rPr>
            </a:br>
            <a:r>
              <a:rPr lang="ru-RU" sz="2000" dirty="0">
                <a:latin typeface="Montserrat"/>
              </a:rPr>
              <a:t>Входные показатели</a:t>
            </a:r>
            <a:endParaRPr lang="ru-RU" sz="3200" dirty="0">
              <a:latin typeface="Montserrat"/>
            </a:endParaRPr>
          </a:p>
        </p:txBody>
      </p:sp>
      <p:graphicFrame>
        <p:nvGraphicFramePr>
          <p:cNvPr id="8" name="Таблица 4">
            <a:extLst>
              <a:ext uri="{FF2B5EF4-FFF2-40B4-BE49-F238E27FC236}">
                <a16:creationId xmlns:a16="http://schemas.microsoft.com/office/drawing/2014/main" id="{84F46E4B-BDBF-2A48-B03B-7C49CFD782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4826287"/>
              </p:ext>
            </p:extLst>
          </p:nvPr>
        </p:nvGraphicFramePr>
        <p:xfrm>
          <a:off x="619913" y="2010926"/>
          <a:ext cx="11096959" cy="42646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49056">
                  <a:extLst>
                    <a:ext uri="{9D8B030D-6E8A-4147-A177-3AD203B41FA5}">
                      <a16:colId xmlns:a16="http://schemas.microsoft.com/office/drawing/2014/main" val="4069819676"/>
                    </a:ext>
                  </a:extLst>
                </a:gridCol>
                <a:gridCol w="1066113">
                  <a:extLst>
                    <a:ext uri="{9D8B030D-6E8A-4147-A177-3AD203B41FA5}">
                      <a16:colId xmlns:a16="http://schemas.microsoft.com/office/drawing/2014/main" val="2202529893"/>
                    </a:ext>
                  </a:extLst>
                </a:gridCol>
                <a:gridCol w="1316358">
                  <a:extLst>
                    <a:ext uri="{9D8B030D-6E8A-4147-A177-3AD203B41FA5}">
                      <a16:colId xmlns:a16="http://schemas.microsoft.com/office/drawing/2014/main" val="1741224419"/>
                    </a:ext>
                  </a:extLst>
                </a:gridCol>
                <a:gridCol w="1316358">
                  <a:extLst>
                    <a:ext uri="{9D8B030D-6E8A-4147-A177-3AD203B41FA5}">
                      <a16:colId xmlns:a16="http://schemas.microsoft.com/office/drawing/2014/main" val="4099539555"/>
                    </a:ext>
                  </a:extLst>
                </a:gridCol>
                <a:gridCol w="1316358">
                  <a:extLst>
                    <a:ext uri="{9D8B030D-6E8A-4147-A177-3AD203B41FA5}">
                      <a16:colId xmlns:a16="http://schemas.microsoft.com/office/drawing/2014/main" val="1977540239"/>
                    </a:ext>
                  </a:extLst>
                </a:gridCol>
                <a:gridCol w="1316358">
                  <a:extLst>
                    <a:ext uri="{9D8B030D-6E8A-4147-A177-3AD203B41FA5}">
                      <a16:colId xmlns:a16="http://schemas.microsoft.com/office/drawing/2014/main" val="117119623"/>
                    </a:ext>
                  </a:extLst>
                </a:gridCol>
                <a:gridCol w="1316358">
                  <a:extLst>
                    <a:ext uri="{9D8B030D-6E8A-4147-A177-3AD203B41FA5}">
                      <a16:colId xmlns:a16="http://schemas.microsoft.com/office/drawing/2014/main" val="2512709981"/>
                    </a:ext>
                  </a:extLst>
                </a:gridCol>
              </a:tblGrid>
              <a:tr h="10787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Наименование показателя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Ед. изм.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Пороговое значение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kern="1200" dirty="0">
                        <a:solidFill>
                          <a:schemeClr val="dk1"/>
                        </a:solidFill>
                        <a:latin typeface="Montserrat" pitchFamily="2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2020</a:t>
                      </a:r>
                    </a:p>
                    <a:p>
                      <a:pPr algn="ctr" fontAlgn="ctr"/>
                      <a:endParaRPr lang="ru-RU" sz="1400" b="1" kern="1200" dirty="0">
                        <a:solidFill>
                          <a:schemeClr val="dk1"/>
                        </a:solidFill>
                        <a:latin typeface="Montserrat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kern="1200" dirty="0">
                        <a:solidFill>
                          <a:schemeClr val="dk1"/>
                        </a:solidFill>
                        <a:latin typeface="Montserrat" pitchFamily="2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2021</a:t>
                      </a:r>
                    </a:p>
                    <a:p>
                      <a:pPr algn="ctr" fontAlgn="ctr"/>
                      <a:endParaRPr lang="ru-RU" sz="1400" b="1" kern="1200" dirty="0">
                        <a:solidFill>
                          <a:schemeClr val="dk1"/>
                        </a:solidFill>
                        <a:latin typeface="Montserrat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1" kern="1200" dirty="0">
                        <a:solidFill>
                          <a:schemeClr val="dk1"/>
                        </a:solidFill>
                        <a:latin typeface="Montserrat" pitchFamily="2" charset="0"/>
                        <a:ea typeface="+mn-ea"/>
                        <a:cs typeface="+mn-cs"/>
                      </a:endParaRPr>
                    </a:p>
                    <a:p>
                      <a:pPr algn="ctr" fontAlgn="ctr"/>
                      <a:r>
                        <a:rPr lang="ru-RU" sz="14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2022</a:t>
                      </a:r>
                    </a:p>
                    <a:p>
                      <a:pPr algn="ctr" fontAlgn="ctr"/>
                      <a:endParaRPr lang="ru-RU" sz="1400" b="1" kern="1200" dirty="0">
                        <a:solidFill>
                          <a:schemeClr val="dk1"/>
                        </a:solidFill>
                        <a:latin typeface="Montserrat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kern="1200" dirty="0">
                        <a:solidFill>
                          <a:schemeClr val="dk1"/>
                        </a:solidFill>
                        <a:latin typeface="Montserrat" pitchFamily="2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2023</a:t>
                      </a:r>
                    </a:p>
                    <a:p>
                      <a:pPr algn="ctr" fontAlgn="ctr"/>
                      <a:endParaRPr lang="ru-RU" sz="1400" b="1" kern="1200" dirty="0">
                        <a:solidFill>
                          <a:schemeClr val="dk1"/>
                        </a:solidFill>
                        <a:latin typeface="Montserrat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7586770"/>
                  </a:ext>
                </a:extLst>
              </a:tr>
              <a:tr h="11632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Численность</a:t>
                      </a:r>
                      <a:r>
                        <a:rPr lang="ru-RU" sz="1400" b="1" kern="1200" baseline="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 обучающихся по ОПВО по очной форме обучения </a:t>
                      </a:r>
                      <a:r>
                        <a:rPr lang="ru-RU" sz="1400" b="0" kern="1200" baseline="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в университете за последний отчётный период</a:t>
                      </a:r>
                      <a:endParaRPr lang="ru-RU" sz="1400" b="1" kern="1200" dirty="0">
                        <a:solidFill>
                          <a:schemeClr val="dk1"/>
                        </a:solidFill>
                        <a:latin typeface="Montserrat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Человек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4 321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3 437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4 160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4 161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4 </a:t>
                      </a:r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438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Montserrat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6105523"/>
                  </a:ext>
                </a:extLst>
              </a:tr>
              <a:tr h="10113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Совокупный объем финансового обеспечения университета </a:t>
                      </a:r>
                      <a:r>
                        <a:rPr lang="ru-RU" sz="14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из всех источников</a:t>
                      </a:r>
                      <a:endParaRPr lang="ru-RU" sz="1400" b="1" kern="1200" dirty="0">
                        <a:solidFill>
                          <a:schemeClr val="dk1"/>
                        </a:solidFill>
                        <a:latin typeface="Montserrat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Млн. руб.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2 036,7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1 776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1 886,8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2 199,9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2 578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3157250"/>
                  </a:ext>
                </a:extLst>
              </a:tr>
              <a:tr h="10113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Удельный вес финансового обеспечения университета от НИОКР</a:t>
                      </a:r>
                      <a:endParaRPr lang="ru-RU" sz="1400" b="1" kern="1200" baseline="0" dirty="0">
                        <a:solidFill>
                          <a:schemeClr val="dk1"/>
                        </a:solidFill>
                        <a:latin typeface="Montserrat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400" b="0" kern="1200" dirty="0">
                        <a:solidFill>
                          <a:schemeClr val="dk1"/>
                        </a:solidFill>
                        <a:latin typeface="Montserrat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13,8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9,7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5,83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7,2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2493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50680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4F6CC77-FB82-B74A-B929-7C2F4CE55E35}"/>
              </a:ext>
            </a:extLst>
          </p:cNvPr>
          <p:cNvSpPr/>
          <p:nvPr/>
        </p:nvSpPr>
        <p:spPr>
          <a:xfrm>
            <a:off x="0" y="0"/>
            <a:ext cx="365760" cy="6858000"/>
          </a:xfrm>
          <a:prstGeom prst="rect">
            <a:avLst/>
          </a:prstGeom>
          <a:solidFill>
            <a:srgbClr val="9FE6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5064868-379F-1242-84CD-140F8A9018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1623" y="204738"/>
            <a:ext cx="2429022" cy="1076057"/>
          </a:xfrm>
          <a:prstGeom prst="rect">
            <a:avLst/>
          </a:prstGeom>
        </p:spPr>
      </p:pic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AA7208BA-8E83-C848-AD9D-6B5412DE6C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0514" y="55486"/>
            <a:ext cx="8229600" cy="1754326"/>
          </a:xfrm>
        </p:spPr>
        <p:txBody>
          <a:bodyPr wrap="square" anchor="t">
            <a:spAutoFit/>
          </a:bodyPr>
          <a:lstStyle/>
          <a:p>
            <a:pPr algn="l"/>
            <a:r>
              <a:rPr lang="ru-RU" sz="3200" b="1" dirty="0">
                <a:latin typeface="Montserrat"/>
              </a:rPr>
              <a:t>Значения показателей, необходимых для достижения результата предоставления гранта</a:t>
            </a:r>
            <a:br>
              <a:rPr lang="ru-RU" sz="2400" dirty="0">
                <a:latin typeface="Montserrat Medium" pitchFamily="2" charset="0"/>
              </a:rPr>
            </a:br>
            <a:r>
              <a:rPr lang="ru-RU" sz="2000" dirty="0">
                <a:latin typeface="Montserrat"/>
              </a:rPr>
              <a:t>В рамках реализации программы «Приоритет-2030»</a:t>
            </a:r>
            <a:endParaRPr lang="ru-RU" sz="3200" dirty="0">
              <a:latin typeface="Montserrat"/>
            </a:endParaRPr>
          </a:p>
        </p:txBody>
      </p:sp>
      <p:graphicFrame>
        <p:nvGraphicFramePr>
          <p:cNvPr id="8" name="Таблица 4">
            <a:extLst>
              <a:ext uri="{FF2B5EF4-FFF2-40B4-BE49-F238E27FC236}">
                <a16:creationId xmlns:a16="http://schemas.microsoft.com/office/drawing/2014/main" id="{84F46E4B-BDBF-2A48-B03B-7C49CFD782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4768875"/>
              </p:ext>
            </p:extLst>
          </p:nvPr>
        </p:nvGraphicFramePr>
        <p:xfrm>
          <a:off x="500514" y="2031194"/>
          <a:ext cx="11410133" cy="38315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4145">
                  <a:extLst>
                    <a:ext uri="{9D8B030D-6E8A-4147-A177-3AD203B41FA5}">
                      <a16:colId xmlns:a16="http://schemas.microsoft.com/office/drawing/2014/main" val="656475262"/>
                    </a:ext>
                  </a:extLst>
                </a:gridCol>
                <a:gridCol w="3195585">
                  <a:extLst>
                    <a:ext uri="{9D8B030D-6E8A-4147-A177-3AD203B41FA5}">
                      <a16:colId xmlns:a16="http://schemas.microsoft.com/office/drawing/2014/main" val="4069819676"/>
                    </a:ext>
                  </a:extLst>
                </a:gridCol>
                <a:gridCol w="890451">
                  <a:extLst>
                    <a:ext uri="{9D8B030D-6E8A-4147-A177-3AD203B41FA5}">
                      <a16:colId xmlns:a16="http://schemas.microsoft.com/office/drawing/2014/main" val="2202529893"/>
                    </a:ext>
                  </a:extLst>
                </a:gridCol>
                <a:gridCol w="1093921">
                  <a:extLst>
                    <a:ext uri="{9D8B030D-6E8A-4147-A177-3AD203B41FA5}">
                      <a16:colId xmlns:a16="http://schemas.microsoft.com/office/drawing/2014/main" val="1323690335"/>
                    </a:ext>
                  </a:extLst>
                </a:gridCol>
                <a:gridCol w="1113632">
                  <a:extLst>
                    <a:ext uri="{9D8B030D-6E8A-4147-A177-3AD203B41FA5}">
                      <a16:colId xmlns:a16="http://schemas.microsoft.com/office/drawing/2014/main" val="1741224419"/>
                    </a:ext>
                  </a:extLst>
                </a:gridCol>
                <a:gridCol w="1044646">
                  <a:extLst>
                    <a:ext uri="{9D8B030D-6E8A-4147-A177-3AD203B41FA5}">
                      <a16:colId xmlns:a16="http://schemas.microsoft.com/office/drawing/2014/main" val="1807696034"/>
                    </a:ext>
                  </a:extLst>
                </a:gridCol>
                <a:gridCol w="1177303">
                  <a:extLst>
                    <a:ext uri="{9D8B030D-6E8A-4147-A177-3AD203B41FA5}">
                      <a16:colId xmlns:a16="http://schemas.microsoft.com/office/drawing/2014/main" val="2542806346"/>
                    </a:ext>
                  </a:extLst>
                </a:gridCol>
                <a:gridCol w="11014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28992">
                  <a:extLst>
                    <a:ext uri="{9D8B030D-6E8A-4147-A177-3AD203B41FA5}">
                      <a16:colId xmlns:a16="http://schemas.microsoft.com/office/drawing/2014/main" val="533859592"/>
                    </a:ext>
                  </a:extLst>
                </a:gridCol>
              </a:tblGrid>
              <a:tr h="740882"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>
                          <a:solidFill>
                            <a:schemeClr val="tx1"/>
                          </a:solidFill>
                          <a:latin typeface="Montserrat" pitchFamily="2" charset="0"/>
                        </a:rPr>
                        <a:t>№</a:t>
                      </a: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Наименование показателя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Ед. изм.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План </a:t>
                      </a:r>
                      <a:br>
                        <a:rPr lang="ru-RU" sz="12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</a:br>
                      <a:r>
                        <a:rPr lang="ru-RU" sz="12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на 2022 г.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Факт </a:t>
                      </a:r>
                      <a:br>
                        <a:rPr lang="ru-RU" sz="12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</a:br>
                      <a:r>
                        <a:rPr lang="ru-RU" sz="12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на 2022 г.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План </a:t>
                      </a:r>
                      <a:br>
                        <a:rPr lang="ru-RU" sz="12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</a:br>
                      <a:r>
                        <a:rPr lang="ru-RU" sz="12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на 2023 г.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Факт </a:t>
                      </a:r>
                      <a:br>
                        <a:rPr lang="ru-RU" sz="12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</a:br>
                      <a:r>
                        <a:rPr lang="ru-RU" sz="12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на 2023 г.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% Соотношение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Расхождение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7586770"/>
                  </a:ext>
                </a:extLst>
              </a:tr>
              <a:tr h="16445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latin typeface="Montserrat" pitchFamily="2" charset="0"/>
                        </a:rPr>
                        <a:t>ПРГ 1</a:t>
                      </a: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7313" indent="0" algn="l" fontAlgn="ctr"/>
                      <a:r>
                        <a:rPr lang="ru-RU" sz="12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Численность лиц, </a:t>
                      </a:r>
                      <a:r>
                        <a:rPr lang="ru-RU" sz="12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прошедших обучение по дополнительным профессиональным программам </a:t>
                      </a:r>
                      <a:r>
                        <a:rPr lang="ru-RU" sz="12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в университете, в т. ч. посредством онлайн-курсов.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Человек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2 980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3 690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3 150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3 566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1</a:t>
                      </a:r>
                      <a:r>
                        <a:rPr lang="ru-RU" sz="12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13</a:t>
                      </a:r>
                      <a:r>
                        <a:rPr lang="en-US" sz="12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%</a:t>
                      </a:r>
                      <a:endParaRPr lang="ru-RU" sz="1200" b="0" kern="1200" dirty="0">
                        <a:solidFill>
                          <a:schemeClr val="dk1"/>
                        </a:solidFill>
                        <a:latin typeface="Montserrat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+</a:t>
                      </a:r>
                      <a:r>
                        <a:rPr lang="ru-RU" sz="12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416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6105523"/>
                  </a:ext>
                </a:extLst>
              </a:tr>
              <a:tr h="144615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latin typeface="Montserrat" pitchFamily="2" charset="0"/>
                        </a:rPr>
                        <a:t>ПРГ 2</a:t>
                      </a: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7313" indent="0" algn="l" fontAlgn="ctr"/>
                      <a:r>
                        <a:rPr lang="ru-RU" sz="12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Количество реализованных проектов</a:t>
                      </a:r>
                      <a:r>
                        <a:rPr lang="ru-RU" sz="12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, в том числе с участием членов консорциума (консорциумов), по каждому из мероприятий программ развития, указанных в пункте 5 Правил проведения отбора.*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416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2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4</a:t>
                      </a:r>
                      <a:r>
                        <a:rPr lang="ru-RU" sz="12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38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491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493</a:t>
                      </a:r>
                      <a:endParaRPr lang="ru-RU" sz="1200" b="1" kern="1200" dirty="0">
                        <a:solidFill>
                          <a:schemeClr val="dk1"/>
                        </a:solidFill>
                        <a:latin typeface="Montserrat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100%</a:t>
                      </a:r>
                      <a:endParaRPr lang="ru-RU" sz="1200" b="0" kern="1200" dirty="0">
                        <a:solidFill>
                          <a:schemeClr val="dk1"/>
                        </a:solidFill>
                        <a:latin typeface="Montserrat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+2</a:t>
                      </a:r>
                      <a:endParaRPr lang="ru-RU" sz="1200" b="0" kern="1200" dirty="0">
                        <a:solidFill>
                          <a:schemeClr val="dk1"/>
                        </a:solidFill>
                        <a:latin typeface="Montserrat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3157250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FA23D30F-2887-4AC7-B16B-CA5E3E1DD03D}"/>
              </a:ext>
            </a:extLst>
          </p:cNvPr>
          <p:cNvSpPr txBox="1"/>
          <p:nvPr/>
        </p:nvSpPr>
        <p:spPr>
          <a:xfrm>
            <a:off x="365760" y="6459727"/>
            <a:ext cx="9509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dk1"/>
                </a:solidFill>
                <a:latin typeface="Montserrat" pitchFamily="2" charset="0"/>
              </a:rPr>
              <a:t>* Правила проведения отбора - Постановление Правительства Российской Федерации от 13 мая 2021 г. N 729.</a:t>
            </a:r>
          </a:p>
        </p:txBody>
      </p:sp>
    </p:spTree>
    <p:extLst>
      <p:ext uri="{BB962C8B-B14F-4D97-AF65-F5344CB8AC3E}">
        <p14:creationId xmlns:p14="http://schemas.microsoft.com/office/powerpoint/2010/main" val="22420617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4F6CC77-FB82-B74A-B929-7C2F4CE55E35}"/>
              </a:ext>
            </a:extLst>
          </p:cNvPr>
          <p:cNvSpPr/>
          <p:nvPr/>
        </p:nvSpPr>
        <p:spPr>
          <a:xfrm>
            <a:off x="0" y="0"/>
            <a:ext cx="365760" cy="6858000"/>
          </a:xfrm>
          <a:prstGeom prst="rect">
            <a:avLst/>
          </a:prstGeom>
          <a:solidFill>
            <a:srgbClr val="9FE6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5064868-379F-1242-84CD-140F8A9018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1623" y="204738"/>
            <a:ext cx="2429022" cy="1076057"/>
          </a:xfrm>
          <a:prstGeom prst="rect">
            <a:avLst/>
          </a:prstGeom>
        </p:spPr>
      </p:pic>
      <p:graphicFrame>
        <p:nvGraphicFramePr>
          <p:cNvPr id="6" name="Таблица 4">
            <a:extLst>
              <a:ext uri="{FF2B5EF4-FFF2-40B4-BE49-F238E27FC236}">
                <a16:creationId xmlns:a16="http://schemas.microsoft.com/office/drawing/2014/main" id="{84F46E4B-BDBF-2A48-B03B-7C49CFD782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9702529"/>
              </p:ext>
            </p:extLst>
          </p:nvPr>
        </p:nvGraphicFramePr>
        <p:xfrm>
          <a:off x="453182" y="1371856"/>
          <a:ext cx="11498270" cy="36464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5972">
                  <a:extLst>
                    <a:ext uri="{9D8B030D-6E8A-4147-A177-3AD203B41FA5}">
                      <a16:colId xmlns:a16="http://schemas.microsoft.com/office/drawing/2014/main" val="656475262"/>
                    </a:ext>
                  </a:extLst>
                </a:gridCol>
                <a:gridCol w="2777901">
                  <a:extLst>
                    <a:ext uri="{9D8B030D-6E8A-4147-A177-3AD203B41FA5}">
                      <a16:colId xmlns:a16="http://schemas.microsoft.com/office/drawing/2014/main" val="4069819676"/>
                    </a:ext>
                  </a:extLst>
                </a:gridCol>
                <a:gridCol w="1225577">
                  <a:extLst>
                    <a:ext uri="{9D8B030D-6E8A-4147-A177-3AD203B41FA5}">
                      <a16:colId xmlns:a16="http://schemas.microsoft.com/office/drawing/2014/main" val="1741224419"/>
                    </a:ext>
                  </a:extLst>
                </a:gridCol>
                <a:gridCol w="1254039">
                  <a:extLst>
                    <a:ext uri="{9D8B030D-6E8A-4147-A177-3AD203B41FA5}">
                      <a16:colId xmlns:a16="http://schemas.microsoft.com/office/drawing/2014/main" val="1244543023"/>
                    </a:ext>
                  </a:extLst>
                </a:gridCol>
                <a:gridCol w="11336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91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78030">
                  <a:extLst>
                    <a:ext uri="{9D8B030D-6E8A-4147-A177-3AD203B41FA5}">
                      <a16:colId xmlns:a16="http://schemas.microsoft.com/office/drawing/2014/main" val="357063311"/>
                    </a:ext>
                  </a:extLst>
                </a:gridCol>
                <a:gridCol w="109632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87614">
                  <a:extLst>
                    <a:ext uri="{9D8B030D-6E8A-4147-A177-3AD203B41FA5}">
                      <a16:colId xmlns:a16="http://schemas.microsoft.com/office/drawing/2014/main" val="873249355"/>
                    </a:ext>
                  </a:extLst>
                </a:gridCol>
              </a:tblGrid>
              <a:tr h="522561">
                <a:tc>
                  <a:txBody>
                    <a:bodyPr/>
                    <a:lstStyle/>
                    <a:p>
                      <a:pPr algn="ctr"/>
                      <a:r>
                        <a:rPr lang="ru-RU" sz="1100" b="1" i="0" dirty="0">
                          <a:solidFill>
                            <a:schemeClr val="tx1"/>
                          </a:solidFill>
                          <a:latin typeface="Montserrat" pitchFamily="2" charset="0"/>
                        </a:rPr>
                        <a:t>№</a:t>
                      </a: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Наименование показателя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Единица измерения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kern="1200" dirty="0">
                        <a:solidFill>
                          <a:schemeClr val="dk1"/>
                        </a:solidFill>
                        <a:latin typeface="Montserrat" pitchFamily="2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План </a:t>
                      </a:r>
                      <a:br>
                        <a:rPr lang="ru-RU" sz="11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</a:br>
                      <a:r>
                        <a:rPr lang="ru-RU" sz="11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 на 2022 г.</a:t>
                      </a:r>
                    </a:p>
                    <a:p>
                      <a:pPr algn="ctr" fontAlgn="ctr"/>
                      <a:endParaRPr lang="ru-RU" sz="1100" b="1" kern="1200" dirty="0">
                        <a:solidFill>
                          <a:schemeClr val="dk1"/>
                        </a:solidFill>
                        <a:latin typeface="Montserrat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Факт </a:t>
                      </a:r>
                      <a:br>
                        <a:rPr lang="ru-RU" sz="11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</a:br>
                      <a:r>
                        <a:rPr lang="ru-RU" sz="11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на 2022 г.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План </a:t>
                      </a:r>
                      <a:br>
                        <a:rPr lang="ru-RU" sz="11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</a:br>
                      <a:r>
                        <a:rPr lang="ru-RU" sz="11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на 2023 г.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kern="1200" dirty="0">
                        <a:solidFill>
                          <a:schemeClr val="dk1"/>
                        </a:solidFill>
                        <a:latin typeface="Montserrat" pitchFamily="2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Факт </a:t>
                      </a:r>
                      <a:br>
                        <a:rPr lang="ru-RU" sz="11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</a:br>
                      <a:r>
                        <a:rPr lang="ru-RU" sz="11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на 2023 г.</a:t>
                      </a:r>
                    </a:p>
                    <a:p>
                      <a:pPr algn="ctr" fontAlgn="ctr"/>
                      <a:endParaRPr lang="ru-RU" sz="1100" b="1" kern="1200" dirty="0">
                        <a:solidFill>
                          <a:schemeClr val="dk1"/>
                        </a:solidFill>
                        <a:latin typeface="Montserrat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% Соотношение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Расхождение</a:t>
                      </a:r>
                    </a:p>
                    <a:p>
                      <a:pPr algn="ctr" fontAlgn="ctr"/>
                      <a:endParaRPr lang="ru-RU" sz="1100" b="1" kern="1200" dirty="0">
                        <a:solidFill>
                          <a:schemeClr val="dk1"/>
                        </a:solidFill>
                        <a:latin typeface="Montserrat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7586770"/>
                  </a:ext>
                </a:extLst>
              </a:tr>
              <a:tr h="505761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1100" b="1" i="0" kern="1200" dirty="0">
                          <a:solidFill>
                            <a:schemeClr val="tx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Р1_б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7313" indent="0" algn="l" fontAlgn="ctr"/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Объем НИОКР в расчете на одного НПР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тыс. рублей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1 211,980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492,915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1 150,280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kern="1200" dirty="0">
                          <a:solidFill>
                            <a:schemeClr val="tx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716,700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62%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-433,58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6105523"/>
                  </a:ext>
                </a:extLst>
              </a:tr>
              <a:tr h="500996">
                <a:tc vMerge="1">
                  <a:txBody>
                    <a:bodyPr/>
                    <a:lstStyle/>
                    <a:p>
                      <a:pPr algn="ctr" fontAlgn="ctr"/>
                      <a:endParaRPr lang="ru-RU" sz="1000" b="1" i="0" kern="1200" dirty="0">
                        <a:solidFill>
                          <a:schemeClr val="tx1"/>
                        </a:solidFill>
                        <a:latin typeface="Montserrat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7313" indent="0" algn="l" fontAlgn="ctr"/>
                      <a:r>
                        <a:rPr lang="ru-RU" sz="105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Объем средств от НИОКР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тыс. рублей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281 179,4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15</a:t>
                      </a:r>
                      <a:r>
                        <a:rPr lang="en-US" sz="1100" b="0" kern="1200" dirty="0">
                          <a:solidFill>
                            <a:schemeClr val="tx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7</a:t>
                      </a:r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b="0" kern="1200" dirty="0">
                          <a:solidFill>
                            <a:schemeClr val="tx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830</a:t>
                      </a:r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,</a:t>
                      </a:r>
                      <a:r>
                        <a:rPr lang="en-US" sz="1100" b="0" kern="1200" dirty="0">
                          <a:solidFill>
                            <a:schemeClr val="tx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9</a:t>
                      </a:r>
                      <a:endParaRPr lang="ru-RU" sz="1100" b="0" kern="1200" dirty="0">
                        <a:solidFill>
                          <a:schemeClr val="tx1"/>
                        </a:solidFill>
                        <a:latin typeface="Montserrat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303 673,8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184 191,887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61%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-119 481,913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3157250"/>
                  </a:ext>
                </a:extLst>
              </a:tr>
              <a:tr h="5503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7313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Объем внебюджетных средств, </a:t>
                      </a:r>
                      <a:r>
                        <a:rPr lang="ru-RU" sz="105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полученных от выполнения НИОКР</a:t>
                      </a:r>
                    </a:p>
                    <a:p>
                      <a:pPr algn="l" fontAlgn="ctr"/>
                      <a:endParaRPr lang="ru-RU" sz="1050" b="0" kern="1200" dirty="0">
                        <a:solidFill>
                          <a:schemeClr val="dk1"/>
                        </a:solidFill>
                        <a:latin typeface="Montserrat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тыс. рублей</a:t>
                      </a:r>
                    </a:p>
                    <a:p>
                      <a:pPr algn="ctr" fontAlgn="ctr"/>
                      <a:endParaRPr lang="ru-RU" sz="1050" b="0" kern="1200" dirty="0">
                        <a:solidFill>
                          <a:schemeClr val="dk1"/>
                        </a:solidFill>
                        <a:latin typeface="Montserrat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50" b="0" kern="1200" dirty="0">
                        <a:solidFill>
                          <a:schemeClr val="dk1"/>
                        </a:solidFill>
                        <a:latin typeface="Montserrat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50" b="0" kern="1200" dirty="0">
                        <a:solidFill>
                          <a:schemeClr val="dk1"/>
                        </a:solidFill>
                        <a:latin typeface="Montserrat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50" b="0" kern="1200" dirty="0">
                        <a:solidFill>
                          <a:schemeClr val="dk1"/>
                        </a:solidFill>
                        <a:latin typeface="Montserrat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24 009,595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50" b="0" kern="1200" dirty="0">
                        <a:solidFill>
                          <a:schemeClr val="dk1"/>
                        </a:solidFill>
                        <a:latin typeface="Montserrat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50" b="0" kern="1200" dirty="0">
                        <a:solidFill>
                          <a:schemeClr val="dk1"/>
                        </a:solidFill>
                        <a:latin typeface="Montserrat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1322531"/>
                  </a:ext>
                </a:extLst>
              </a:tr>
              <a:tr h="722510">
                <a:tc vMerge="1">
                  <a:txBody>
                    <a:bodyPr/>
                    <a:lstStyle/>
                    <a:p>
                      <a:pPr algn="ctr" fontAlgn="ctr"/>
                      <a:endParaRPr lang="ru-RU" sz="1000" b="1" i="0" kern="1200" dirty="0">
                        <a:solidFill>
                          <a:schemeClr val="tx1"/>
                        </a:solidFill>
                        <a:latin typeface="Montserrat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7313" indent="0" algn="l" fontAlgn="ctr"/>
                      <a:r>
                        <a:rPr lang="ru-RU" sz="105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Средняя численность работников списочного состава </a:t>
                      </a:r>
                      <a:r>
                        <a:rPr lang="ru-RU" sz="105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(ППС, без внешних совместителей)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чел.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224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252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255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249</a:t>
                      </a:r>
                      <a:endParaRPr lang="ru-RU" sz="1050" b="1" i="0" kern="1200" dirty="0">
                        <a:solidFill>
                          <a:schemeClr val="dk1"/>
                        </a:solidFill>
                        <a:latin typeface="Montserrat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98%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- 6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86713">
                <a:tc vMerge="1">
                  <a:txBody>
                    <a:bodyPr/>
                    <a:lstStyle/>
                    <a:p>
                      <a:pPr algn="ctr" fontAlgn="ctr"/>
                      <a:endParaRPr lang="ru-RU" sz="1000" b="1" i="0" kern="1200" dirty="0">
                        <a:solidFill>
                          <a:schemeClr val="tx1"/>
                        </a:solidFill>
                        <a:latin typeface="Montserrat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7313" indent="0" algn="l" fontAlgn="ctr"/>
                      <a:r>
                        <a:rPr lang="ru-RU" sz="105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Средняя численность работников списочного состава </a:t>
                      </a:r>
                      <a:r>
                        <a:rPr lang="ru-RU" sz="105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(НР, без внешних совместителей)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чел.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8</a:t>
                      </a:r>
                      <a:endParaRPr lang="ru-RU" sz="1050" b="1" i="0" kern="1200" dirty="0">
                        <a:solidFill>
                          <a:schemeClr val="dk1"/>
                        </a:solidFill>
                        <a:latin typeface="Montserrat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89%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- 1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9" name="Google Shape;223;p9"/>
          <p:cNvSpPr txBox="1">
            <a:spLocks noGrp="1"/>
          </p:cNvSpPr>
          <p:nvPr>
            <p:ph type="ctrTitle"/>
          </p:nvPr>
        </p:nvSpPr>
        <p:spPr>
          <a:xfrm>
            <a:off x="627948" y="219767"/>
            <a:ext cx="9017422" cy="978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None/>
            </a:pPr>
            <a:r>
              <a:rPr lang="ru-RU" sz="3200" b="1" dirty="0">
                <a:latin typeface="Montserrat"/>
                <a:sym typeface="Montserrat"/>
              </a:rPr>
              <a:t>Целевые показатели реализации Программы развития в 2023 г.</a:t>
            </a:r>
            <a:endParaRPr sz="3200" b="1" dirty="0"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932857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4F6CC77-FB82-B74A-B929-7C2F4CE55E35}"/>
              </a:ext>
            </a:extLst>
          </p:cNvPr>
          <p:cNvSpPr/>
          <p:nvPr/>
        </p:nvSpPr>
        <p:spPr>
          <a:xfrm>
            <a:off x="0" y="0"/>
            <a:ext cx="365760" cy="6858000"/>
          </a:xfrm>
          <a:prstGeom prst="rect">
            <a:avLst/>
          </a:prstGeom>
          <a:solidFill>
            <a:srgbClr val="9FE6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5064868-379F-1242-84CD-140F8A9018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1623" y="204738"/>
            <a:ext cx="2429022" cy="1076057"/>
          </a:xfrm>
          <a:prstGeom prst="rect">
            <a:avLst/>
          </a:prstGeom>
        </p:spPr>
      </p:pic>
      <p:graphicFrame>
        <p:nvGraphicFramePr>
          <p:cNvPr id="6" name="Таблица 4">
            <a:extLst>
              <a:ext uri="{FF2B5EF4-FFF2-40B4-BE49-F238E27FC236}">
                <a16:creationId xmlns:a16="http://schemas.microsoft.com/office/drawing/2014/main" id="{84F46E4B-BDBF-2A48-B03B-7C49CFD782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0665745"/>
              </p:ext>
            </p:extLst>
          </p:nvPr>
        </p:nvGraphicFramePr>
        <p:xfrm>
          <a:off x="501817" y="1428221"/>
          <a:ext cx="11408828" cy="49471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5902">
                  <a:extLst>
                    <a:ext uri="{9D8B030D-6E8A-4147-A177-3AD203B41FA5}">
                      <a16:colId xmlns:a16="http://schemas.microsoft.com/office/drawing/2014/main" val="656475262"/>
                    </a:ext>
                  </a:extLst>
                </a:gridCol>
                <a:gridCol w="2991397">
                  <a:extLst>
                    <a:ext uri="{9D8B030D-6E8A-4147-A177-3AD203B41FA5}">
                      <a16:colId xmlns:a16="http://schemas.microsoft.com/office/drawing/2014/main" val="4069819676"/>
                    </a:ext>
                  </a:extLst>
                </a:gridCol>
                <a:gridCol w="939019">
                  <a:extLst>
                    <a:ext uri="{9D8B030D-6E8A-4147-A177-3AD203B41FA5}">
                      <a16:colId xmlns:a16="http://schemas.microsoft.com/office/drawing/2014/main" val="1741224419"/>
                    </a:ext>
                  </a:extLst>
                </a:gridCol>
                <a:gridCol w="1020282">
                  <a:extLst>
                    <a:ext uri="{9D8B030D-6E8A-4147-A177-3AD203B41FA5}">
                      <a16:colId xmlns:a16="http://schemas.microsoft.com/office/drawing/2014/main" val="2520814308"/>
                    </a:ext>
                  </a:extLst>
                </a:gridCol>
                <a:gridCol w="107778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734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55918">
                  <a:extLst>
                    <a:ext uri="{9D8B030D-6E8A-4147-A177-3AD203B41FA5}">
                      <a16:colId xmlns:a16="http://schemas.microsoft.com/office/drawing/2014/main" val="1406347711"/>
                    </a:ext>
                  </a:extLst>
                </a:gridCol>
                <a:gridCol w="14100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45039">
                  <a:extLst>
                    <a:ext uri="{9D8B030D-6E8A-4147-A177-3AD203B41FA5}">
                      <a16:colId xmlns:a16="http://schemas.microsoft.com/office/drawing/2014/main" val="1713177287"/>
                    </a:ext>
                  </a:extLst>
                </a:gridCol>
              </a:tblGrid>
              <a:tr h="650836">
                <a:tc>
                  <a:txBody>
                    <a:bodyPr/>
                    <a:lstStyle/>
                    <a:p>
                      <a:pPr algn="ctr"/>
                      <a:r>
                        <a:rPr lang="ru-RU" sz="1100" b="1" i="0" dirty="0">
                          <a:solidFill>
                            <a:schemeClr val="tx1"/>
                          </a:solidFill>
                          <a:latin typeface="Montserrat" pitchFamily="2" charset="0"/>
                        </a:rPr>
                        <a:t>№</a:t>
                      </a: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Наименование показателя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Единица измерения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План </a:t>
                      </a:r>
                      <a:br>
                        <a:rPr lang="ru-RU" sz="11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</a:br>
                      <a:r>
                        <a:rPr lang="ru-RU" sz="11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 на 2022 г.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Факт </a:t>
                      </a:r>
                      <a:br>
                        <a:rPr lang="ru-RU" sz="11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</a:br>
                      <a:r>
                        <a:rPr lang="ru-RU" sz="11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на 2022 г.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План </a:t>
                      </a:r>
                      <a:br>
                        <a:rPr lang="ru-RU" sz="11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</a:br>
                      <a:r>
                        <a:rPr lang="ru-RU" sz="11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на 2023 г.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Факт </a:t>
                      </a:r>
                      <a:br>
                        <a:rPr lang="ru-RU" sz="11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</a:br>
                      <a:r>
                        <a:rPr lang="ru-RU" sz="11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на 2023 г.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% Соотношение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kern="1200" dirty="0">
                        <a:solidFill>
                          <a:schemeClr val="dk1"/>
                        </a:solidFill>
                        <a:latin typeface="Montserrat" pitchFamily="2" charset="0"/>
                        <a:ea typeface="+mn-ea"/>
                        <a:cs typeface="+mn-cs"/>
                      </a:endParaRPr>
                    </a:p>
                    <a:p>
                      <a:pPr algn="ctr" fontAlgn="ctr"/>
                      <a:r>
                        <a:rPr lang="ru-RU" sz="11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Расхождение</a:t>
                      </a:r>
                    </a:p>
                    <a:p>
                      <a:pPr algn="ctr" fontAlgn="ctr"/>
                      <a:endParaRPr lang="ru-RU" sz="1100" b="1" kern="1200" dirty="0">
                        <a:solidFill>
                          <a:schemeClr val="dk1"/>
                        </a:solidFill>
                        <a:latin typeface="Montserrat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7586770"/>
                  </a:ext>
                </a:extLst>
              </a:tr>
              <a:tr h="680085"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ru-RU" sz="1100" b="1" i="0" kern="1200" dirty="0">
                          <a:solidFill>
                            <a:schemeClr val="tx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Р2_б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7313" indent="0" algn="l" defTabSz="914400" rtl="0" eaLnBrk="1" fontAlgn="ctr" latinLnBrk="0" hangingPunct="1"/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Доля работников в возрасте до 39 лет </a:t>
                      </a:r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в общей численности профессорско-преподавательского состава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39,732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35,3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kern="1200" dirty="0">
                          <a:solidFill>
                            <a:schemeClr val="tx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40,4</a:t>
                      </a:r>
                      <a:endParaRPr lang="ru-RU" sz="1100" b="1" kern="1200" dirty="0">
                        <a:solidFill>
                          <a:schemeClr val="tx1"/>
                        </a:solidFill>
                        <a:latin typeface="Montserrat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40,56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100%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+0,16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6105523"/>
                  </a:ext>
                </a:extLst>
              </a:tr>
              <a:tr h="584422">
                <a:tc vMerge="1">
                  <a:txBody>
                    <a:bodyPr/>
                    <a:lstStyle/>
                    <a:p>
                      <a:pPr algn="ctr" fontAlgn="ctr"/>
                      <a:endParaRPr lang="ru-RU" sz="1200" b="1" i="0" kern="1200" dirty="0">
                        <a:solidFill>
                          <a:schemeClr val="tx1"/>
                        </a:solidFill>
                        <a:latin typeface="Montserrat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7313" indent="0" algn="l" defTabSz="914400" rtl="0" eaLnBrk="1" fontAlgn="ctr" latinLnBrk="0" hangingPunct="1"/>
                      <a:r>
                        <a:rPr lang="ru-RU" sz="1100" b="1" i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Средняя численность работников списочного состава </a:t>
                      </a:r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(ППС, без внешних совместителей) </a:t>
                      </a: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до 39 лет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чел.</a:t>
                      </a:r>
                    </a:p>
                    <a:p>
                      <a:pPr marL="0" algn="ctr" defTabSz="914400" rtl="0" eaLnBrk="1" fontAlgn="ctr" latinLnBrk="0" hangingPunct="1"/>
                      <a:endParaRPr lang="ru-RU" sz="1100" b="0" kern="1200" dirty="0">
                        <a:solidFill>
                          <a:schemeClr val="dk1"/>
                        </a:solidFill>
                        <a:latin typeface="Montserrat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kern="1200" dirty="0">
                        <a:solidFill>
                          <a:schemeClr val="dk1"/>
                        </a:solidFill>
                        <a:latin typeface="Montserrat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101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kern="1200" dirty="0">
                        <a:solidFill>
                          <a:schemeClr val="dk1"/>
                        </a:solidFill>
                        <a:latin typeface="Montserrat" pitchFamily="2" charset="0"/>
                        <a:ea typeface="+mn-ea"/>
                        <a:cs typeface="+mn-cs"/>
                      </a:endParaRPr>
                    </a:p>
                    <a:p>
                      <a:pPr algn="ctr" fontAlgn="ctr"/>
                      <a:r>
                        <a:rPr lang="en-US" sz="11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103</a:t>
                      </a:r>
                    </a:p>
                    <a:p>
                      <a:pPr algn="ctr" fontAlgn="ctr"/>
                      <a:endParaRPr lang="ru-RU" sz="1100" b="0" kern="1200" dirty="0">
                        <a:solidFill>
                          <a:schemeClr val="dk1"/>
                        </a:solidFill>
                        <a:latin typeface="Montserrat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101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98%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-2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3157250"/>
                  </a:ext>
                </a:extLst>
              </a:tr>
              <a:tr h="528030">
                <a:tc vMerge="1">
                  <a:txBody>
                    <a:bodyPr/>
                    <a:lstStyle/>
                    <a:p>
                      <a:pPr algn="ctr" fontAlgn="ctr"/>
                      <a:endParaRPr lang="ru-RU" sz="1200" b="1" i="0" kern="1200" dirty="0">
                        <a:solidFill>
                          <a:schemeClr val="tx1"/>
                        </a:solidFill>
                        <a:latin typeface="Montserrat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7313" indent="0" algn="l" defTabSz="914400" rtl="0" eaLnBrk="1" fontAlgn="ctr" latinLnBrk="0" hangingPunct="1"/>
                      <a:r>
                        <a:rPr lang="ru-RU" sz="11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Средняя численность работников списочного состава </a:t>
                      </a:r>
                      <a:r>
                        <a:rPr lang="ru-RU" sz="11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(ППС, без внешних совместителей)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чел.</a:t>
                      </a:r>
                    </a:p>
                    <a:p>
                      <a:pPr marL="0" algn="ctr" defTabSz="914400" rtl="0" eaLnBrk="1" fontAlgn="ctr" latinLnBrk="0" hangingPunct="1"/>
                      <a:endParaRPr lang="ru-RU" sz="1100" b="0" kern="1200" dirty="0">
                        <a:solidFill>
                          <a:schemeClr val="dk1"/>
                        </a:solidFill>
                        <a:latin typeface="Montserrat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kern="1200" dirty="0">
                        <a:solidFill>
                          <a:schemeClr val="dk1"/>
                        </a:solidFill>
                        <a:latin typeface="Montserrat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252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255</a:t>
                      </a:r>
                      <a:endParaRPr lang="ru-RU" sz="1100" b="0" kern="1200" dirty="0">
                        <a:solidFill>
                          <a:schemeClr val="dk1"/>
                        </a:solidFill>
                        <a:latin typeface="Montserrat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249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98%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-6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4979750"/>
                  </a:ext>
                </a:extLst>
              </a:tr>
              <a:tr h="451024">
                <a:tc vMerge="1">
                  <a:txBody>
                    <a:bodyPr/>
                    <a:lstStyle/>
                    <a:p>
                      <a:pPr algn="ctr" fontAlgn="ctr"/>
                      <a:endParaRPr lang="ru-RU" sz="1200" b="1" i="0" kern="1200" dirty="0">
                        <a:solidFill>
                          <a:schemeClr val="tx1"/>
                        </a:solidFill>
                        <a:latin typeface="Montserrat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7313" indent="0" algn="l" defTabSz="914400" rtl="0" eaLnBrk="1" fontAlgn="ctr" latinLnBrk="0" hangingPunct="1"/>
                      <a:r>
                        <a:rPr lang="ru-RU" sz="11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Общая численность работников списочного состава </a:t>
                      </a:r>
                      <a:r>
                        <a:rPr lang="ru-RU" sz="11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(ППС, без внешних совместителей) - всего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1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чел.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224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252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255 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249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98%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-6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424992"/>
                  </a:ext>
                </a:extLst>
              </a:tr>
              <a:tr h="847725">
                <a:tc vMerge="1">
                  <a:txBody>
                    <a:bodyPr/>
                    <a:lstStyle/>
                    <a:p>
                      <a:pPr algn="ctr" fontAlgn="ctr"/>
                      <a:endParaRPr lang="ru-RU" sz="1200" b="1" i="0" kern="1200" dirty="0">
                        <a:solidFill>
                          <a:schemeClr val="tx1"/>
                        </a:solidFill>
                        <a:latin typeface="Montserrat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7313" indent="0" algn="l" defTabSz="914400" rtl="0" eaLnBrk="1" fontAlgn="ctr" latinLnBrk="0" hangingPunct="1"/>
                      <a:r>
                        <a:rPr lang="ru-RU" sz="11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Из числа работников списочного состава численность работников </a:t>
                      </a:r>
                      <a:r>
                        <a:rPr lang="ru-RU" sz="11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(ППС, без внешних совместителей) с числом полных лет по состоянию на отчетную дату 2023 года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1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чел.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89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101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103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101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98%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-2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0202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1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Менее 25 лет</a:t>
                      </a:r>
                    </a:p>
                  </a:txBody>
                  <a:tcPr marL="257175" marR="9525" marT="9525" marB="0" anchor="ctr">
                    <a:lnL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чел.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kern="1200" dirty="0">
                        <a:solidFill>
                          <a:schemeClr val="dk1"/>
                        </a:solidFill>
                        <a:latin typeface="Montserrat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kern="1200" dirty="0">
                        <a:solidFill>
                          <a:schemeClr val="dk1"/>
                        </a:solidFill>
                        <a:latin typeface="Montserrat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kern="1200" dirty="0">
                        <a:solidFill>
                          <a:schemeClr val="dk1"/>
                        </a:solidFill>
                        <a:latin typeface="Montserrat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kern="1200" dirty="0">
                        <a:solidFill>
                          <a:schemeClr val="dk1"/>
                        </a:solidFill>
                        <a:latin typeface="Montserrat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kern="1200" dirty="0">
                        <a:solidFill>
                          <a:schemeClr val="dk1"/>
                        </a:solidFill>
                        <a:latin typeface="Montserrat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170955"/>
                  </a:ext>
                </a:extLst>
              </a:tr>
              <a:tr h="253512">
                <a:tc vMerge="1">
                  <a:txBody>
                    <a:bodyPr/>
                    <a:lstStyle/>
                    <a:p>
                      <a:pPr algn="ctr" fontAlgn="ctr"/>
                      <a:endParaRPr lang="ru-RU" sz="1200" b="1" i="0" kern="1200" dirty="0">
                        <a:solidFill>
                          <a:schemeClr val="tx1"/>
                        </a:solidFill>
                        <a:latin typeface="Montserrat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1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25-29</a:t>
                      </a:r>
                    </a:p>
                  </a:txBody>
                  <a:tcPr marL="257175" marR="9525" marT="9525" marB="0" anchor="ctr">
                    <a:lnL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1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чел.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kern="1200" dirty="0">
                        <a:solidFill>
                          <a:schemeClr val="dk1"/>
                        </a:solidFill>
                        <a:latin typeface="Montserrat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kern="1200" dirty="0">
                        <a:solidFill>
                          <a:schemeClr val="dk1"/>
                        </a:solidFill>
                        <a:latin typeface="Montserrat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kern="1200" dirty="0">
                        <a:solidFill>
                          <a:schemeClr val="dk1"/>
                        </a:solidFill>
                        <a:latin typeface="Montserrat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kern="1200" dirty="0">
                        <a:solidFill>
                          <a:schemeClr val="dk1"/>
                        </a:solidFill>
                        <a:latin typeface="Montserrat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9326">
                <a:tc vMerge="1">
                  <a:txBody>
                    <a:bodyPr/>
                    <a:lstStyle/>
                    <a:p>
                      <a:pPr algn="ctr" fontAlgn="ctr"/>
                      <a:endParaRPr lang="ru-RU" sz="1200" b="1" i="0" kern="1200" dirty="0">
                        <a:solidFill>
                          <a:schemeClr val="tx1"/>
                        </a:solidFill>
                        <a:latin typeface="Montserrat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1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30-34</a:t>
                      </a:r>
                    </a:p>
                  </a:txBody>
                  <a:tcPr marL="257175" marR="9525" marT="9525" marB="0" anchor="ctr">
                    <a:lnL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1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чел.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kern="1200">
                        <a:solidFill>
                          <a:schemeClr val="dk1"/>
                        </a:solidFill>
                        <a:latin typeface="Montserrat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kern="120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kern="1200" dirty="0">
                        <a:solidFill>
                          <a:schemeClr val="dk1"/>
                        </a:solidFill>
                        <a:latin typeface="Montserrat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kern="1200" dirty="0">
                        <a:solidFill>
                          <a:schemeClr val="dk1"/>
                        </a:solidFill>
                        <a:latin typeface="Montserrat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kern="1200" dirty="0">
                        <a:solidFill>
                          <a:schemeClr val="dk1"/>
                        </a:solidFill>
                        <a:latin typeface="Montserrat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0554">
                <a:tc vMerge="1">
                  <a:txBody>
                    <a:bodyPr/>
                    <a:lstStyle/>
                    <a:p>
                      <a:pPr algn="ctr" fontAlgn="ctr"/>
                      <a:endParaRPr lang="ru-RU" sz="1200" b="1" i="0" kern="1200" dirty="0">
                        <a:solidFill>
                          <a:schemeClr val="tx1"/>
                        </a:solidFill>
                        <a:latin typeface="Montserrat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1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35-39</a:t>
                      </a:r>
                    </a:p>
                  </a:txBody>
                  <a:tcPr marL="257175" marR="9525" marT="9525" marB="0" anchor="ctr">
                    <a:lnL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1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чел.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kern="1200" dirty="0">
                        <a:solidFill>
                          <a:schemeClr val="dk1"/>
                        </a:solidFill>
                        <a:latin typeface="Montserrat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kern="1200" dirty="0">
                        <a:solidFill>
                          <a:schemeClr val="dk1"/>
                        </a:solidFill>
                        <a:latin typeface="Montserrat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kern="1200" dirty="0">
                        <a:solidFill>
                          <a:schemeClr val="dk1"/>
                        </a:solidFill>
                        <a:latin typeface="Montserrat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kern="1200" dirty="0">
                        <a:solidFill>
                          <a:schemeClr val="dk1"/>
                        </a:solidFill>
                        <a:latin typeface="Montserrat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" name="Google Shape;223;p9"/>
          <p:cNvSpPr txBox="1">
            <a:spLocks noGrp="1"/>
          </p:cNvSpPr>
          <p:nvPr>
            <p:ph type="ctrTitle"/>
          </p:nvPr>
        </p:nvSpPr>
        <p:spPr>
          <a:xfrm>
            <a:off x="659176" y="185382"/>
            <a:ext cx="9017422" cy="978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l">
              <a:spcBef>
                <a:spcPts val="0"/>
              </a:spcBef>
              <a:buClr>
                <a:schemeClr val="dk1"/>
              </a:buClr>
              <a:buSzPts val="3200"/>
            </a:pPr>
            <a:r>
              <a:rPr lang="ru-RU" sz="3200" b="1" dirty="0">
                <a:latin typeface="Montserrat"/>
                <a:sym typeface="Montserrat"/>
              </a:rPr>
              <a:t>Целевые показатели реализации Программы развития в 2023 г.</a:t>
            </a:r>
            <a:endParaRPr sz="3200" b="1" dirty="0"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1073994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4F6CC77-FB82-B74A-B929-7C2F4CE55E35}"/>
              </a:ext>
            </a:extLst>
          </p:cNvPr>
          <p:cNvSpPr/>
          <p:nvPr/>
        </p:nvSpPr>
        <p:spPr>
          <a:xfrm>
            <a:off x="0" y="0"/>
            <a:ext cx="365760" cy="6858000"/>
          </a:xfrm>
          <a:prstGeom prst="rect">
            <a:avLst/>
          </a:prstGeom>
          <a:solidFill>
            <a:srgbClr val="9FE6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5064868-379F-1242-84CD-140F8A9018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1623" y="36501"/>
            <a:ext cx="2429022" cy="1076057"/>
          </a:xfrm>
          <a:prstGeom prst="rect">
            <a:avLst/>
          </a:prstGeom>
        </p:spPr>
      </p:pic>
      <p:graphicFrame>
        <p:nvGraphicFramePr>
          <p:cNvPr id="6" name="Таблица 4">
            <a:extLst>
              <a:ext uri="{FF2B5EF4-FFF2-40B4-BE49-F238E27FC236}">
                <a16:creationId xmlns:a16="http://schemas.microsoft.com/office/drawing/2014/main" id="{84F46E4B-BDBF-2A48-B03B-7C49CFD782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731958"/>
              </p:ext>
            </p:extLst>
          </p:nvPr>
        </p:nvGraphicFramePr>
        <p:xfrm>
          <a:off x="548640" y="1393456"/>
          <a:ext cx="11531558" cy="48449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2762">
                  <a:extLst>
                    <a:ext uri="{9D8B030D-6E8A-4147-A177-3AD203B41FA5}">
                      <a16:colId xmlns:a16="http://schemas.microsoft.com/office/drawing/2014/main" val="656475262"/>
                    </a:ext>
                  </a:extLst>
                </a:gridCol>
                <a:gridCol w="3570973">
                  <a:extLst>
                    <a:ext uri="{9D8B030D-6E8A-4147-A177-3AD203B41FA5}">
                      <a16:colId xmlns:a16="http://schemas.microsoft.com/office/drawing/2014/main" val="4069819676"/>
                    </a:ext>
                  </a:extLst>
                </a:gridCol>
                <a:gridCol w="1164657">
                  <a:extLst>
                    <a:ext uri="{9D8B030D-6E8A-4147-A177-3AD203B41FA5}">
                      <a16:colId xmlns:a16="http://schemas.microsoft.com/office/drawing/2014/main" val="1741224419"/>
                    </a:ext>
                  </a:extLst>
                </a:gridCol>
                <a:gridCol w="1068404">
                  <a:extLst>
                    <a:ext uri="{9D8B030D-6E8A-4147-A177-3AD203B41FA5}">
                      <a16:colId xmlns:a16="http://schemas.microsoft.com/office/drawing/2014/main" val="3989156479"/>
                    </a:ext>
                  </a:extLst>
                </a:gridCol>
                <a:gridCol w="117428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102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81777">
                  <a:extLst>
                    <a:ext uri="{9D8B030D-6E8A-4147-A177-3AD203B41FA5}">
                      <a16:colId xmlns:a16="http://schemas.microsoft.com/office/drawing/2014/main" val="4204954001"/>
                    </a:ext>
                  </a:extLst>
                </a:gridCol>
                <a:gridCol w="112064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7032">
                  <a:extLst>
                    <a:ext uri="{9D8B030D-6E8A-4147-A177-3AD203B41FA5}">
                      <a16:colId xmlns:a16="http://schemas.microsoft.com/office/drawing/2014/main" val="2845733476"/>
                    </a:ext>
                  </a:extLst>
                </a:gridCol>
              </a:tblGrid>
              <a:tr h="704852"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>
                          <a:solidFill>
                            <a:schemeClr val="tx1"/>
                          </a:solidFill>
                          <a:latin typeface="Montserrat" pitchFamily="2" charset="0"/>
                        </a:rPr>
                        <a:t>№</a:t>
                      </a: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Наименование показателя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Единица измерения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План </a:t>
                      </a:r>
                      <a:br>
                        <a:rPr lang="ru-RU" sz="10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</a:br>
                      <a:r>
                        <a:rPr lang="ru-RU" sz="10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 на 2022 г.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Факт </a:t>
                      </a:r>
                      <a:br>
                        <a:rPr lang="ru-RU" sz="10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</a:br>
                      <a:r>
                        <a:rPr lang="ru-RU" sz="10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на 2022 г.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План </a:t>
                      </a:r>
                      <a:br>
                        <a:rPr lang="ru-RU" sz="10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</a:br>
                      <a:r>
                        <a:rPr lang="ru-RU" sz="10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на 2023 г.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Факт </a:t>
                      </a:r>
                      <a:br>
                        <a:rPr lang="ru-RU" sz="10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</a:br>
                      <a:r>
                        <a:rPr lang="ru-RU" sz="10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на 2023 г.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% Соотношение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Расхождение</a:t>
                      </a:r>
                    </a:p>
                    <a:p>
                      <a:pPr algn="ctr" fontAlgn="ctr"/>
                      <a:endParaRPr lang="ru-RU" sz="1000" b="1" kern="1200" dirty="0">
                        <a:solidFill>
                          <a:schemeClr val="dk1"/>
                        </a:solidFill>
                        <a:latin typeface="Montserrat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7586770"/>
                  </a:ext>
                </a:extLst>
              </a:tr>
              <a:tr h="1068076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1000" b="1" i="0" kern="1200" dirty="0">
                          <a:solidFill>
                            <a:schemeClr val="tx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Р3_б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7313" indent="0" algn="l" fontAlgn="ctr"/>
                      <a:r>
                        <a:rPr lang="ru-RU" sz="1000" b="1" kern="1200" dirty="0">
                          <a:solidFill>
                            <a:schemeClr val="tx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Доля обучающихся </a:t>
                      </a:r>
                      <a:r>
                        <a:rPr lang="ru-RU" sz="1000" b="0" kern="1200" dirty="0">
                          <a:solidFill>
                            <a:schemeClr val="tx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по ОП бакалавриата, специалитета, магистратуры по очной форме обучения,</a:t>
                      </a:r>
                      <a:r>
                        <a:rPr lang="ru-RU" sz="1000" b="1" kern="1200" dirty="0">
                          <a:solidFill>
                            <a:schemeClr val="tx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 получивших на бесплатной основе дополнительную квалификацию</a:t>
                      </a:r>
                      <a:r>
                        <a:rPr lang="ru-RU" sz="1000" b="0" kern="1200" dirty="0">
                          <a:solidFill>
                            <a:schemeClr val="tx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, в общей численности обучающихся по образовательным программам бакалавриата, специалитета, магистратуры по очной форме обучения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kern="1200" dirty="0">
                          <a:solidFill>
                            <a:schemeClr val="tx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kern="1200" dirty="0">
                          <a:solidFill>
                            <a:schemeClr val="tx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15,7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>
                          <a:solidFill>
                            <a:schemeClr val="tx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16,58</a:t>
                      </a:r>
                      <a:br>
                        <a:rPr lang="ru-RU" sz="1000" b="1" kern="1200" dirty="0">
                          <a:solidFill>
                            <a:schemeClr val="tx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</a:br>
                      <a:r>
                        <a:rPr lang="ru-RU" sz="1000" b="1" kern="1200" dirty="0">
                          <a:solidFill>
                            <a:schemeClr val="tx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(расчет по методике на 01.10.)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kern="1200" dirty="0">
                          <a:solidFill>
                            <a:schemeClr val="tx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15,4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kern="1200" dirty="0">
                          <a:solidFill>
                            <a:schemeClr val="tx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15,480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kern="1200" dirty="0">
                          <a:solidFill>
                            <a:schemeClr val="tx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100%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kern="1200" dirty="0">
                          <a:solidFill>
                            <a:schemeClr val="tx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+0,08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6105523"/>
                  </a:ext>
                </a:extLst>
              </a:tr>
              <a:tr h="1318661">
                <a:tc vMerge="1">
                  <a:txBody>
                    <a:bodyPr/>
                    <a:lstStyle/>
                    <a:p>
                      <a:pPr algn="ctr" fontAlgn="ctr"/>
                      <a:endParaRPr lang="ru-RU" sz="1200" b="1" i="0" kern="1200" dirty="0">
                        <a:solidFill>
                          <a:schemeClr val="tx1"/>
                        </a:solidFill>
                        <a:latin typeface="Montserrat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7313" indent="0" algn="l" fontAlgn="ctr"/>
                      <a:r>
                        <a:rPr lang="ru-RU" sz="10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Количество обучающихся по очной форме обучения </a:t>
                      </a:r>
                      <a:r>
                        <a:rPr lang="ru-RU" sz="10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по ОП бакалавриата, специалитета, магистратуры, </a:t>
                      </a:r>
                      <a:r>
                        <a:rPr lang="ru-RU" sz="10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получивших на бесплатной основе во время освоения образовательной программы более одной квалификации</a:t>
                      </a:r>
                      <a:r>
                        <a:rPr lang="ru-RU" sz="10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, подтвержденной соответствующим удостоверением и (или) сертификатом, в том числе путем освоения части образовательной программы при помощи онлайн-курсов с получением подтвержденного сертификата </a:t>
                      </a:r>
                      <a:r>
                        <a:rPr lang="ru-RU" sz="10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(без учета студентов, обучившихся по программам профессиональной переподготовки на «цифровой кафедре») </a:t>
                      </a:r>
                      <a:endParaRPr lang="ru-RU" sz="1000" b="0" kern="1200" dirty="0">
                        <a:solidFill>
                          <a:schemeClr val="dk1"/>
                        </a:solidFill>
                        <a:latin typeface="Montserrat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чел.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606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690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667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687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103%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+20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3157250"/>
                  </a:ext>
                </a:extLst>
              </a:tr>
              <a:tr h="365259">
                <a:tc vMerge="1">
                  <a:txBody>
                    <a:bodyPr/>
                    <a:lstStyle/>
                    <a:p>
                      <a:pPr algn="ctr" fontAlgn="ctr"/>
                      <a:endParaRPr lang="ru-RU" sz="1200" b="1" i="0" kern="1200" dirty="0">
                        <a:solidFill>
                          <a:schemeClr val="tx1"/>
                        </a:solidFill>
                        <a:latin typeface="Montserrat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7313" indent="0" algn="l" fontAlgn="ctr"/>
                      <a:r>
                        <a:rPr lang="ru-RU" sz="10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Общая численность обучающихся</a:t>
                      </a:r>
                      <a:r>
                        <a:rPr lang="ru-RU" sz="10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 по ОП бакалавриата по очной форме обучения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kern="120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чел.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2 965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3 175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3 262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3 269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106%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+7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6582">
                <a:tc vMerge="1">
                  <a:txBody>
                    <a:bodyPr/>
                    <a:lstStyle/>
                    <a:p>
                      <a:pPr algn="ctr" fontAlgn="ctr"/>
                      <a:endParaRPr lang="ru-RU" sz="1200" b="1" i="0" kern="1200" dirty="0">
                        <a:solidFill>
                          <a:schemeClr val="tx1"/>
                        </a:solidFill>
                        <a:latin typeface="Montserrat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7313" indent="0" algn="l" fontAlgn="ctr"/>
                      <a:r>
                        <a:rPr lang="ru-RU" sz="10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Общая численность обучающихся </a:t>
                      </a:r>
                      <a:r>
                        <a:rPr lang="ru-RU" sz="10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по ОП специалитета по очной форме обучения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kern="120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чел.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379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375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493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ru-RU" sz="10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103%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+30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3618">
                <a:tc vMerge="1">
                  <a:txBody>
                    <a:bodyPr/>
                    <a:lstStyle/>
                    <a:p>
                      <a:pPr algn="ctr" fontAlgn="ctr"/>
                      <a:endParaRPr lang="ru-RU" sz="1200" b="1" i="0" kern="1200" dirty="0">
                        <a:solidFill>
                          <a:schemeClr val="tx1"/>
                        </a:solidFill>
                        <a:latin typeface="Montserrat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7313" indent="0" algn="l" fontAlgn="ctr"/>
                      <a:r>
                        <a:rPr lang="ru-RU" sz="10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Общая численность обучающихся </a:t>
                      </a:r>
                      <a:r>
                        <a:rPr lang="ru-RU" sz="10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по ОП магистратуры по очной форме обучения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чел.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515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532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566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64</a:t>
                      </a:r>
                      <a:r>
                        <a:rPr lang="ru-RU" sz="10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114%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+80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Google Shape;223;p9"/>
          <p:cNvSpPr txBox="1">
            <a:spLocks noGrp="1"/>
          </p:cNvSpPr>
          <p:nvPr>
            <p:ph type="ctrTitle"/>
          </p:nvPr>
        </p:nvSpPr>
        <p:spPr>
          <a:xfrm>
            <a:off x="689318" y="182645"/>
            <a:ext cx="9017422" cy="978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</a:pPr>
            <a:r>
              <a:rPr lang="ru-RU" sz="3200" b="1" dirty="0">
                <a:latin typeface="Montserrat"/>
                <a:sym typeface="Montserrat"/>
              </a:rPr>
              <a:t>Целевые показатели реализации Программы развития в 2023 г.</a:t>
            </a:r>
            <a:endParaRPr sz="3200" b="1" dirty="0"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7765774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4F6CC77-FB82-B74A-B929-7C2F4CE55E35}"/>
              </a:ext>
            </a:extLst>
          </p:cNvPr>
          <p:cNvSpPr/>
          <p:nvPr/>
        </p:nvSpPr>
        <p:spPr>
          <a:xfrm>
            <a:off x="0" y="0"/>
            <a:ext cx="365760" cy="6858000"/>
          </a:xfrm>
          <a:prstGeom prst="rect">
            <a:avLst/>
          </a:prstGeom>
          <a:solidFill>
            <a:srgbClr val="9FE6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5064868-379F-1242-84CD-140F8A9018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1623" y="204738"/>
            <a:ext cx="2429022" cy="1076057"/>
          </a:xfrm>
          <a:prstGeom prst="rect">
            <a:avLst/>
          </a:prstGeom>
        </p:spPr>
      </p:pic>
      <p:graphicFrame>
        <p:nvGraphicFramePr>
          <p:cNvPr id="6" name="Таблица 4">
            <a:extLst>
              <a:ext uri="{FF2B5EF4-FFF2-40B4-BE49-F238E27FC236}">
                <a16:creationId xmlns:a16="http://schemas.microsoft.com/office/drawing/2014/main" id="{84F46E4B-BDBF-2A48-B03B-7C49CFD782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568645"/>
              </p:ext>
            </p:extLst>
          </p:nvPr>
        </p:nvGraphicFramePr>
        <p:xfrm>
          <a:off x="514334" y="1386771"/>
          <a:ext cx="11463688" cy="42477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2724">
                  <a:extLst>
                    <a:ext uri="{9D8B030D-6E8A-4147-A177-3AD203B41FA5}">
                      <a16:colId xmlns:a16="http://schemas.microsoft.com/office/drawing/2014/main" val="656475262"/>
                    </a:ext>
                  </a:extLst>
                </a:gridCol>
                <a:gridCol w="2866306">
                  <a:extLst>
                    <a:ext uri="{9D8B030D-6E8A-4147-A177-3AD203B41FA5}">
                      <a16:colId xmlns:a16="http://schemas.microsoft.com/office/drawing/2014/main" val="4069819676"/>
                    </a:ext>
                  </a:extLst>
                </a:gridCol>
                <a:gridCol w="1277276">
                  <a:extLst>
                    <a:ext uri="{9D8B030D-6E8A-4147-A177-3AD203B41FA5}">
                      <a16:colId xmlns:a16="http://schemas.microsoft.com/office/drawing/2014/main" val="1741224419"/>
                    </a:ext>
                  </a:extLst>
                </a:gridCol>
                <a:gridCol w="1193533">
                  <a:extLst>
                    <a:ext uri="{9D8B030D-6E8A-4147-A177-3AD203B41FA5}">
                      <a16:colId xmlns:a16="http://schemas.microsoft.com/office/drawing/2014/main" val="4201089273"/>
                    </a:ext>
                  </a:extLst>
                </a:gridCol>
                <a:gridCol w="12320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069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43276">
                  <a:extLst>
                    <a:ext uri="{9D8B030D-6E8A-4147-A177-3AD203B41FA5}">
                      <a16:colId xmlns:a16="http://schemas.microsoft.com/office/drawing/2014/main" val="3387950034"/>
                    </a:ext>
                  </a:extLst>
                </a:gridCol>
                <a:gridCol w="117289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08738">
                  <a:extLst>
                    <a:ext uri="{9D8B030D-6E8A-4147-A177-3AD203B41FA5}">
                      <a16:colId xmlns:a16="http://schemas.microsoft.com/office/drawing/2014/main" val="2032894647"/>
                    </a:ext>
                  </a:extLst>
                </a:gridCol>
              </a:tblGrid>
              <a:tr h="692286">
                <a:tc>
                  <a:txBody>
                    <a:bodyPr/>
                    <a:lstStyle/>
                    <a:p>
                      <a:pPr algn="ctr"/>
                      <a:r>
                        <a:rPr lang="ru-RU" sz="1100" b="1" i="0" dirty="0">
                          <a:solidFill>
                            <a:schemeClr val="tx1"/>
                          </a:solidFill>
                          <a:latin typeface="Montserrat" pitchFamily="2" charset="0"/>
                        </a:rPr>
                        <a:t>№</a:t>
                      </a: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Наименование показателя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Единица измерения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План </a:t>
                      </a:r>
                      <a:br>
                        <a:rPr lang="ru-RU" sz="11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</a:br>
                      <a:r>
                        <a:rPr lang="ru-RU" sz="11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 на 2022 г.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Факт </a:t>
                      </a:r>
                      <a:br>
                        <a:rPr lang="ru-RU" sz="11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</a:br>
                      <a:r>
                        <a:rPr lang="ru-RU" sz="11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на 2022 г.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План </a:t>
                      </a:r>
                      <a:br>
                        <a:rPr lang="ru-RU" sz="11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</a:br>
                      <a:r>
                        <a:rPr lang="ru-RU" sz="11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на 2023 г.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Факт </a:t>
                      </a:r>
                      <a:br>
                        <a:rPr lang="ru-RU" sz="11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</a:br>
                      <a:r>
                        <a:rPr lang="ru-RU" sz="11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на 2023 г.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% Соотношение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Расхождение</a:t>
                      </a:r>
                    </a:p>
                    <a:p>
                      <a:pPr algn="ctr" fontAlgn="ctr"/>
                      <a:endParaRPr lang="ru-RU" sz="1100" b="1" kern="1200" dirty="0">
                        <a:solidFill>
                          <a:schemeClr val="dk1"/>
                        </a:solidFill>
                        <a:latin typeface="Montserrat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7586770"/>
                  </a:ext>
                </a:extLst>
              </a:tr>
              <a:tr h="754198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1100" b="1" i="0" kern="1200" dirty="0">
                          <a:solidFill>
                            <a:schemeClr val="tx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Р4_б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7313" indent="0" algn="l" fontAlgn="ctr"/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Доходы университета </a:t>
                      </a:r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из средств от приносящей доход деятельности </a:t>
                      </a: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в расчете на 1 НПР</a:t>
                      </a:r>
                    </a:p>
                    <a:p>
                      <a:pPr algn="l" fontAlgn="ctr"/>
                      <a:endParaRPr lang="ru-RU" sz="1100" b="1" kern="1200" dirty="0">
                        <a:solidFill>
                          <a:schemeClr val="tx1"/>
                        </a:solidFill>
                        <a:latin typeface="Montserrat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тыс. рублей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2 897,22931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2655,612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2 606,139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2 995,271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115%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+398,132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6105523"/>
                  </a:ext>
                </a:extLst>
              </a:tr>
              <a:tr h="1273422">
                <a:tc vMerge="1">
                  <a:txBody>
                    <a:bodyPr/>
                    <a:lstStyle/>
                    <a:p>
                      <a:pPr algn="ctr" fontAlgn="ctr"/>
                      <a:endParaRPr lang="ru-RU" sz="1200" b="1" i="0" kern="1200" dirty="0">
                        <a:solidFill>
                          <a:schemeClr val="tx1"/>
                        </a:solidFill>
                        <a:latin typeface="Montserrat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7313" indent="0" algn="l" fontAlgn="ctr">
                        <a:tabLst/>
                      </a:pPr>
                      <a:r>
                        <a:rPr lang="ru-RU" sz="11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Объем средств университета</a:t>
                      </a:r>
                      <a:r>
                        <a:rPr lang="ru-RU" sz="11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, поступивших за отчетный год от приносящей доход деятельности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kern="120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тыс. рублей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667 981,2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780 205,4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688 020,6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769 784,6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112%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+81 764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3157250"/>
                  </a:ext>
                </a:extLst>
              </a:tr>
              <a:tr h="719008">
                <a:tc vMerge="1">
                  <a:txBody>
                    <a:bodyPr/>
                    <a:lstStyle/>
                    <a:p>
                      <a:pPr algn="ctr" fontAlgn="ctr"/>
                      <a:endParaRPr lang="ru-RU" sz="1200" b="1" i="0" kern="1200" dirty="0">
                        <a:solidFill>
                          <a:schemeClr val="tx1"/>
                        </a:solidFill>
                        <a:latin typeface="Montserrat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kern="1200" dirty="0">
                        <a:solidFill>
                          <a:schemeClr val="dk1"/>
                        </a:solidFill>
                        <a:latin typeface="Montserrat" pitchFamily="2" charset="0"/>
                        <a:ea typeface="+mn-ea"/>
                        <a:cs typeface="+mn-cs"/>
                      </a:endParaRPr>
                    </a:p>
                    <a:p>
                      <a:pPr marL="87313" indent="0" algn="l" fontAlgn="ctr"/>
                      <a:r>
                        <a:rPr lang="ru-RU" sz="11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Средняя численность работников списочного состава </a:t>
                      </a:r>
                      <a:r>
                        <a:rPr lang="ru-RU" sz="11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(ППС, без внешних совместителей)</a:t>
                      </a:r>
                    </a:p>
                    <a:p>
                      <a:pPr algn="l" fontAlgn="ctr"/>
                      <a:endParaRPr lang="ru-RU" sz="1100" b="0" kern="1200" dirty="0">
                        <a:solidFill>
                          <a:schemeClr val="dk1"/>
                        </a:solidFill>
                        <a:latin typeface="Montserrat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чел.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224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252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255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249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98%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-6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7176">
                <a:tc vMerge="1">
                  <a:txBody>
                    <a:bodyPr/>
                    <a:lstStyle/>
                    <a:p>
                      <a:pPr algn="ctr" fontAlgn="ctr"/>
                      <a:endParaRPr lang="ru-RU" sz="1200" b="1" i="0" kern="1200" dirty="0">
                        <a:solidFill>
                          <a:schemeClr val="tx1"/>
                        </a:solidFill>
                        <a:latin typeface="Montserrat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7313" indent="0" algn="l" fontAlgn="ctr"/>
                      <a:r>
                        <a:rPr lang="ru-RU" sz="11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Средняя численность работников списочного состава </a:t>
                      </a:r>
                      <a:r>
                        <a:rPr lang="ru-RU" sz="11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(НР, без внешних совместителей)</a:t>
                      </a:r>
                    </a:p>
                    <a:p>
                      <a:pPr algn="l" fontAlgn="ctr"/>
                      <a:endParaRPr lang="ru-RU" sz="1100" b="0" kern="1200" dirty="0">
                        <a:solidFill>
                          <a:schemeClr val="dk1"/>
                        </a:solidFill>
                        <a:latin typeface="Montserrat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чел.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-1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Google Shape;223;p9"/>
          <p:cNvSpPr txBox="1">
            <a:spLocks noGrp="1"/>
          </p:cNvSpPr>
          <p:nvPr>
            <p:ph type="ctrTitle"/>
          </p:nvPr>
        </p:nvSpPr>
        <p:spPr>
          <a:xfrm>
            <a:off x="649550" y="202957"/>
            <a:ext cx="9017422" cy="978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l">
              <a:spcBef>
                <a:spcPts val="0"/>
              </a:spcBef>
              <a:buClr>
                <a:schemeClr val="dk1"/>
              </a:buClr>
              <a:buSzPts val="3200"/>
            </a:pPr>
            <a:r>
              <a:rPr lang="ru-RU" sz="3200" b="1" dirty="0">
                <a:latin typeface="Montserrat"/>
                <a:sym typeface="Montserrat"/>
              </a:rPr>
              <a:t>Целевые показатели реализации Программы развития в 2023 г.</a:t>
            </a:r>
            <a:endParaRPr sz="3200" b="1" dirty="0"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8752304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4F6CC77-FB82-B74A-B929-7C2F4CE55E35}"/>
              </a:ext>
            </a:extLst>
          </p:cNvPr>
          <p:cNvSpPr/>
          <p:nvPr/>
        </p:nvSpPr>
        <p:spPr>
          <a:xfrm>
            <a:off x="0" y="0"/>
            <a:ext cx="365760" cy="6858000"/>
          </a:xfrm>
          <a:prstGeom prst="rect">
            <a:avLst/>
          </a:prstGeom>
          <a:solidFill>
            <a:srgbClr val="9FE6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5064868-379F-1242-84CD-140F8A9018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1623" y="204738"/>
            <a:ext cx="2429022" cy="1076057"/>
          </a:xfrm>
          <a:prstGeom prst="rect">
            <a:avLst/>
          </a:prstGeom>
        </p:spPr>
      </p:pic>
      <p:graphicFrame>
        <p:nvGraphicFramePr>
          <p:cNvPr id="6" name="Таблица 4">
            <a:extLst>
              <a:ext uri="{FF2B5EF4-FFF2-40B4-BE49-F238E27FC236}">
                <a16:creationId xmlns:a16="http://schemas.microsoft.com/office/drawing/2014/main" id="{84F46E4B-BDBF-2A48-B03B-7C49CFD782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9837400"/>
              </p:ext>
            </p:extLst>
          </p:nvPr>
        </p:nvGraphicFramePr>
        <p:xfrm>
          <a:off x="510139" y="1456423"/>
          <a:ext cx="11569566" cy="31155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6609">
                  <a:extLst>
                    <a:ext uri="{9D8B030D-6E8A-4147-A177-3AD203B41FA5}">
                      <a16:colId xmlns:a16="http://schemas.microsoft.com/office/drawing/2014/main" val="656475262"/>
                    </a:ext>
                  </a:extLst>
                </a:gridCol>
                <a:gridCol w="2725199">
                  <a:extLst>
                    <a:ext uri="{9D8B030D-6E8A-4147-A177-3AD203B41FA5}">
                      <a16:colId xmlns:a16="http://schemas.microsoft.com/office/drawing/2014/main" val="4069819676"/>
                    </a:ext>
                  </a:extLst>
                </a:gridCol>
                <a:gridCol w="1135603">
                  <a:extLst>
                    <a:ext uri="{9D8B030D-6E8A-4147-A177-3AD203B41FA5}">
                      <a16:colId xmlns:a16="http://schemas.microsoft.com/office/drawing/2014/main" val="1741224419"/>
                    </a:ext>
                  </a:extLst>
                </a:gridCol>
                <a:gridCol w="1116191">
                  <a:extLst>
                    <a:ext uri="{9D8B030D-6E8A-4147-A177-3AD203B41FA5}">
                      <a16:colId xmlns:a16="http://schemas.microsoft.com/office/drawing/2014/main" val="496441833"/>
                    </a:ext>
                  </a:extLst>
                </a:gridCol>
                <a:gridCol w="10980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2663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17986">
                  <a:extLst>
                    <a:ext uri="{9D8B030D-6E8A-4147-A177-3AD203B41FA5}">
                      <a16:colId xmlns:a16="http://schemas.microsoft.com/office/drawing/2014/main" val="1577891322"/>
                    </a:ext>
                  </a:extLst>
                </a:gridCol>
                <a:gridCol w="123453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98733">
                  <a:extLst>
                    <a:ext uri="{9D8B030D-6E8A-4147-A177-3AD203B41FA5}">
                      <a16:colId xmlns:a16="http://schemas.microsoft.com/office/drawing/2014/main" val="3090794044"/>
                    </a:ext>
                  </a:extLst>
                </a:gridCol>
              </a:tblGrid>
              <a:tr h="595042">
                <a:tc>
                  <a:txBody>
                    <a:bodyPr/>
                    <a:lstStyle/>
                    <a:p>
                      <a:pPr algn="ctr"/>
                      <a:r>
                        <a:rPr lang="ru-RU" sz="1150" b="1" i="0" dirty="0">
                          <a:solidFill>
                            <a:schemeClr val="tx1"/>
                          </a:solidFill>
                          <a:latin typeface="Montserrat" pitchFamily="2" charset="0"/>
                        </a:rPr>
                        <a:t>№</a:t>
                      </a: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Наименование показателя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Единица измерения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5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План </a:t>
                      </a:r>
                      <a:br>
                        <a:rPr lang="ru-RU" sz="115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</a:br>
                      <a:r>
                        <a:rPr lang="ru-RU" sz="115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 на 2022 г.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5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Факт </a:t>
                      </a:r>
                      <a:br>
                        <a:rPr lang="ru-RU" sz="115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</a:br>
                      <a:r>
                        <a:rPr lang="ru-RU" sz="115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на 2022 г.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План </a:t>
                      </a:r>
                      <a:br>
                        <a:rPr lang="ru-RU" sz="115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</a:br>
                      <a:r>
                        <a:rPr lang="ru-RU" sz="115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на 2023 г.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5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Факт </a:t>
                      </a:r>
                      <a:br>
                        <a:rPr lang="ru-RU" sz="115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</a:br>
                      <a:r>
                        <a:rPr lang="ru-RU" sz="115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на 2023 г.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% Соотношение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Расхождение</a:t>
                      </a:r>
                    </a:p>
                    <a:p>
                      <a:pPr algn="ctr" fontAlgn="ctr"/>
                      <a:endParaRPr lang="ru-RU" sz="1150" b="1" kern="1200" dirty="0">
                        <a:solidFill>
                          <a:schemeClr val="dk1"/>
                        </a:solidFill>
                        <a:latin typeface="Montserrat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7586770"/>
                  </a:ext>
                </a:extLst>
              </a:tr>
              <a:tr h="2520536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50" b="1" i="0" kern="1200" dirty="0">
                          <a:solidFill>
                            <a:schemeClr val="tx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Р5_б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7313" indent="0" algn="l" fontAlgn="ctr"/>
                      <a:r>
                        <a:rPr lang="ru-RU" sz="1150" b="1" kern="1200" dirty="0">
                          <a:solidFill>
                            <a:schemeClr val="tx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Количество обучающихся</a:t>
                      </a:r>
                      <a:r>
                        <a:rPr lang="ru-RU" sz="1150" b="0" kern="1200" dirty="0">
                          <a:solidFill>
                            <a:schemeClr val="tx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 по программам </a:t>
                      </a:r>
                      <a:r>
                        <a:rPr lang="ru-RU" sz="1150" b="1" kern="1200" dirty="0">
                          <a:solidFill>
                            <a:schemeClr val="tx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дополнительного профессионального образования на "цифровой кафедре" </a:t>
                      </a:r>
                      <a:r>
                        <a:rPr lang="ru-RU" sz="1150" b="0" kern="1200" dirty="0">
                          <a:solidFill>
                            <a:schemeClr val="tx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университета - участника программы стратегического академического лидерства "Приоритет-2030" посредством получения дополнительной квалификации по ИТ-профилю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1" kern="1200" dirty="0">
                          <a:solidFill>
                            <a:schemeClr val="tx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чел.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1" kern="1200" dirty="0">
                          <a:solidFill>
                            <a:schemeClr val="tx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155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50" b="1" kern="1200" dirty="0">
                          <a:solidFill>
                            <a:schemeClr val="tx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178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1" kern="1200" dirty="0">
                          <a:solidFill>
                            <a:schemeClr val="tx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585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1" kern="1200" dirty="0">
                          <a:solidFill>
                            <a:schemeClr val="tx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662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50" b="1" kern="1200" dirty="0">
                          <a:solidFill>
                            <a:schemeClr val="dk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113%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50" b="1" kern="1200" dirty="0">
                          <a:solidFill>
                            <a:schemeClr val="tx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+77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3D5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Google Shape;223;p9"/>
          <p:cNvSpPr txBox="1">
            <a:spLocks noGrp="1"/>
          </p:cNvSpPr>
          <p:nvPr>
            <p:ph type="ctrTitle"/>
          </p:nvPr>
        </p:nvSpPr>
        <p:spPr>
          <a:xfrm>
            <a:off x="659176" y="198569"/>
            <a:ext cx="9017422" cy="978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</a:pPr>
            <a:r>
              <a:rPr lang="ru-RU" sz="3200" b="1" dirty="0">
                <a:latin typeface="Montserrat"/>
                <a:sym typeface="Montserrat"/>
              </a:rPr>
              <a:t>Целевые показатели реализации Программы развития в 2023 г.</a:t>
            </a:r>
            <a:endParaRPr sz="3200" b="1" dirty="0"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12743927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19306</TotalTime>
  <Words>2493</Words>
  <Application>Microsoft Office PowerPoint</Application>
  <PresentationFormat>Широкоэкранный</PresentationFormat>
  <Paragraphs>549</Paragraphs>
  <Slides>20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Montserrat</vt:lpstr>
      <vt:lpstr>Calibri</vt:lpstr>
      <vt:lpstr>Montserrat Medium</vt:lpstr>
      <vt:lpstr>Calibri Light</vt:lpstr>
      <vt:lpstr>Arial</vt:lpstr>
      <vt:lpstr>Wingdings</vt:lpstr>
      <vt:lpstr>Тема Office</vt:lpstr>
      <vt:lpstr>О результатах реализации программы развития университета в рамках стратегического академического лидерства «Приоритет-2030» в 2023 году</vt:lpstr>
      <vt:lpstr>Программа развития РОСБИОТЕХ</vt:lpstr>
      <vt:lpstr>Критерии для участия в отборе в программе «Приоритет – 2030»  Входные показатели</vt:lpstr>
      <vt:lpstr>Значения показателей, необходимых для достижения результата предоставления гранта В рамках реализации программы «Приоритет-2030»</vt:lpstr>
      <vt:lpstr>Целевые показатели реализации Программы развития в 2023 г.</vt:lpstr>
      <vt:lpstr>Целевые показатели реализации Программы развития в 2023 г.</vt:lpstr>
      <vt:lpstr>Целевые показатели реализации Программы развития в 2023 г.</vt:lpstr>
      <vt:lpstr>Целевые показатели реализации Программы развития в 2023 г.</vt:lpstr>
      <vt:lpstr>Целевые показатели реализации Программы развития в 2023 г.</vt:lpstr>
      <vt:lpstr>Целевые показатели реализации Программы развития в 2023 г.</vt:lpstr>
      <vt:lpstr>Привлечение средств внебюджетных источников на проведение прикладных научных исследований и (или) экспериментальных разработок, полученных от заказчиков, в 2023 году </vt:lpstr>
      <vt:lpstr>Распределение средств гранта в 2023 г.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Проект решения:</vt:lpstr>
      <vt:lpstr>Благодарю за внимание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ПРЕЗЕНТАЦИИ,  В КОТОРОЙ МЫ ПРОДЕМОНСТРИРУЕМ РЕЗУЛЬТАТЫ НАШЕЙ  НАУЧНОЙ РАБОТЫ</dc:title>
  <dc:creator>Anastasia</dc:creator>
  <cp:lastModifiedBy>Ортина Мария Сергеевна</cp:lastModifiedBy>
  <cp:revision>333</cp:revision>
  <cp:lastPrinted>2024-02-15T10:08:40Z</cp:lastPrinted>
  <dcterms:created xsi:type="dcterms:W3CDTF">2023-01-25T10:40:10Z</dcterms:created>
  <dcterms:modified xsi:type="dcterms:W3CDTF">2024-02-19T11:48:52Z</dcterms:modified>
</cp:coreProperties>
</file>