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423" r:id="rId3"/>
    <p:sldId id="258" r:id="rId4"/>
    <p:sldId id="259" r:id="rId5"/>
    <p:sldId id="277" r:id="rId6"/>
    <p:sldId id="337" r:id="rId7"/>
    <p:sldId id="338" r:id="rId8"/>
    <p:sldId id="429" r:id="rId9"/>
    <p:sldId id="426" r:id="rId10"/>
    <p:sldId id="383" r:id="rId11"/>
    <p:sldId id="364" r:id="rId12"/>
    <p:sldId id="366" r:id="rId13"/>
    <p:sldId id="271" r:id="rId14"/>
    <p:sldId id="436" r:id="rId15"/>
    <p:sldId id="424" r:id="rId16"/>
    <p:sldId id="450" r:id="rId17"/>
    <p:sldId id="393" r:id="rId18"/>
    <p:sldId id="320" r:id="rId19"/>
    <p:sldId id="389" r:id="rId20"/>
    <p:sldId id="321" r:id="rId21"/>
    <p:sldId id="430" r:id="rId22"/>
    <p:sldId id="441" r:id="rId23"/>
    <p:sldId id="388" r:id="rId24"/>
    <p:sldId id="398" r:id="rId25"/>
    <p:sldId id="435" r:id="rId26"/>
    <p:sldId id="322" r:id="rId27"/>
    <p:sldId id="440" r:id="rId28"/>
    <p:sldId id="449" r:id="rId29"/>
    <p:sldId id="455" r:id="rId30"/>
    <p:sldId id="419" r:id="rId31"/>
    <p:sldId id="331" r:id="rId32"/>
    <p:sldId id="452" r:id="rId33"/>
    <p:sldId id="433" r:id="rId34"/>
    <p:sldId id="276" r:id="rId35"/>
  </p:sldIdLst>
  <p:sldSz cx="10833100" cy="7696200"/>
  <p:notesSz cx="9940925" cy="6808788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741"/>
    <a:srgbClr val="93C020"/>
    <a:srgbClr val="93D50B"/>
    <a:srgbClr val="6ADF41"/>
    <a:srgbClr val="FFFFFF"/>
    <a:srgbClr val="46B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0"/>
    <p:restoredTop sz="96196" autoAdjust="0"/>
  </p:normalViewPr>
  <p:slideViewPr>
    <p:cSldViewPr>
      <p:cViewPr varScale="1">
        <p:scale>
          <a:sx n="98" d="100"/>
          <a:sy n="98" d="100"/>
        </p:scale>
        <p:origin x="1794" y="96"/>
      </p:cViewPr>
      <p:guideLst>
        <p:guide orient="horz" pos="2880"/>
        <p:guide pos="216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2D050">
                <a:alpha val="50196"/>
              </a:srgbClr>
            </a:solidFill>
            <a:ln w="15875">
              <a:solidFill>
                <a:srgbClr val="211741"/>
              </a:solidFill>
              <a:prstDash val="sysDot"/>
            </a:ln>
            <a:effectLst/>
          </c:spPr>
          <c:cat>
            <c:strRef>
              <c:f>Лист1!$A$2:$A$22</c:f>
              <c:strCache>
                <c:ptCount val="21"/>
                <c:pt idx="0">
                  <c:v>Живые микроорганизмы (бактерии, дрожжи или плесневые грибы) в виде чистых или смешанных культур и биопрепараты на их основе для пищевой промышленности</c:v>
                </c:pt>
                <c:pt idx="1">
                  <c:v>Микробная биомасса и продукты её переработки </c:v>
                </c:pt>
                <c:pt idx="2">
                  <c:v>Пребиотики, пробиотики, синбиотики и метабиотики </c:v>
                </c:pt>
                <c:pt idx="3">
                  <c:v>Биопрепараты на основе живых чистых или смешанных культур микроорганизмов для сельского хозяйства</c:v>
                </c:pt>
                <c:pt idx="4">
                  <c:v>Биопрепараты и биотехнологии для утилизации отходов, очистки сточных вод и газовых выбросов, биоремедиации объектов окружающей среды  </c:v>
                </c:pt>
                <c:pt idx="5">
                  <c:v>Жирные кислоты микробного синтеза</c:v>
                </c:pt>
                <c:pt idx="6">
                  <c:v>Ферменты и ферментные препараты</c:v>
                </c:pt>
                <c:pt idx="7">
                  <c:v>Терапевтические белки и пептиды, включая рекомбинантные (кроме ферментов и гормонов)</c:v>
                </c:pt>
                <c:pt idx="8">
                  <c:v>Растительные белки, пептиды и белковые концентраты </c:v>
                </c:pt>
                <c:pt idx="9">
                  <c:v>Микробные полисахариды</c:v>
                </c:pt>
                <c:pt idx="10">
                  <c:v>Аминокислоты микробного синтеза</c:v>
                </c:pt>
                <c:pt idx="11">
                  <c:v>Органические кислоты микробного синтеза</c:v>
                </c:pt>
                <c:pt idx="12">
                  <c:v>Полимеры микробного синтеза</c:v>
                </c:pt>
                <c:pt idx="13">
                  <c:v>Красители и пигменты микробного синтеза</c:v>
                </c:pt>
                <c:pt idx="14">
                  <c:v>Красители и пигменты из растительного и животного сырья, в т.ч. полученного биотехнологическим способом</c:v>
                </c:pt>
                <c:pt idx="15">
                  <c:v>Крахмалы</c:v>
                </c:pt>
                <c:pt idx="16">
                  <c:v>Сахара и сиропы на их основе</c:v>
                </c:pt>
                <c:pt idx="17">
                  <c:v>Экстрагируемые полисахариды растений и продукты их переработки</c:v>
                </c:pt>
                <c:pt idx="18">
                  <c:v>Вкусоароматические вещества, полученные из растительного сырья</c:v>
                </c:pt>
                <c:pt idx="19">
                  <c:v>Жирные кислоты и их производные из растительного и животного сырья, в т.ч. полученного биотехнологическим способом</c:v>
                </c:pt>
                <c:pt idx="20">
                  <c:v>Растительные экстракты и их компоненты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50</c:v>
                </c:pt>
                <c:pt idx="1">
                  <c:v>65</c:v>
                </c:pt>
                <c:pt idx="2">
                  <c:v>75</c:v>
                </c:pt>
                <c:pt idx="3">
                  <c:v>50</c:v>
                </c:pt>
                <c:pt idx="4">
                  <c:v>65</c:v>
                </c:pt>
                <c:pt idx="5">
                  <c:v>10</c:v>
                </c:pt>
                <c:pt idx="6">
                  <c:v>95</c:v>
                </c:pt>
                <c:pt idx="7">
                  <c:v>15</c:v>
                </c:pt>
                <c:pt idx="8">
                  <c:v>75</c:v>
                </c:pt>
                <c:pt idx="9">
                  <c:v>10</c:v>
                </c:pt>
                <c:pt idx="10">
                  <c:v>30</c:v>
                </c:pt>
                <c:pt idx="11">
                  <c:v>40</c:v>
                </c:pt>
                <c:pt idx="12">
                  <c:v>10</c:v>
                </c:pt>
                <c:pt idx="13">
                  <c:v>10</c:v>
                </c:pt>
                <c:pt idx="14">
                  <c:v>50</c:v>
                </c:pt>
                <c:pt idx="15">
                  <c:v>65</c:v>
                </c:pt>
                <c:pt idx="16">
                  <c:v>65</c:v>
                </c:pt>
                <c:pt idx="17">
                  <c:v>50</c:v>
                </c:pt>
                <c:pt idx="18">
                  <c:v>50</c:v>
                </c:pt>
                <c:pt idx="19">
                  <c:v>40</c:v>
                </c:pt>
                <c:pt idx="2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9-AD47-9C17-5ACEE078F9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3">
                <a:alpha val="50196"/>
              </a:schemeClr>
            </a:solidFill>
            <a:ln w="25400">
              <a:solidFill>
                <a:schemeClr val="accent3"/>
              </a:solidFill>
              <a:prstDash val="sysDot"/>
            </a:ln>
            <a:effectLst/>
          </c:spPr>
          <c:cat>
            <c:strRef>
              <c:f>Лист1!$A$2:$A$22</c:f>
              <c:strCache>
                <c:ptCount val="21"/>
                <c:pt idx="0">
                  <c:v>Живые микроорганизмы (бактерии, дрожжи или плесневые грибы) в виде чистых или смешанных культур и биопрепараты на их основе для пищевой промышленности</c:v>
                </c:pt>
                <c:pt idx="1">
                  <c:v>Микробная биомасса и продукты её переработки </c:v>
                </c:pt>
                <c:pt idx="2">
                  <c:v>Пребиотики, пробиотики, синбиотики и метабиотики </c:v>
                </c:pt>
                <c:pt idx="3">
                  <c:v>Биопрепараты на основе живых чистых или смешанных культур микроорганизмов для сельского хозяйства</c:v>
                </c:pt>
                <c:pt idx="4">
                  <c:v>Биопрепараты и биотехнологии для утилизации отходов, очистки сточных вод и газовых выбросов, биоремедиации объектов окружающей среды  </c:v>
                </c:pt>
                <c:pt idx="5">
                  <c:v>Жирные кислоты микробного синтеза</c:v>
                </c:pt>
                <c:pt idx="6">
                  <c:v>Ферменты и ферментные препараты</c:v>
                </c:pt>
                <c:pt idx="7">
                  <c:v>Терапевтические белки и пептиды, включая рекомбинантные (кроме ферментов и гормонов)</c:v>
                </c:pt>
                <c:pt idx="8">
                  <c:v>Растительные белки, пептиды и белковые концентраты </c:v>
                </c:pt>
                <c:pt idx="9">
                  <c:v>Микробные полисахариды</c:v>
                </c:pt>
                <c:pt idx="10">
                  <c:v>Аминокислоты микробного синтеза</c:v>
                </c:pt>
                <c:pt idx="11">
                  <c:v>Органические кислоты микробного синтеза</c:v>
                </c:pt>
                <c:pt idx="12">
                  <c:v>Полимеры микробного синтеза</c:v>
                </c:pt>
                <c:pt idx="13">
                  <c:v>Красители и пигменты микробного синтеза</c:v>
                </c:pt>
                <c:pt idx="14">
                  <c:v>Красители и пигменты из растительного и животного сырья, в т.ч. полученного биотехнологическим способом</c:v>
                </c:pt>
                <c:pt idx="15">
                  <c:v>Крахмалы</c:v>
                </c:pt>
                <c:pt idx="16">
                  <c:v>Сахара и сиропы на их основе</c:v>
                </c:pt>
                <c:pt idx="17">
                  <c:v>Экстрагируемые полисахариды растений и продукты их переработки</c:v>
                </c:pt>
                <c:pt idx="18">
                  <c:v>Вкусоароматические вещества, полученные из растительного сырья</c:v>
                </c:pt>
                <c:pt idx="19">
                  <c:v>Жирные кислоты и их производные из растительного и животного сырья, в т.ч. полученного биотехнологическим способом</c:v>
                </c:pt>
                <c:pt idx="20">
                  <c:v>Растительные экстракты и их компоненты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100</c:v>
                </c:pt>
                <c:pt idx="1">
                  <c:v>95</c:v>
                </c:pt>
                <c:pt idx="2">
                  <c:v>100</c:v>
                </c:pt>
                <c:pt idx="3">
                  <c:v>95</c:v>
                </c:pt>
                <c:pt idx="4">
                  <c:v>100</c:v>
                </c:pt>
                <c:pt idx="5">
                  <c:v>65</c:v>
                </c:pt>
                <c:pt idx="6">
                  <c:v>100</c:v>
                </c:pt>
                <c:pt idx="7">
                  <c:v>90</c:v>
                </c:pt>
                <c:pt idx="8">
                  <c:v>100</c:v>
                </c:pt>
                <c:pt idx="9">
                  <c:v>50</c:v>
                </c:pt>
                <c:pt idx="10">
                  <c:v>100</c:v>
                </c:pt>
                <c:pt idx="11">
                  <c:v>90</c:v>
                </c:pt>
                <c:pt idx="12">
                  <c:v>65</c:v>
                </c:pt>
                <c:pt idx="13">
                  <c:v>50</c:v>
                </c:pt>
                <c:pt idx="14">
                  <c:v>90</c:v>
                </c:pt>
                <c:pt idx="15">
                  <c:v>100</c:v>
                </c:pt>
                <c:pt idx="16">
                  <c:v>100</c:v>
                </c:pt>
                <c:pt idx="17">
                  <c:v>80</c:v>
                </c:pt>
                <c:pt idx="18">
                  <c:v>75</c:v>
                </c:pt>
                <c:pt idx="19">
                  <c:v>90</c:v>
                </c:pt>
                <c:pt idx="2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49-AD47-9C17-5ACEE078F9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515904"/>
        <c:axId val="177542272"/>
      </c:radarChart>
      <c:catAx>
        <c:axId val="17751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ru-RU"/>
          </a:p>
        </c:txPr>
        <c:crossAx val="177542272"/>
        <c:crosses val="autoZero"/>
        <c:auto val="1"/>
        <c:lblAlgn val="ctr"/>
        <c:lblOffset val="100"/>
        <c:noMultiLvlLbl val="0"/>
      </c:catAx>
      <c:valAx>
        <c:axId val="17754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ru-RU"/>
          </a:p>
        </c:txPr>
        <c:crossAx val="17751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5400" cap="rnd" cmpd="sng" algn="ctr">
        <a:solidFill>
          <a:schemeClr val="phClr"/>
        </a:solidFill>
        <a:prstDash val="sysDot"/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8T17:18:09.4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8T17:18:12.62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8T17:18:13.59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638" cy="341283"/>
          </a:xfrm>
          <a:prstGeom prst="rect">
            <a:avLst/>
          </a:prstGeom>
        </p:spPr>
        <p:txBody>
          <a:bodyPr vert="horz" lIns="82653" tIns="41326" rIns="82653" bIns="4132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375" y="0"/>
            <a:ext cx="4307637" cy="341283"/>
          </a:xfrm>
          <a:prstGeom prst="rect">
            <a:avLst/>
          </a:prstGeom>
        </p:spPr>
        <p:txBody>
          <a:bodyPr vert="horz" lIns="82653" tIns="41326" rIns="82653" bIns="41326" rtlCol="0"/>
          <a:lstStyle>
            <a:lvl1pPr algn="r">
              <a:defRPr sz="1100"/>
            </a:lvl1pPr>
          </a:lstStyle>
          <a:p>
            <a:fld id="{882DC50A-A899-4E19-91C7-E59AF40457C1}" type="datetimeFigureOut">
              <a:rPr lang="ru-RU" smtClean="0"/>
              <a:pPr/>
              <a:t>06.03.2025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54388" y="850900"/>
            <a:ext cx="32321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653" tIns="41326" rIns="82653" bIns="4132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510" y="3276590"/>
            <a:ext cx="7953905" cy="2681100"/>
          </a:xfrm>
          <a:prstGeom prst="rect">
            <a:avLst/>
          </a:prstGeom>
        </p:spPr>
        <p:txBody>
          <a:bodyPr vert="horz" lIns="82653" tIns="41326" rIns="82653" bIns="4132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7506"/>
            <a:ext cx="4307638" cy="341282"/>
          </a:xfrm>
          <a:prstGeom prst="rect">
            <a:avLst/>
          </a:prstGeom>
        </p:spPr>
        <p:txBody>
          <a:bodyPr vert="horz" lIns="82653" tIns="41326" rIns="82653" bIns="4132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375" y="6467506"/>
            <a:ext cx="4307637" cy="341282"/>
          </a:xfrm>
          <a:prstGeom prst="rect">
            <a:avLst/>
          </a:prstGeom>
        </p:spPr>
        <p:txBody>
          <a:bodyPr vert="horz" lIns="82653" tIns="41326" rIns="82653" bIns="41326" rtlCol="0" anchor="b"/>
          <a:lstStyle>
            <a:lvl1pPr algn="r">
              <a:defRPr sz="1100"/>
            </a:lvl1pPr>
          </a:lstStyle>
          <a:p>
            <a:fld id="{0FE19B38-B0EF-4E10-A453-021949D9743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9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54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762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6638" y="1100138"/>
            <a:ext cx="4175125" cy="2967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24804" y="4232442"/>
            <a:ext cx="4998432" cy="346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639" tIns="41308" rIns="82639" bIns="41308" anchor="t" anchorCtr="0">
            <a:noAutofit/>
          </a:bodyPr>
          <a:lstStyle/>
          <a:p>
            <a:endParaRPr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539110" y="8353424"/>
            <a:ext cx="2707485" cy="441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639" tIns="41308" rIns="82639" bIns="41308" anchor="b" anchorCtr="0">
            <a:noAutofit/>
          </a:bodyPr>
          <a:lstStyle/>
          <a:p>
            <a:pPr rtl="0"/>
            <a:fld id="{00000000-1234-1234-1234-123412341234}" type="slidenum">
              <a:rPr lang="ru-RU"/>
              <a:pPr rtl="0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209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221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237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357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6638" y="1100138"/>
            <a:ext cx="4175125" cy="29670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24804" y="4232442"/>
            <a:ext cx="4998432" cy="346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639" tIns="41308" rIns="82639" bIns="41308" anchor="t" anchorCtr="0">
            <a:noAutofit/>
          </a:bodyPr>
          <a:lstStyle/>
          <a:p>
            <a:endParaRPr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539110" y="8353424"/>
            <a:ext cx="2707485" cy="441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639" tIns="41308" rIns="82639" bIns="41308" anchor="b" anchorCtr="0">
            <a:noAutofit/>
          </a:bodyPr>
          <a:lstStyle/>
          <a:p>
            <a:pPr rtl="0"/>
            <a:fld id="{00000000-1234-1234-1234-123412341234}" type="slidenum">
              <a:rPr lang="ru-RU"/>
              <a:pPr rtl="0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674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804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278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300" dirty="0"/>
              <a:t>вы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31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896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76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1B374-793D-9545-A7E7-6DD5CA34122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930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154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852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32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036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9B38-B0EF-4E10-A453-021949D9743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89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2482" y="2385822"/>
            <a:ext cx="9208135" cy="1616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24965" y="4309872"/>
            <a:ext cx="7583170" cy="192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833100" cy="7696200"/>
          </a:xfrm>
          <a:custGeom>
            <a:avLst/>
            <a:gdLst/>
            <a:ahLst/>
            <a:cxnLst/>
            <a:rect l="l" t="t" r="r" b="b"/>
            <a:pathLst>
              <a:path w="10833100" h="7696200">
                <a:moveTo>
                  <a:pt x="10833100" y="0"/>
                </a:moveTo>
                <a:lnTo>
                  <a:pt x="0" y="0"/>
                </a:lnTo>
                <a:lnTo>
                  <a:pt x="0" y="7696200"/>
                </a:lnTo>
                <a:lnTo>
                  <a:pt x="10833100" y="7696200"/>
                </a:lnTo>
                <a:lnTo>
                  <a:pt x="10833100" y="0"/>
                </a:lnTo>
                <a:close/>
              </a:path>
            </a:pathLst>
          </a:custGeom>
          <a:solidFill>
            <a:srgbClr val="221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9642" y="393833"/>
            <a:ext cx="10156825" cy="6993890"/>
          </a:xfrm>
          <a:custGeom>
            <a:avLst/>
            <a:gdLst/>
            <a:ahLst/>
            <a:cxnLst/>
            <a:rect l="l" t="t" r="r" b="b"/>
            <a:pathLst>
              <a:path w="10156825" h="6993890">
                <a:moveTo>
                  <a:pt x="0" y="0"/>
                </a:moveTo>
                <a:lnTo>
                  <a:pt x="10156604" y="0"/>
                </a:lnTo>
                <a:lnTo>
                  <a:pt x="10156604" y="6993718"/>
                </a:lnTo>
                <a:lnTo>
                  <a:pt x="0" y="69937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8877" y="560843"/>
            <a:ext cx="1468022" cy="54894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088121" y="7265113"/>
            <a:ext cx="283845" cy="245110"/>
          </a:xfrm>
          <a:custGeom>
            <a:avLst/>
            <a:gdLst/>
            <a:ahLst/>
            <a:cxnLst/>
            <a:rect l="l" t="t" r="r" b="b"/>
            <a:pathLst>
              <a:path w="283845" h="245109">
                <a:moveTo>
                  <a:pt x="0" y="0"/>
                </a:moveTo>
                <a:lnTo>
                  <a:pt x="283740" y="0"/>
                </a:lnTo>
                <a:lnTo>
                  <a:pt x="283740" y="244878"/>
                </a:lnTo>
                <a:lnTo>
                  <a:pt x="0" y="244878"/>
                </a:lnTo>
                <a:lnTo>
                  <a:pt x="0" y="0"/>
                </a:lnTo>
                <a:close/>
              </a:path>
            </a:pathLst>
          </a:custGeom>
          <a:solidFill>
            <a:srgbClr val="93D5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1655" y="1770126"/>
            <a:ext cx="4712398" cy="5079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79046" y="1770126"/>
            <a:ext cx="4712398" cy="5079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833100" cy="7696200"/>
          </a:xfrm>
          <a:custGeom>
            <a:avLst/>
            <a:gdLst/>
            <a:ahLst/>
            <a:cxnLst/>
            <a:rect l="l" t="t" r="r" b="b"/>
            <a:pathLst>
              <a:path w="10833100" h="7696200">
                <a:moveTo>
                  <a:pt x="10833100" y="0"/>
                </a:moveTo>
                <a:lnTo>
                  <a:pt x="0" y="0"/>
                </a:lnTo>
                <a:lnTo>
                  <a:pt x="0" y="7696200"/>
                </a:lnTo>
                <a:lnTo>
                  <a:pt x="10833100" y="7696200"/>
                </a:lnTo>
                <a:lnTo>
                  <a:pt x="10833100" y="0"/>
                </a:lnTo>
                <a:close/>
              </a:path>
            </a:pathLst>
          </a:custGeom>
          <a:solidFill>
            <a:srgbClr val="221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9642" y="393833"/>
            <a:ext cx="10156825" cy="6993890"/>
          </a:xfrm>
          <a:custGeom>
            <a:avLst/>
            <a:gdLst/>
            <a:ahLst/>
            <a:cxnLst/>
            <a:rect l="l" t="t" r="r" b="b"/>
            <a:pathLst>
              <a:path w="10156825" h="6993890">
                <a:moveTo>
                  <a:pt x="0" y="0"/>
                </a:moveTo>
                <a:lnTo>
                  <a:pt x="10156604" y="0"/>
                </a:lnTo>
                <a:lnTo>
                  <a:pt x="10156604" y="6993718"/>
                </a:lnTo>
                <a:lnTo>
                  <a:pt x="0" y="69937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8877" y="560843"/>
            <a:ext cx="1468022" cy="54894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088121" y="7265113"/>
            <a:ext cx="283845" cy="245110"/>
          </a:xfrm>
          <a:custGeom>
            <a:avLst/>
            <a:gdLst/>
            <a:ahLst/>
            <a:cxnLst/>
            <a:rect l="l" t="t" r="r" b="b"/>
            <a:pathLst>
              <a:path w="283845" h="245109">
                <a:moveTo>
                  <a:pt x="0" y="0"/>
                </a:moveTo>
                <a:lnTo>
                  <a:pt x="283740" y="0"/>
                </a:lnTo>
                <a:lnTo>
                  <a:pt x="283740" y="244878"/>
                </a:lnTo>
                <a:lnTo>
                  <a:pt x="0" y="244878"/>
                </a:lnTo>
                <a:lnTo>
                  <a:pt x="0" y="0"/>
                </a:lnTo>
                <a:close/>
              </a:path>
            </a:pathLst>
          </a:custGeom>
          <a:solidFill>
            <a:srgbClr val="93D5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833100" cy="7696200"/>
          </a:xfrm>
          <a:custGeom>
            <a:avLst/>
            <a:gdLst/>
            <a:ahLst/>
            <a:cxnLst/>
            <a:rect l="l" t="t" r="r" b="b"/>
            <a:pathLst>
              <a:path w="10833100" h="7696200">
                <a:moveTo>
                  <a:pt x="10833100" y="0"/>
                </a:moveTo>
                <a:lnTo>
                  <a:pt x="0" y="0"/>
                </a:lnTo>
                <a:lnTo>
                  <a:pt x="0" y="7696200"/>
                </a:lnTo>
                <a:lnTo>
                  <a:pt x="10833100" y="7696200"/>
                </a:lnTo>
                <a:lnTo>
                  <a:pt x="10833100" y="0"/>
                </a:lnTo>
                <a:close/>
              </a:path>
            </a:pathLst>
          </a:custGeom>
          <a:solidFill>
            <a:srgbClr val="231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54138" y="1259541"/>
            <a:ext cx="8124825" cy="267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33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54138" y="4042287"/>
            <a:ext cx="8124825" cy="185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89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2"/>
            </a:lvl1pPr>
            <a:lvl2pPr lvl="1" algn="ctr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77"/>
            </a:lvl2pPr>
            <a:lvl3pPr lvl="2" algn="ctr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99"/>
            </a:lvl3pPr>
            <a:lvl4pPr lvl="3" algn="ctr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2"/>
            </a:lvl4pPr>
            <a:lvl5pPr lvl="4" algn="ctr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2"/>
            </a:lvl5pPr>
            <a:lvl6pPr lvl="5" algn="ctr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2"/>
            </a:lvl6pPr>
            <a:lvl7pPr lvl="6" algn="ctr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2"/>
            </a:lvl7pPr>
            <a:lvl8pPr lvl="7" algn="ctr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2"/>
            </a:lvl8pPr>
            <a:lvl9pPr lvl="8" algn="ctr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2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744775" y="7133238"/>
            <a:ext cx="2437448" cy="409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588465" y="7133238"/>
            <a:ext cx="3656171" cy="409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650877" y="7133238"/>
            <a:ext cx="2437448" cy="409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/>
            <a:fld id="{00000000-1234-1234-1234-12341234123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74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354534" y="1260839"/>
            <a:ext cx="8127208" cy="2682183"/>
          </a:xfrm>
          <a:prstGeom prst="rect">
            <a:avLst/>
          </a:prstGeom>
        </p:spPr>
        <p:txBody>
          <a:bodyPr lIns="45699" tIns="45699" rIns="45699" bIns="45699" anchor="b"/>
          <a:lstStyle>
            <a:lvl1pPr>
              <a:lnSpc>
                <a:spcPct val="90000"/>
              </a:lnSpc>
              <a:defRPr sz="4900" spc="-35"/>
            </a:lvl1pPr>
          </a:lstStyle>
          <a:p>
            <a:r>
              <a:t>Текст заголовка</a:t>
            </a:r>
          </a:p>
        </p:txBody>
      </p:sp>
      <p:sp>
        <p:nvSpPr>
          <p:cNvPr id="1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54534" y="4046456"/>
            <a:ext cx="8127208" cy="1860050"/>
          </a:xfrm>
          <a:prstGeom prst="rect">
            <a:avLst/>
          </a:prstGeom>
        </p:spPr>
        <p:txBody>
          <a:bodyPr lIns="45699" tIns="45699" rIns="45699" bIns="45699"/>
          <a:lstStyle>
            <a:lvl1pPr algn="ctr">
              <a:spcBef>
                <a:spcPts val="800"/>
              </a:spcBef>
              <a:buSzTx/>
              <a:buNone/>
              <a:defRPr sz="1900"/>
            </a:lvl1pPr>
            <a:lvl2pPr marL="224017" indent="-1" algn="ctr">
              <a:spcBef>
                <a:spcPts val="800"/>
              </a:spcBef>
              <a:buSzTx/>
              <a:buNone/>
              <a:defRPr sz="1900"/>
            </a:lvl2pPr>
            <a:lvl3pPr marL="224017" indent="224016" algn="ctr">
              <a:spcBef>
                <a:spcPts val="800"/>
              </a:spcBef>
              <a:buSzTx/>
              <a:buNone/>
              <a:defRPr sz="1900"/>
            </a:lvl3pPr>
            <a:lvl4pPr marL="224017" indent="448031" algn="ctr">
              <a:spcBef>
                <a:spcPts val="800"/>
              </a:spcBef>
              <a:buSzTx/>
              <a:buNone/>
              <a:defRPr sz="1900"/>
            </a:lvl4pPr>
            <a:lvl5pPr marL="224017" indent="672049" algn="ctr">
              <a:spcBef>
                <a:spcPts val="800"/>
              </a:spcBef>
              <a:buSzTx/>
              <a:buNone/>
              <a:defRPr sz="19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869325" y="7230132"/>
            <a:ext cx="221957" cy="231101"/>
          </a:xfrm>
          <a:prstGeom prst="rect">
            <a:avLst/>
          </a:prstGeom>
        </p:spPr>
        <p:txBody>
          <a:bodyPr lIns="45699" tIns="45699" rIns="45699" bIns="45699" anchor="ctr"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77555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833100" cy="7696200"/>
          </a:xfrm>
          <a:custGeom>
            <a:avLst/>
            <a:gdLst/>
            <a:ahLst/>
            <a:cxnLst/>
            <a:rect l="l" t="t" r="r" b="b"/>
            <a:pathLst>
              <a:path w="10833100" h="7696200">
                <a:moveTo>
                  <a:pt x="10833100" y="0"/>
                </a:moveTo>
                <a:lnTo>
                  <a:pt x="0" y="0"/>
                </a:lnTo>
                <a:lnTo>
                  <a:pt x="0" y="7696200"/>
                </a:lnTo>
                <a:lnTo>
                  <a:pt x="10833100" y="7696200"/>
                </a:lnTo>
                <a:lnTo>
                  <a:pt x="10833100" y="0"/>
                </a:lnTo>
                <a:close/>
              </a:path>
            </a:pathLst>
          </a:custGeom>
          <a:solidFill>
            <a:srgbClr val="221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9641" y="676117"/>
            <a:ext cx="9553817" cy="538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6123" y="1413659"/>
            <a:ext cx="4708525" cy="2197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33333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83254" y="7157466"/>
            <a:ext cx="3466592" cy="384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1655" y="7157466"/>
            <a:ext cx="2491613" cy="384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127173" y="7275194"/>
            <a:ext cx="243204" cy="226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customXml" Target="../ink/ink1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11" Type="http://schemas.openxmlformats.org/officeDocument/2006/relationships/image" Target="../media/image35.jpeg"/><Relationship Id="rId5" Type="http://schemas.openxmlformats.org/officeDocument/2006/relationships/customXml" Target="../ink/ink2.xml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90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jpe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26" Type="http://schemas.openxmlformats.org/officeDocument/2006/relationships/image" Target="../media/image94.jpe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34" Type="http://schemas.openxmlformats.org/officeDocument/2006/relationships/image" Target="../media/image102.sv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jpe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4.jpe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jpeg"/><Relationship Id="rId32" Type="http://schemas.openxmlformats.org/officeDocument/2006/relationships/image" Target="../media/image100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jpeg"/><Relationship Id="rId28" Type="http://schemas.openxmlformats.org/officeDocument/2006/relationships/image" Target="../media/image96.pn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31" Type="http://schemas.openxmlformats.org/officeDocument/2006/relationships/image" Target="../media/image99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jpe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jpeg"/><Relationship Id="rId8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png"/><Relationship Id="rId3" Type="http://schemas.openxmlformats.org/officeDocument/2006/relationships/image" Target="../media/image104.emf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13" Type="http://schemas.openxmlformats.org/officeDocument/2006/relationships/image" Target="../media/image125.png"/><Relationship Id="rId18" Type="http://schemas.openxmlformats.org/officeDocument/2006/relationships/image" Target="../media/image130.svg"/><Relationship Id="rId3" Type="http://schemas.openxmlformats.org/officeDocument/2006/relationships/image" Target="../media/image115.jpeg"/><Relationship Id="rId21" Type="http://schemas.openxmlformats.org/officeDocument/2006/relationships/image" Target="../media/image133.png"/><Relationship Id="rId7" Type="http://schemas.openxmlformats.org/officeDocument/2006/relationships/image" Target="../media/image119.emf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8.png"/><Relationship Id="rId20" Type="http://schemas.openxmlformats.org/officeDocument/2006/relationships/image" Target="../media/image132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11" Type="http://schemas.openxmlformats.org/officeDocument/2006/relationships/image" Target="../media/image123.png"/><Relationship Id="rId5" Type="http://schemas.openxmlformats.org/officeDocument/2006/relationships/image" Target="../media/image117.emf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jpe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svg"/><Relationship Id="rId4" Type="http://schemas.openxmlformats.org/officeDocument/2006/relationships/image" Target="../media/image1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69.emf"/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12" Type="http://schemas.openxmlformats.org/officeDocument/2006/relationships/image" Target="../media/image164.jpeg"/><Relationship Id="rId17" Type="http://schemas.openxmlformats.org/officeDocument/2006/relationships/image" Target="../media/image16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11" Type="http://schemas.openxmlformats.org/officeDocument/2006/relationships/image" Target="../media/image163.svg"/><Relationship Id="rId5" Type="http://schemas.openxmlformats.org/officeDocument/2006/relationships/image" Target="../media/image157.png"/><Relationship Id="rId15" Type="http://schemas.openxmlformats.org/officeDocument/2006/relationships/image" Target="../media/image166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jpeg"/><Relationship Id="rId5" Type="http://schemas.openxmlformats.org/officeDocument/2006/relationships/image" Target="../media/image82.png"/><Relationship Id="rId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gupp@mgupp.ru" TargetMode="Externa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833100" cy="7696200"/>
          </a:xfrm>
          <a:custGeom>
            <a:avLst/>
            <a:gdLst/>
            <a:ahLst/>
            <a:cxnLst/>
            <a:rect l="l" t="t" r="r" b="b"/>
            <a:pathLst>
              <a:path w="10833100" h="7696200">
                <a:moveTo>
                  <a:pt x="10833100" y="0"/>
                </a:moveTo>
                <a:lnTo>
                  <a:pt x="0" y="0"/>
                </a:lnTo>
                <a:lnTo>
                  <a:pt x="0" y="7696200"/>
                </a:lnTo>
                <a:lnTo>
                  <a:pt x="10833100" y="7696200"/>
                </a:lnTo>
                <a:lnTo>
                  <a:pt x="10833100" y="0"/>
                </a:lnTo>
                <a:close/>
              </a:path>
            </a:pathLst>
          </a:custGeom>
          <a:solidFill>
            <a:srgbClr val="2218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6891"/>
            <a:ext cx="10833100" cy="611211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773588" y="5186560"/>
            <a:ext cx="1488440" cy="2510155"/>
          </a:xfrm>
          <a:custGeom>
            <a:avLst/>
            <a:gdLst/>
            <a:ahLst/>
            <a:cxnLst/>
            <a:rect l="l" t="t" r="r" b="b"/>
            <a:pathLst>
              <a:path w="1488439" h="2510154">
                <a:moveTo>
                  <a:pt x="1488329" y="19136"/>
                </a:moveTo>
                <a:lnTo>
                  <a:pt x="41706" y="2509639"/>
                </a:lnTo>
                <a:lnTo>
                  <a:pt x="6979" y="2509639"/>
                </a:lnTo>
                <a:lnTo>
                  <a:pt x="0" y="2505585"/>
                </a:lnTo>
                <a:lnTo>
                  <a:pt x="1455384" y="0"/>
                </a:lnTo>
                <a:lnTo>
                  <a:pt x="1488329" y="19136"/>
                </a:lnTo>
                <a:close/>
              </a:path>
            </a:pathLst>
          </a:custGeom>
          <a:solidFill>
            <a:srgbClr val="89B9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06407" y="0"/>
            <a:ext cx="4826692" cy="76962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06406" y="7215556"/>
            <a:ext cx="42869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2000" b="1" i="1" spc="-65" dirty="0">
                <a:solidFill>
                  <a:srgbClr val="211741"/>
                </a:solidFill>
                <a:latin typeface="Verdana"/>
                <a:cs typeface="Verdana"/>
              </a:rPr>
              <a:t>март</a:t>
            </a:r>
            <a:r>
              <a:rPr lang="en-US" sz="2000" b="1" i="1" spc="-65" dirty="0">
                <a:solidFill>
                  <a:srgbClr val="211741"/>
                </a:solidFill>
                <a:latin typeface="Verdana"/>
                <a:cs typeface="Verdana"/>
              </a:rPr>
              <a:t> 2025</a:t>
            </a:r>
            <a:endParaRPr lang="ru-RU" sz="2000" b="1" i="1" spc="-65" dirty="0">
              <a:solidFill>
                <a:srgbClr val="211741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0C7AC1C-D231-CC34-9946-9D8694FB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8"/>
          <a:stretch/>
        </p:blipFill>
        <p:spPr>
          <a:xfrm>
            <a:off x="520006" y="1166529"/>
            <a:ext cx="5052486" cy="5729571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640403D9-DDD8-4A41-8C1C-20212087B682}"/>
              </a:ext>
            </a:extLst>
          </p:cNvPr>
          <p:cNvSpPr txBox="1"/>
          <p:nvPr/>
        </p:nvSpPr>
        <p:spPr>
          <a:xfrm>
            <a:off x="694584" y="630703"/>
            <a:ext cx="4036166" cy="384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5"/>
              </a:lnSpc>
            </a:pPr>
            <a:r>
              <a:rPr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ИНФРАСТРУКТУРА</a:t>
            </a: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5DEBB1D3-EB9F-F4CB-B9CB-6A05166F29CD}"/>
              </a:ext>
            </a:extLst>
          </p:cNvPr>
          <p:cNvSpPr/>
          <p:nvPr/>
        </p:nvSpPr>
        <p:spPr>
          <a:xfrm>
            <a:off x="10088121" y="7265113"/>
            <a:ext cx="283845" cy="245110"/>
          </a:xfrm>
          <a:custGeom>
            <a:avLst/>
            <a:gdLst/>
            <a:ahLst/>
            <a:cxnLst/>
            <a:rect l="l" t="t" r="r" b="b"/>
            <a:pathLst>
              <a:path w="283845" h="245109">
                <a:moveTo>
                  <a:pt x="0" y="0"/>
                </a:moveTo>
                <a:lnTo>
                  <a:pt x="283740" y="0"/>
                </a:lnTo>
                <a:lnTo>
                  <a:pt x="283740" y="244878"/>
                </a:lnTo>
                <a:lnTo>
                  <a:pt x="0" y="244878"/>
                </a:lnTo>
                <a:lnTo>
                  <a:pt x="0" y="0"/>
                </a:lnTo>
                <a:close/>
              </a:path>
            </a:pathLst>
          </a:custGeom>
          <a:solidFill>
            <a:srgbClr val="93D5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1A9871-CE51-7144-1A78-2E94FADAC127}"/>
              </a:ext>
            </a:extLst>
          </p:cNvPr>
          <p:cNvSpPr txBox="1"/>
          <p:nvPr/>
        </p:nvSpPr>
        <p:spPr>
          <a:xfrm>
            <a:off x="5458777" y="1288821"/>
            <a:ext cx="3198133" cy="328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Волоколамское ш., д. 11</a:t>
            </a: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ул. Врубеля, д. 12</a:t>
            </a: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Площадь 70 059,2 </a:t>
            </a: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</a:t>
            </a:r>
            <a:r>
              <a:rPr lang="ru-RU" sz="1600" b="1" baseline="300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baseline="30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ул. Талалихина, д. 33</a:t>
            </a: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Площадь 47 074,3 </a:t>
            </a: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r>
              <a:rPr lang="ru-RU" sz="1600" b="1" baseline="300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baseline="30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baseline="30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baseline="30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baseline="30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100" b="1" baseline="30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</a:rPr>
              <a:t>Московская обл., </a:t>
            </a:r>
            <a:b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500" b="1" dirty="0">
                <a:latin typeface="Verdana" panose="020B0604030504040204" pitchFamily="34" charset="0"/>
                <a:ea typeface="Verdana" panose="020B0604030504040204" pitchFamily="34" charset="0"/>
              </a:rPr>
              <a:t>г. Пущино</a:t>
            </a:r>
            <a:endParaRPr lang="ru-RU" sz="15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Площадь 5 167 </a:t>
            </a: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r>
              <a:rPr lang="ru-RU" sz="1600" b="1" baseline="300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ru-RU" sz="1600" b="1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5" name="Соединительная линия уступом 24">
            <a:extLst>
              <a:ext uri="{FF2B5EF4-FFF2-40B4-BE49-F238E27FC236}">
                <a16:creationId xmlns:a16="http://schemas.microsoft.com/office/drawing/2014/main" id="{E1ADC593-087D-D6CE-B803-46F29FCECB84}"/>
              </a:ext>
            </a:extLst>
          </p:cNvPr>
          <p:cNvCxnSpPr>
            <a:cxnSpLocks/>
          </p:cNvCxnSpPr>
          <p:nvPr/>
        </p:nvCxnSpPr>
        <p:spPr>
          <a:xfrm flipV="1">
            <a:off x="2023913" y="1592853"/>
            <a:ext cx="3480223" cy="1814504"/>
          </a:xfrm>
          <a:prstGeom prst="bentConnector3">
            <a:avLst>
              <a:gd name="adj1" fmla="val 72440"/>
            </a:avLst>
          </a:prstGeom>
          <a:ln w="25400" cap="rnd">
            <a:solidFill>
              <a:srgbClr val="92D050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>
            <a:extLst>
              <a:ext uri="{FF2B5EF4-FFF2-40B4-BE49-F238E27FC236}">
                <a16:creationId xmlns:a16="http://schemas.microsoft.com/office/drawing/2014/main" id="{7BEEB551-9122-105A-89C5-B4D53CBE8403}"/>
              </a:ext>
            </a:extLst>
          </p:cNvPr>
          <p:cNvCxnSpPr>
            <a:cxnSpLocks/>
          </p:cNvCxnSpPr>
          <p:nvPr/>
        </p:nvCxnSpPr>
        <p:spPr>
          <a:xfrm flipV="1">
            <a:off x="3512240" y="2982813"/>
            <a:ext cx="1991896" cy="1285705"/>
          </a:xfrm>
          <a:prstGeom prst="bentConnector3">
            <a:avLst>
              <a:gd name="adj1" fmla="val 67446"/>
            </a:avLst>
          </a:prstGeom>
          <a:ln w="25400">
            <a:solidFill>
              <a:srgbClr val="92D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F2A25D1-F043-1E00-4C92-AADBC02B5949}"/>
              </a:ext>
            </a:extLst>
          </p:cNvPr>
          <p:cNvSpPr/>
          <p:nvPr/>
        </p:nvSpPr>
        <p:spPr>
          <a:xfrm>
            <a:off x="5416562" y="4878407"/>
            <a:ext cx="4751465" cy="2211939"/>
          </a:xfrm>
          <a:prstGeom prst="roundRect">
            <a:avLst>
              <a:gd name="adj" fmla="val 3732"/>
            </a:avLst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виркл">
            <a:extLst>
              <a:ext uri="{FF2B5EF4-FFF2-40B4-BE49-F238E27FC236}">
                <a16:creationId xmlns:a16="http://schemas.microsoft.com/office/drawing/2014/main" id="{4A0B57E6-1B96-7353-BFA8-0A89909CF3C5}"/>
              </a:ext>
            </a:extLst>
          </p:cNvPr>
          <p:cNvSpPr/>
          <p:nvPr/>
        </p:nvSpPr>
        <p:spPr>
          <a:xfrm>
            <a:off x="7205012" y="4552311"/>
            <a:ext cx="4161567" cy="3112213"/>
          </a:xfrm>
          <a:prstGeom prst="roundRect">
            <a:avLst>
              <a:gd name="adj" fmla="val 16667"/>
            </a:avLst>
          </a:prstGeom>
          <a:noFill/>
          <a:ln w="38100" cap="flat">
            <a:noFill/>
            <a:prstDash val="solid"/>
            <a:miter lim="800000"/>
          </a:ln>
          <a:effectLst/>
        </p:spPr>
        <p:txBody>
          <a:bodyPr wrap="square" lIns="45138" tIns="45138" rIns="45138" bIns="45138" numCol="1" anchor="ctr">
            <a:noAutofit/>
          </a:bodyPr>
          <a:lstStyle/>
          <a:p>
            <a:pPr algn="l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ОБЩАЯ ПЛОЩАДЬ</a:t>
            </a:r>
          </a:p>
          <a:p>
            <a:pPr algn="l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122,3 тыс. м</a:t>
            </a:r>
            <a:r>
              <a:rPr lang="ru-RU" sz="1600" b="1" baseline="300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algn="l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400" b="1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lnSpc>
                <a:spcPct val="120000"/>
              </a:lnSpc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br>
              <a:rPr lang="ru-RU" sz="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Текущий ремонт (тыс. м</a:t>
            </a:r>
            <a:r>
              <a:rPr lang="ru-RU" sz="12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 </a:t>
            </a:r>
          </a:p>
          <a:p>
            <a:pPr algn="l">
              <a:lnSpc>
                <a:spcPct val="120000"/>
              </a:lnSpc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2,7</a:t>
            </a:r>
            <a:endParaRPr lang="ru-RU" sz="1200" b="1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lnSpc>
                <a:spcPct val="120000"/>
              </a:lnSpc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</a:t>
            </a: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1,1</a:t>
            </a:r>
            <a:endParaRPr lang="ru-RU" sz="1200" b="1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lnSpc>
                <a:spcPct val="120000"/>
              </a:lnSpc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rPr lang="ru-RU" sz="12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r>
              <a:rPr lang="ru-RU" sz="12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ru-RU" sz="12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1,5 </a:t>
            </a:r>
            <a:r>
              <a:rPr lang="ru-RU" sz="12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(план) </a:t>
            </a:r>
            <a:endParaRPr lang="ru-RU" sz="1200" b="1" baseline="30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defRPr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endParaRPr lang="ru-RU" sz="1200" b="1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3" descr="Рисунок 13">
            <a:extLst>
              <a:ext uri="{FF2B5EF4-FFF2-40B4-BE49-F238E27FC236}">
                <a16:creationId xmlns:a16="http://schemas.microsoft.com/office/drawing/2014/main" id="{6DC39FC8-4818-1458-B097-642F3706EB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0006" y="1294725"/>
            <a:ext cx="1489899" cy="1089121"/>
          </a:xfrm>
          <a:prstGeom prst="rect">
            <a:avLst/>
          </a:prstGeom>
        </p:spPr>
      </p:pic>
      <p:pic>
        <p:nvPicPr>
          <p:cNvPr id="16" name="Рисунок 6" descr="Рисунок 6">
            <a:extLst>
              <a:ext uri="{FF2B5EF4-FFF2-40B4-BE49-F238E27FC236}">
                <a16:creationId xmlns:a16="http://schemas.microsoft.com/office/drawing/2014/main" id="{7DCE1B4B-503D-B1EC-E58C-71C7E47F4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04070" y="3805253"/>
            <a:ext cx="1463958" cy="939477"/>
          </a:xfrm>
          <a:prstGeom prst="rect">
            <a:avLst/>
          </a:prstGeom>
        </p:spPr>
      </p:pic>
      <p:pic>
        <p:nvPicPr>
          <p:cNvPr id="17" name="Рисунок 8" descr="Рисунок 8">
            <a:extLst>
              <a:ext uri="{FF2B5EF4-FFF2-40B4-BE49-F238E27FC236}">
                <a16:creationId xmlns:a16="http://schemas.microsoft.com/office/drawing/2014/main" id="{6187166F-FD1A-8889-E832-5348E916F3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04070" y="2583403"/>
            <a:ext cx="1463958" cy="9671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2BFB3C2-E688-F973-A8C7-5E3E3A9FF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863" y="2982813"/>
            <a:ext cx="292100" cy="381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2182812-064C-0343-0FDA-C993775E2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190" y="3839435"/>
            <a:ext cx="292100" cy="381000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8362E52-3121-58CF-2A82-48C9D565B90F}"/>
              </a:ext>
            </a:extLst>
          </p:cNvPr>
          <p:cNvGrpSpPr/>
          <p:nvPr/>
        </p:nvGrpSpPr>
        <p:grpSpPr>
          <a:xfrm>
            <a:off x="5788579" y="5310101"/>
            <a:ext cx="1166468" cy="692017"/>
            <a:chOff x="5469282" y="5279596"/>
            <a:chExt cx="1271151" cy="754121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6645F4E-A9E7-CE20-A4B4-53F5EE41E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749702" y="5413559"/>
              <a:ext cx="172443" cy="73328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40F5F97-FF59-D969-D753-0076EE39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55107" y="5279596"/>
              <a:ext cx="785326" cy="754121"/>
            </a:xfrm>
            <a:prstGeom prst="rect">
              <a:avLst/>
            </a:prstGeom>
          </p:spPr>
        </p:pic>
      </p:grpSp>
      <p:pic>
        <p:nvPicPr>
          <p:cNvPr id="6" name="Рисунок 5" descr="Большая кисть со сплошной заливкой">
            <a:extLst>
              <a:ext uri="{FF2B5EF4-FFF2-40B4-BE49-F238E27FC236}">
                <a16:creationId xmlns:a16="http://schemas.microsoft.com/office/drawing/2014/main" id="{D030D506-30E6-9EDF-A6C9-532A764080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877376">
            <a:off x="5846165" y="6004217"/>
            <a:ext cx="914400" cy="914400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524E1B0F-5CE8-6D48-356B-996AAB209F9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763" algn="ctr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763" algn="ctr">
                <a:lnSpc>
                  <a:spcPct val="100000"/>
                </a:lnSpc>
                <a:spcBef>
                  <a:spcPts val="55"/>
                </a:spcBef>
              </a:pPr>
              <a:t>10</a:t>
            </a:fld>
            <a:endParaRPr b="0" spc="-5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66CE1C-9E6A-3086-693E-EA979FE66F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65943">
            <a:off x="576128" y="6598678"/>
            <a:ext cx="956499" cy="926608"/>
          </a:xfrm>
          <a:prstGeom prst="rect">
            <a:avLst/>
          </a:prstGeom>
        </p:spPr>
      </p:pic>
      <p:cxnSp>
        <p:nvCxnSpPr>
          <p:cNvPr id="38" name="Соединительная линия уступом 37">
            <a:extLst>
              <a:ext uri="{FF2B5EF4-FFF2-40B4-BE49-F238E27FC236}">
                <a16:creationId xmlns:a16="http://schemas.microsoft.com/office/drawing/2014/main" id="{D00B8E2A-8564-5119-8FCB-71CDFCAB4A50}"/>
              </a:ext>
            </a:extLst>
          </p:cNvPr>
          <p:cNvCxnSpPr>
            <a:cxnSpLocks/>
          </p:cNvCxnSpPr>
          <p:nvPr/>
        </p:nvCxnSpPr>
        <p:spPr>
          <a:xfrm flipV="1">
            <a:off x="1206869" y="4220435"/>
            <a:ext cx="4297267" cy="2817103"/>
          </a:xfrm>
          <a:prstGeom prst="bentConnector3">
            <a:avLst>
              <a:gd name="adj1" fmla="val 91944"/>
            </a:avLst>
          </a:prstGeom>
          <a:ln w="25400">
            <a:solidFill>
              <a:srgbClr val="92D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C66F076-811C-3018-C25C-61558E40F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17" y="6585819"/>
            <a:ext cx="2921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88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67830-7602-4F15-9E3D-E44341B8B557}"/>
              </a:ext>
            </a:extLst>
          </p:cNvPr>
          <p:cNvSpPr txBox="1"/>
          <p:nvPr/>
        </p:nvSpPr>
        <p:spPr>
          <a:xfrm>
            <a:off x="611140" y="619151"/>
            <a:ext cx="8200744" cy="499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НАУЧНОЙ И УЧЕБНОЙ ИНФРАСТРУКТУРЫ 2022-2024 гг.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DC8736-A4E0-47F9-A854-88C0776C1B51}"/>
              </a:ext>
            </a:extLst>
          </p:cNvPr>
          <p:cNvSpPr txBox="1"/>
          <p:nvPr/>
        </p:nvSpPr>
        <p:spPr>
          <a:xfrm>
            <a:off x="582742" y="2127547"/>
            <a:ext cx="10000363" cy="3489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ЛАБОРАТОРИИ: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F237AA44-951E-46B1-9292-F6DB1099F691}"/>
                  </a:ext>
                </a:extLst>
              </p14:cNvPr>
              <p14:cNvContentPartPr/>
              <p14:nvPr/>
            </p14:nvContentPartPr>
            <p14:xfrm>
              <a:off x="9268883" y="3580325"/>
              <a:ext cx="320" cy="32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F237AA44-951E-46B1-9292-F6DB1099F6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60883" y="3572325"/>
                <a:ext cx="16000" cy="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303CA0B9-65B4-402A-AA01-A0A4A04D7909}"/>
                  </a:ext>
                </a:extLst>
              </p14:cNvPr>
              <p14:cNvContentPartPr/>
              <p14:nvPr/>
            </p14:nvContentPartPr>
            <p14:xfrm>
              <a:off x="9161405" y="6037284"/>
              <a:ext cx="320" cy="32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03CA0B9-65B4-402A-AA01-A0A4A04D79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53405" y="6029284"/>
                <a:ext cx="16000" cy="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8168E11E-AD33-4AF4-8232-F1796B60D5CD}"/>
                  </a:ext>
                </a:extLst>
              </p14:cNvPr>
              <p14:cNvContentPartPr/>
              <p14:nvPr/>
            </p14:nvContentPartPr>
            <p14:xfrm>
              <a:off x="9210026" y="4627595"/>
              <a:ext cx="320" cy="32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8168E11E-AD33-4AF4-8232-F1796B60D5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02026" y="4619595"/>
                <a:ext cx="16000" cy="16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AutoShape 2">
            <a:extLst>
              <a:ext uri="{FF2B5EF4-FFF2-40B4-BE49-F238E27FC236}">
                <a16:creationId xmlns:a16="http://schemas.microsoft.com/office/drawing/2014/main" id="{B35B7E96-FBCA-4C49-857F-1263855D74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1136" y="3712686"/>
            <a:ext cx="2217196" cy="221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1248" tIns="40624" rIns="81248" bIns="40624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2F963D-EC3B-48A9-B310-2F7AF67B00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26" b="35329"/>
          <a:stretch/>
        </p:blipFill>
        <p:spPr>
          <a:xfrm>
            <a:off x="4243015" y="1324598"/>
            <a:ext cx="2347067" cy="465843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82FEDF4-F2CD-B4ED-A1E5-F2FFCA592081}"/>
              </a:ext>
            </a:extLst>
          </p:cNvPr>
          <p:cNvGrpSpPr/>
          <p:nvPr/>
        </p:nvGrpSpPr>
        <p:grpSpPr>
          <a:xfrm>
            <a:off x="611141" y="2596853"/>
            <a:ext cx="3107809" cy="1174655"/>
            <a:chOff x="609392" y="2508019"/>
            <a:chExt cx="3484832" cy="1317157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A3DB54B-DF52-2C36-685C-1A7EC6D2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392" y="2508019"/>
              <a:ext cx="1590259" cy="13171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CAD6AAB-7020-5387-9B97-2F10AF479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99099" y="2517216"/>
              <a:ext cx="1795125" cy="1301980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E706B6-D297-9E5F-B170-7E6CF3C3D7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018" y="4920740"/>
            <a:ext cx="1486678" cy="2269761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1718C2A-5B37-A767-65AD-82F55DE7904F}"/>
              </a:ext>
            </a:extLst>
          </p:cNvPr>
          <p:cNvGrpSpPr/>
          <p:nvPr/>
        </p:nvGrpSpPr>
        <p:grpSpPr>
          <a:xfrm>
            <a:off x="611141" y="6028365"/>
            <a:ext cx="3094753" cy="1162136"/>
            <a:chOff x="6783717" y="5499512"/>
            <a:chExt cx="3051346" cy="1145836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C4C61CD-8F72-265D-C3A8-E518D3E7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3717" y="5499512"/>
              <a:ext cx="1253783" cy="11458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D8F33D9-931D-BA36-9ADD-9B97A5A5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97242" y="5499512"/>
              <a:ext cx="1737821" cy="1145836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9A4B4EF-F0FE-808B-4451-C338E232F528}"/>
              </a:ext>
            </a:extLst>
          </p:cNvPr>
          <p:cNvGrpSpPr/>
          <p:nvPr/>
        </p:nvGrpSpPr>
        <p:grpSpPr>
          <a:xfrm>
            <a:off x="3910100" y="2596853"/>
            <a:ext cx="3094752" cy="2059989"/>
            <a:chOff x="3910100" y="2844611"/>
            <a:chExt cx="2858764" cy="1902906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0AC91D9-CE4F-A3F6-F4BF-43693F735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0100" y="2844611"/>
              <a:ext cx="2858764" cy="907382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92C9B778-368A-755C-715B-DE8B00C3DE5E}"/>
                </a:ext>
              </a:extLst>
            </p:cNvPr>
            <p:cNvGrpSpPr/>
            <p:nvPr/>
          </p:nvGrpSpPr>
          <p:grpSpPr>
            <a:xfrm>
              <a:off x="3910100" y="3805732"/>
              <a:ext cx="2858764" cy="941785"/>
              <a:chOff x="622504" y="4009807"/>
              <a:chExt cx="3750564" cy="1235577"/>
            </a:xfrm>
          </p:grpSpPr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CAF43478-534A-C9A7-ECB9-BF7393891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571346" y="4009808"/>
                <a:ext cx="1801722" cy="123557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3FF93AE7-102B-11ED-63F2-ECD3B6998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504" y="4009807"/>
                <a:ext cx="1853366" cy="1235576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B609DA8-F7AF-F63A-C2E1-27601257DBF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40" y="3971776"/>
            <a:ext cx="3107809" cy="18509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2A5AF8D-7E8A-E2F7-B4C1-A015D859FF9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11243" y="4897269"/>
            <a:ext cx="1491928" cy="22171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AACAC69-967F-5DC6-8D59-2C816AD8591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237473" y="4901178"/>
            <a:ext cx="1491928" cy="22171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4B7A2D7-3274-7BD1-CD4E-F37AB2E5511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6"/>
          <a:stretch/>
        </p:blipFill>
        <p:spPr>
          <a:xfrm>
            <a:off x="7182103" y="2595150"/>
            <a:ext cx="3094596" cy="20647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D293C58-2922-CC29-936E-692EF38BADEA}"/>
              </a:ext>
            </a:extLst>
          </p:cNvPr>
          <p:cNvSpPr/>
          <p:nvPr/>
        </p:nvSpPr>
        <p:spPr>
          <a:xfrm>
            <a:off x="7177675" y="3966024"/>
            <a:ext cx="2155365" cy="690817"/>
          </a:xfrm>
          <a:prstGeom prst="rect">
            <a:avLst/>
          </a:prstGeom>
          <a:solidFill>
            <a:srgbClr val="21174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24AD3B-9833-DC39-8E93-BF00BD33C2E0}"/>
              </a:ext>
            </a:extLst>
          </p:cNvPr>
          <p:cNvSpPr txBox="1"/>
          <p:nvPr/>
        </p:nvSpPr>
        <p:spPr>
          <a:xfrm>
            <a:off x="7265498" y="4050820"/>
            <a:ext cx="20675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Офтальмологии, </a:t>
            </a:r>
          </a:p>
          <a:p>
            <a:pPr algn="l"/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онкологии и биохимии </a:t>
            </a:r>
          </a:p>
          <a:p>
            <a:pPr algn="l"/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животных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6B8D09D-E223-AC6B-5DA4-6621D88AE532}"/>
              </a:ext>
            </a:extLst>
          </p:cNvPr>
          <p:cNvSpPr/>
          <p:nvPr/>
        </p:nvSpPr>
        <p:spPr>
          <a:xfrm>
            <a:off x="4845059" y="3960716"/>
            <a:ext cx="2155365" cy="523446"/>
          </a:xfrm>
          <a:prstGeom prst="rect">
            <a:avLst/>
          </a:prstGeom>
          <a:solidFill>
            <a:srgbClr val="211741">
              <a:alpha val="500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F4C0E94-716E-4DF1-4BE1-099C241DC50B}"/>
              </a:ext>
            </a:extLst>
          </p:cNvPr>
          <p:cNvSpPr txBox="1"/>
          <p:nvPr/>
        </p:nvSpPr>
        <p:spPr>
          <a:xfrm>
            <a:off x="4933203" y="4033897"/>
            <a:ext cx="2067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Коллекционных штаммов микроорганизмов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2B56123-0486-4D16-3F9F-F5D5E17649E9}"/>
              </a:ext>
            </a:extLst>
          </p:cNvPr>
          <p:cNvSpPr/>
          <p:nvPr/>
        </p:nvSpPr>
        <p:spPr>
          <a:xfrm>
            <a:off x="2368838" y="5180208"/>
            <a:ext cx="1349906" cy="533400"/>
          </a:xfrm>
          <a:prstGeom prst="rect">
            <a:avLst/>
          </a:prstGeom>
          <a:solidFill>
            <a:srgbClr val="21174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F29BDC-AA19-18D8-97CC-35109857A59E}"/>
              </a:ext>
            </a:extLst>
          </p:cNvPr>
          <p:cNvSpPr txBox="1"/>
          <p:nvPr/>
        </p:nvSpPr>
        <p:spPr>
          <a:xfrm>
            <a:off x="2454938" y="5257717"/>
            <a:ext cx="1243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Цифровой кафедры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A30D355-A541-3A12-ABED-341020E02747}"/>
              </a:ext>
            </a:extLst>
          </p:cNvPr>
          <p:cNvSpPr/>
          <p:nvPr/>
        </p:nvSpPr>
        <p:spPr>
          <a:xfrm>
            <a:off x="2207615" y="6618565"/>
            <a:ext cx="1494141" cy="452512"/>
          </a:xfrm>
          <a:prstGeom prst="rect">
            <a:avLst/>
          </a:prstGeom>
          <a:solidFill>
            <a:srgbClr val="21174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79DB419-F372-29A1-64CF-84366D319C69}"/>
              </a:ext>
            </a:extLst>
          </p:cNvPr>
          <p:cNvSpPr txBox="1"/>
          <p:nvPr/>
        </p:nvSpPr>
        <p:spPr>
          <a:xfrm>
            <a:off x="2295758" y="6657880"/>
            <a:ext cx="1426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«Шоколадная фабрика»</a:t>
            </a:r>
          </a:p>
        </p:txBody>
      </p:sp>
      <p:sp>
        <p:nvSpPr>
          <p:cNvPr id="1025" name="Прямоугольник 1024">
            <a:extLst>
              <a:ext uri="{FF2B5EF4-FFF2-40B4-BE49-F238E27FC236}">
                <a16:creationId xmlns:a16="http://schemas.microsoft.com/office/drawing/2014/main" id="{E93DD05E-D7B6-4F05-29A6-02BF40F561E1}"/>
              </a:ext>
            </a:extLst>
          </p:cNvPr>
          <p:cNvSpPr/>
          <p:nvPr/>
        </p:nvSpPr>
        <p:spPr>
          <a:xfrm>
            <a:off x="1422175" y="3353729"/>
            <a:ext cx="2288397" cy="303722"/>
          </a:xfrm>
          <a:prstGeom prst="rect">
            <a:avLst/>
          </a:prstGeom>
          <a:solidFill>
            <a:srgbClr val="21174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B0F7197D-FA5C-9DAB-9F31-683D6394095E}"/>
              </a:ext>
            </a:extLst>
          </p:cNvPr>
          <p:cNvSpPr txBox="1"/>
          <p:nvPr/>
        </p:nvSpPr>
        <p:spPr>
          <a:xfrm>
            <a:off x="1500957" y="3388669"/>
            <a:ext cx="24091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Генетики и ПЦР-анализа</a:t>
            </a:r>
          </a:p>
        </p:txBody>
      </p:sp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2DBD27F2-A4BA-0BB3-52D3-507D73EA347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099" y="4920739"/>
            <a:ext cx="1529293" cy="22697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5F9E44E-B4A6-9CE4-1D5F-652718BC3C92}"/>
              </a:ext>
            </a:extLst>
          </p:cNvPr>
          <p:cNvSpPr/>
          <p:nvPr/>
        </p:nvSpPr>
        <p:spPr>
          <a:xfrm>
            <a:off x="4845059" y="6546179"/>
            <a:ext cx="2155365" cy="523446"/>
          </a:xfrm>
          <a:prstGeom prst="rect">
            <a:avLst/>
          </a:prstGeom>
          <a:solidFill>
            <a:srgbClr val="21174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458877E-2257-9F1B-D41F-71E6AF03D9EE}"/>
              </a:ext>
            </a:extLst>
          </p:cNvPr>
          <p:cNvSpPr txBox="1"/>
          <p:nvPr/>
        </p:nvSpPr>
        <p:spPr>
          <a:xfrm>
            <a:off x="4933203" y="6622851"/>
            <a:ext cx="2067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Биополимеров </a:t>
            </a:r>
            <a:b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рециклинга упаковки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04E339B-A440-4F6B-9B67-A92D7DC55DA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722" y="1399116"/>
            <a:ext cx="1897560" cy="4971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F833DB-E67D-4818-9162-F304FC3033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606" y="1296709"/>
            <a:ext cx="1899420" cy="499847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489B1EC2-3881-C9EA-2727-1B034A87173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11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1263816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7B95D5-B1B8-4F4A-BC7D-C353434E1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022" y="4533899"/>
            <a:ext cx="4229888" cy="23596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AEA02C-019F-49BC-8D3F-CA1D91B874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290" y="2557872"/>
            <a:ext cx="2156619" cy="18730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0A2D0C-02BE-43F0-BDFE-6A0C43EE138B}"/>
              </a:ext>
            </a:extLst>
          </p:cNvPr>
          <p:cNvSpPr txBox="1"/>
          <p:nvPr/>
        </p:nvSpPr>
        <p:spPr>
          <a:xfrm>
            <a:off x="562007" y="1925644"/>
            <a:ext cx="4229887" cy="400110"/>
          </a:xfrm>
          <a:prstGeom prst="rect">
            <a:avLst/>
          </a:prstGeom>
          <a:noFill/>
          <a:ln w="5715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БИОТЕХНОЛОГИИ ПРОМЫШЛЕННЫХ МИКРООРГАНИЗМОВ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991080-D5AE-4CE9-8DA1-50E8881410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82" y="2557872"/>
            <a:ext cx="1932903" cy="1873081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533287B-3ECD-4A05-D6D2-640FB5A336FB}"/>
              </a:ext>
            </a:extLst>
          </p:cNvPr>
          <p:cNvGrpSpPr/>
          <p:nvPr/>
        </p:nvGrpSpPr>
        <p:grpSpPr>
          <a:xfrm>
            <a:off x="5240409" y="2557873"/>
            <a:ext cx="4960209" cy="4338228"/>
            <a:chOff x="4973123" y="1714501"/>
            <a:chExt cx="5227496" cy="457199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E513C9E-0C64-B425-8716-6A347B192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82216" y="1717431"/>
              <a:ext cx="1618403" cy="16737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7559AA4-4214-9E87-2F5D-C932BCFC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4973123" y="3531867"/>
              <a:ext cx="1892650" cy="27546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76E16B6-1A69-CBC9-E12F-507B3C7F0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1160" y="3517362"/>
              <a:ext cx="3169456" cy="27664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661964B-D57B-EACD-0FD5-DA3220415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73123" y="1714501"/>
              <a:ext cx="3461649" cy="16764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DA8098F-12B5-C456-9ABA-A2F67F7154B9}"/>
              </a:ext>
            </a:extLst>
          </p:cNvPr>
          <p:cNvSpPr txBox="1"/>
          <p:nvPr/>
        </p:nvSpPr>
        <p:spPr>
          <a:xfrm>
            <a:off x="5240408" y="1925644"/>
            <a:ext cx="4960209" cy="553998"/>
          </a:xfrm>
          <a:prstGeom prst="rect">
            <a:avLst/>
          </a:prstGeom>
          <a:noFill/>
          <a:ln w="5715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ИНЖИНИРИНГОВЫЙ ЦЕНТР </a:t>
            </a:r>
          </a:p>
          <a:p>
            <a:pPr algn="l"/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«ПЕРЕДОВЫЕ ПИЩЕВЫЕ ТЕХНОЛОГИИ И БЕЗОПАСНОСТЬ ПРОДУКТОВ ПИТАНИЯ»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A8CAC70B-7CE1-D68B-27D6-4C568679DC9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12</a:t>
            </a:fld>
            <a:endParaRPr b="0" spc="-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90CAA-E632-64B7-D310-575FC58D3BC6}"/>
              </a:ext>
            </a:extLst>
          </p:cNvPr>
          <p:cNvSpPr txBox="1"/>
          <p:nvPr/>
        </p:nvSpPr>
        <p:spPr>
          <a:xfrm>
            <a:off x="611140" y="619151"/>
            <a:ext cx="8200744" cy="499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НАУЧНОЙ И УЧЕБНОЙ ИНФРАСТРУКТУРЫ 2022-2024 гг.</a:t>
            </a:r>
          </a:p>
        </p:txBody>
      </p:sp>
    </p:spTree>
    <p:extLst>
      <p:ext uri="{BB962C8B-B14F-4D97-AF65-F5344CB8AC3E}">
        <p14:creationId xmlns:p14="http://schemas.microsoft.com/office/powerpoint/2010/main" val="756914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28085" y="4007914"/>
            <a:ext cx="13013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60" dirty="0">
                <a:latin typeface="Verdana"/>
                <a:cs typeface="Verdana"/>
              </a:rPr>
              <a:t>ФИТНЕС-</a:t>
            </a:r>
            <a:r>
              <a:rPr lang="ru-RU" sz="900" b="1" spc="-35" dirty="0">
                <a:latin typeface="Verdana"/>
                <a:cs typeface="Verdana"/>
              </a:rPr>
              <a:t>ПАРК</a:t>
            </a:r>
            <a:endParaRPr lang="ru-RU" sz="9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4481" y="2526709"/>
            <a:ext cx="108904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80" dirty="0">
                <a:latin typeface="Verdana"/>
                <a:cs typeface="Verdana"/>
              </a:rPr>
              <a:t>ЭКО</a:t>
            </a:r>
            <a:r>
              <a:rPr lang="ru-RU" sz="900" b="1" spc="-40" dirty="0">
                <a:latin typeface="Verdana"/>
                <a:cs typeface="Verdana"/>
              </a:rPr>
              <a:t>ПАРК</a:t>
            </a:r>
            <a:endParaRPr lang="ru-RU" sz="9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80139" y="2525367"/>
            <a:ext cx="95081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dirty="0">
                <a:latin typeface="Verdana"/>
                <a:cs typeface="Verdana"/>
              </a:rPr>
              <a:t>ЛАЙФ-ПАРК</a:t>
            </a:r>
            <a:endParaRPr sz="900" dirty="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789" y="2770272"/>
            <a:ext cx="6099285" cy="247192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91914" y="4022983"/>
            <a:ext cx="109143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50" dirty="0">
                <a:latin typeface="Verdana"/>
                <a:cs typeface="Verdana"/>
              </a:rPr>
              <a:t>ГАСТРОПАРК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8333" y="1823946"/>
            <a:ext cx="129046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75" b="1" baseline="3267" dirty="0">
                <a:solidFill>
                  <a:srgbClr val="8DC63F"/>
                </a:solidFill>
                <a:latin typeface="Verdana"/>
                <a:cs typeface="Verdana"/>
              </a:rPr>
              <a:t>&gt;</a:t>
            </a:r>
            <a:r>
              <a:rPr lang="ru-RU" sz="1300" b="1" dirty="0">
                <a:solidFill>
                  <a:srgbClr val="8DC63F"/>
                </a:solidFill>
                <a:latin typeface="Verdana"/>
                <a:cs typeface="Verdana"/>
              </a:rPr>
              <a:t>20</a:t>
            </a:r>
            <a:r>
              <a:rPr sz="1300" b="1" dirty="0">
                <a:solidFill>
                  <a:srgbClr val="8DC63F"/>
                </a:solidFill>
                <a:latin typeface="Verdana"/>
                <a:cs typeface="Verdana"/>
              </a:rPr>
              <a:t> тыс. м</a:t>
            </a:r>
            <a:r>
              <a:rPr sz="1300" b="1" baseline="30000" dirty="0">
                <a:solidFill>
                  <a:srgbClr val="8DC63F"/>
                </a:solidFill>
                <a:latin typeface="Verdana"/>
                <a:cs typeface="Verdana"/>
              </a:rPr>
              <a:t>2</a:t>
            </a:r>
            <a:endParaRPr sz="1300" baseline="30000" dirty="0">
              <a:latin typeface="Verdana"/>
              <a:cs typeface="Verdana"/>
            </a:endParaRPr>
          </a:p>
          <a:p>
            <a:pPr marR="17145" algn="ctr">
              <a:lnSpc>
                <a:spcPct val="100000"/>
              </a:lnSpc>
              <a:spcBef>
                <a:spcPts val="615"/>
              </a:spcBef>
            </a:pPr>
            <a:r>
              <a:rPr sz="700" b="1" dirty="0">
                <a:solidFill>
                  <a:srgbClr val="231F20"/>
                </a:solidFill>
                <a:latin typeface="Verdana"/>
                <a:cs typeface="Verdana"/>
              </a:rPr>
              <a:t>ОБЩЕЖИТИЯ</a:t>
            </a:r>
            <a:endParaRPr sz="6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9134" y="1487802"/>
            <a:ext cx="259558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Verdana"/>
                <a:cs typeface="Verdana"/>
              </a:rPr>
              <a:t>ТЕРРИТОРИЯ БИОГОРОД</a:t>
            </a:r>
            <a:endParaRPr sz="1200" dirty="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72697" y="1409428"/>
            <a:ext cx="379730" cy="450850"/>
            <a:chOff x="672697" y="1409428"/>
            <a:chExt cx="379730" cy="4508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697" y="1409428"/>
              <a:ext cx="379186" cy="4504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5866" y="1482067"/>
              <a:ext cx="148481" cy="10816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630737" y="5534861"/>
            <a:ext cx="133862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8DC63F"/>
                </a:solidFill>
                <a:latin typeface="Verdana"/>
                <a:cs typeface="Verdana"/>
              </a:rPr>
              <a:t>1 </a:t>
            </a:r>
            <a:r>
              <a:rPr sz="1000" b="1" dirty="0" err="1">
                <a:solidFill>
                  <a:srgbClr val="8DC63F"/>
                </a:solidFill>
                <a:latin typeface="Verdana"/>
                <a:cs typeface="Verdana"/>
              </a:rPr>
              <a:t>млрд</a:t>
            </a:r>
            <a:r>
              <a:rPr sz="1000" b="1" dirty="0">
                <a:solidFill>
                  <a:srgbClr val="8DC63F"/>
                </a:solidFill>
                <a:latin typeface="Verdana"/>
                <a:cs typeface="Verdana"/>
              </a:rPr>
              <a:t> руб.</a:t>
            </a:r>
            <a:endParaRPr sz="1000" dirty="0">
              <a:latin typeface="Verdana"/>
              <a:cs typeface="Verdana"/>
            </a:endParaRPr>
          </a:p>
          <a:p>
            <a:pPr marL="12700"/>
            <a:br>
              <a:rPr lang="en-US" sz="400" b="1" dirty="0">
                <a:solidFill>
                  <a:srgbClr val="231F20"/>
                </a:solidFill>
                <a:latin typeface="Verdana"/>
                <a:cs typeface="Verdana"/>
              </a:rPr>
            </a:br>
            <a:r>
              <a:rPr sz="800" b="1" dirty="0">
                <a:solidFill>
                  <a:srgbClr val="231F20"/>
                </a:solidFill>
                <a:latin typeface="Verdana"/>
                <a:cs typeface="Verdana"/>
              </a:rPr>
              <a:t>ГОРОДСКОЙ БЮДЖЕТ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30736" y="6168090"/>
            <a:ext cx="630609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Консорциум</a:t>
            </a:r>
            <a:r>
              <a:rPr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университето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b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b="1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Северного административного округа города Москвы</a:t>
            </a:r>
            <a:endParaRPr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30737" y="6516139"/>
            <a:ext cx="1695481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latin typeface="Verdana"/>
                <a:cs typeface="Verdana"/>
              </a:rPr>
              <a:t>(40</a:t>
            </a:r>
            <a:r>
              <a:rPr sz="800" spc="-45" dirty="0">
                <a:latin typeface="Verdana"/>
                <a:cs typeface="Verdana"/>
              </a:rPr>
              <a:t> </a:t>
            </a:r>
            <a:r>
              <a:rPr sz="800" spc="-10" dirty="0">
                <a:latin typeface="Verdana"/>
                <a:cs typeface="Verdana"/>
              </a:rPr>
              <a:t>866</a:t>
            </a:r>
            <a:r>
              <a:rPr sz="800" spc="-45" dirty="0">
                <a:latin typeface="Verdana"/>
                <a:cs typeface="Verdana"/>
              </a:rPr>
              <a:t> </a:t>
            </a:r>
            <a:r>
              <a:rPr sz="800" spc="-10" dirty="0">
                <a:latin typeface="Verdana"/>
                <a:cs typeface="Verdana"/>
              </a:rPr>
              <a:t>обучающихся)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29274" y="5536570"/>
            <a:ext cx="1697368" cy="3334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8DC63F"/>
                </a:solidFill>
                <a:latin typeface="Verdana"/>
                <a:cs typeface="Verdana"/>
              </a:rPr>
              <a:t>200</a:t>
            </a:r>
            <a:r>
              <a:rPr sz="1200" b="1" dirty="0">
                <a:solidFill>
                  <a:srgbClr val="8DC63F"/>
                </a:solidFill>
                <a:latin typeface="Verdana"/>
                <a:cs typeface="Verdana"/>
              </a:rPr>
              <a:t> </a:t>
            </a:r>
            <a:r>
              <a:rPr sz="1000" b="1" dirty="0" err="1">
                <a:solidFill>
                  <a:srgbClr val="8DC63F"/>
                </a:solidFill>
                <a:latin typeface="Verdana"/>
                <a:cs typeface="Verdana"/>
              </a:rPr>
              <a:t>млн</a:t>
            </a:r>
            <a:r>
              <a:rPr sz="1000" b="1" dirty="0">
                <a:solidFill>
                  <a:srgbClr val="8DC63F"/>
                </a:solidFill>
                <a:latin typeface="Verdana"/>
                <a:cs typeface="Verdana"/>
              </a:rPr>
              <a:t> руб.</a:t>
            </a:r>
            <a:endParaRPr sz="1000" dirty="0">
              <a:latin typeface="Verdana"/>
              <a:cs typeface="Verdana"/>
            </a:endParaRPr>
          </a:p>
          <a:p>
            <a:pPr marL="12700"/>
            <a:br>
              <a:rPr lang="en-US" sz="400" b="1" dirty="0">
                <a:solidFill>
                  <a:srgbClr val="231F20"/>
                </a:solidFill>
                <a:latin typeface="Verdana"/>
                <a:cs typeface="Verdana"/>
              </a:rPr>
            </a:br>
            <a:r>
              <a:rPr sz="800" b="1" dirty="0">
                <a:solidFill>
                  <a:srgbClr val="231F20"/>
                </a:solidFill>
                <a:latin typeface="Verdana"/>
                <a:cs typeface="Verdana"/>
              </a:rPr>
              <a:t>РОСБИОТЕХ</a:t>
            </a:r>
            <a:endParaRPr sz="1200" dirty="0">
              <a:latin typeface="Verdana"/>
              <a:cs typeface="Verdan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03133" y="6754782"/>
            <a:ext cx="226959" cy="342438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482479" y="5455210"/>
            <a:ext cx="0" cy="549275"/>
          </a:xfrm>
          <a:custGeom>
            <a:avLst/>
            <a:gdLst/>
            <a:ahLst/>
            <a:cxnLst/>
            <a:rect l="l" t="t" r="r" b="b"/>
            <a:pathLst>
              <a:path h="549275">
                <a:moveTo>
                  <a:pt x="0" y="0"/>
                </a:moveTo>
                <a:lnTo>
                  <a:pt x="0" y="548878"/>
                </a:lnTo>
              </a:path>
            </a:pathLst>
          </a:custGeom>
          <a:ln w="12700">
            <a:solidFill>
              <a:srgbClr val="252C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 flipH="1">
            <a:off x="1436760" y="6175651"/>
            <a:ext cx="45719" cy="938566"/>
          </a:xfrm>
          <a:custGeom>
            <a:avLst/>
            <a:gdLst/>
            <a:ahLst/>
            <a:cxnLst/>
            <a:rect l="l" t="t" r="r" b="b"/>
            <a:pathLst>
              <a:path h="800100">
                <a:moveTo>
                  <a:pt x="0" y="0"/>
                </a:moveTo>
                <a:lnTo>
                  <a:pt x="0" y="800015"/>
                </a:lnTo>
              </a:path>
            </a:pathLst>
          </a:custGeom>
          <a:ln w="12700">
            <a:solidFill>
              <a:srgbClr val="252C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5293" y="5705711"/>
            <a:ext cx="408247" cy="245581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803906" y="5547220"/>
            <a:ext cx="390525" cy="189230"/>
          </a:xfrm>
          <a:custGeom>
            <a:avLst/>
            <a:gdLst/>
            <a:ahLst/>
            <a:cxnLst/>
            <a:rect l="l" t="t" r="r" b="b"/>
            <a:pathLst>
              <a:path w="390525" h="189229">
                <a:moveTo>
                  <a:pt x="0" y="188788"/>
                </a:moveTo>
                <a:lnTo>
                  <a:pt x="100267" y="188788"/>
                </a:lnTo>
                <a:lnTo>
                  <a:pt x="153299" y="135753"/>
                </a:lnTo>
                <a:lnTo>
                  <a:pt x="255354" y="135753"/>
                </a:lnTo>
                <a:lnTo>
                  <a:pt x="390018" y="0"/>
                </a:lnTo>
              </a:path>
            </a:pathLst>
          </a:custGeom>
          <a:ln w="16623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59118" y="564363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0" y="0"/>
                </a:moveTo>
                <a:lnTo>
                  <a:pt x="34807" y="0"/>
                </a:lnTo>
                <a:lnTo>
                  <a:pt x="34807" y="34805"/>
                </a:lnTo>
              </a:path>
            </a:pathLst>
          </a:custGeom>
          <a:ln w="16623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75892" y="659623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701" y="6350"/>
                </a:moveTo>
                <a:lnTo>
                  <a:pt x="12701" y="2857"/>
                </a:lnTo>
                <a:lnTo>
                  <a:pt x="9859" y="0"/>
                </a:lnTo>
                <a:lnTo>
                  <a:pt x="2839" y="0"/>
                </a:lnTo>
                <a:lnTo>
                  <a:pt x="0" y="2857"/>
                </a:lnTo>
                <a:lnTo>
                  <a:pt x="0" y="9842"/>
                </a:lnTo>
                <a:lnTo>
                  <a:pt x="2839" y="12701"/>
                </a:lnTo>
                <a:lnTo>
                  <a:pt x="9859" y="12701"/>
                </a:lnTo>
                <a:lnTo>
                  <a:pt x="12701" y="9842"/>
                </a:lnTo>
                <a:lnTo>
                  <a:pt x="12701" y="6350"/>
                </a:lnTo>
                <a:close/>
              </a:path>
            </a:pathLst>
          </a:custGeom>
          <a:ln w="16623">
            <a:solidFill>
              <a:srgbClr val="8DC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88793" y="6679522"/>
            <a:ext cx="1097716" cy="48628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902" y="4168727"/>
            <a:ext cx="1468041" cy="97869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44" y="4168727"/>
            <a:ext cx="1265706" cy="97869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804" y="2180746"/>
            <a:ext cx="2807084" cy="187138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902" y="5264014"/>
            <a:ext cx="2870658" cy="1913773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113000" y="6775946"/>
            <a:ext cx="64736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10" dirty="0">
                <a:latin typeface="Verdana"/>
                <a:cs typeface="Verdana"/>
              </a:rPr>
              <a:t>РГХПУ</a:t>
            </a:r>
            <a:r>
              <a:rPr lang="en-US" sz="600" dirty="0">
                <a:latin typeface="Verdana"/>
                <a:cs typeface="Verdana"/>
              </a:rPr>
              <a:t> </a:t>
            </a:r>
            <a:r>
              <a:rPr sz="600" spc="-10" dirty="0" err="1">
                <a:latin typeface="Verdana"/>
                <a:cs typeface="Verdana"/>
              </a:rPr>
              <a:t>имени</a:t>
            </a:r>
            <a:endParaRPr sz="600" dirty="0">
              <a:latin typeface="Verdana"/>
              <a:cs typeface="Verdana"/>
            </a:endParaRPr>
          </a:p>
          <a:p>
            <a:pPr marL="12700"/>
            <a:r>
              <a:rPr sz="600" spc="-45" dirty="0">
                <a:latin typeface="Verdana"/>
                <a:cs typeface="Verdana"/>
              </a:rPr>
              <a:t>С.Г.</a:t>
            </a:r>
            <a:r>
              <a:rPr sz="600" spc="30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Строганова</a:t>
            </a:r>
            <a:endParaRPr sz="600" dirty="0">
              <a:latin typeface="Verdana"/>
              <a:cs typeface="Verdana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672697" y="619151"/>
            <a:ext cx="952076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255">
              <a:spcBef>
                <a:spcPts val="200"/>
              </a:spcBef>
            </a:pPr>
            <a:r>
              <a:rPr dirty="0"/>
              <a:t>«БИОГОРОД» – СОВМЕСТНЫЙ ПРОЕКТ</a:t>
            </a:r>
            <a:br>
              <a:rPr lang="ru-RU" dirty="0"/>
            </a:br>
            <a:r>
              <a:rPr dirty="0"/>
              <a:t>С ПРАВИТЕЛЬСТВОМ МОСКВЫ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281775" y="6745066"/>
            <a:ext cx="740430" cy="416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90">
              <a:lnSpc>
                <a:spcPct val="112300"/>
              </a:lnSpc>
              <a:spcBef>
                <a:spcPts val="100"/>
              </a:spcBef>
            </a:pPr>
            <a:r>
              <a:rPr lang="ru-RU" sz="600" spc="-10" dirty="0">
                <a:latin typeface="Verdana"/>
                <a:cs typeface="Verdana"/>
              </a:rPr>
              <a:t>Московская</a:t>
            </a:r>
            <a:r>
              <a:rPr lang="ru-RU" sz="600" spc="500" dirty="0">
                <a:latin typeface="Verdana"/>
                <a:cs typeface="Verdana"/>
              </a:rPr>
              <a:t> </a:t>
            </a:r>
            <a:r>
              <a:rPr lang="ru-RU" sz="600" spc="-10" dirty="0">
                <a:latin typeface="Verdana"/>
                <a:cs typeface="Verdana"/>
              </a:rPr>
              <a:t>академия</a:t>
            </a:r>
            <a:r>
              <a:rPr lang="ru-RU" sz="600" spc="500" dirty="0">
                <a:latin typeface="Verdana"/>
                <a:cs typeface="Verdana"/>
              </a:rPr>
              <a:t> </a:t>
            </a:r>
            <a:r>
              <a:rPr lang="ru-RU" sz="600" spc="-10" dirty="0">
                <a:latin typeface="Verdana"/>
                <a:cs typeface="Verdana"/>
              </a:rPr>
              <a:t>Следственного</a:t>
            </a:r>
            <a:r>
              <a:rPr lang="ru-RU" sz="600" spc="500" dirty="0">
                <a:latin typeface="Verdana"/>
                <a:cs typeface="Verdana"/>
              </a:rPr>
              <a:t> </a:t>
            </a:r>
            <a:r>
              <a:rPr lang="ru-RU" sz="600" spc="-10" dirty="0">
                <a:latin typeface="Verdana"/>
                <a:cs typeface="Verdana"/>
              </a:rPr>
              <a:t>комитета</a:t>
            </a:r>
            <a:endParaRPr lang="ru-RU" sz="600" dirty="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392854" y="6067619"/>
            <a:ext cx="44450" cy="40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" spc="-20" dirty="0">
                <a:solidFill>
                  <a:srgbClr val="959898"/>
                </a:solidFill>
                <a:latin typeface="Trebuchet MS"/>
                <a:cs typeface="Trebuchet MS"/>
              </a:rPr>
              <a:t>1919</a:t>
            </a:r>
            <a:endParaRPr sz="1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92382" y="1864146"/>
            <a:ext cx="731147" cy="4796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sz="1275" b="1" baseline="3267" dirty="0">
                <a:solidFill>
                  <a:srgbClr val="8DC63F"/>
                </a:solidFill>
                <a:latin typeface="Verdana"/>
                <a:cs typeface="Verdana"/>
              </a:rPr>
              <a:t>&gt; </a:t>
            </a:r>
            <a:r>
              <a:rPr sz="1300" b="1" dirty="0">
                <a:solidFill>
                  <a:srgbClr val="8DC63F"/>
                </a:solidFill>
                <a:latin typeface="Verdana"/>
                <a:cs typeface="Verdana"/>
              </a:rPr>
              <a:t>5 га</a:t>
            </a:r>
            <a:endParaRPr sz="1300" dirty="0">
              <a:latin typeface="Verdana"/>
              <a:cs typeface="Verdana"/>
            </a:endParaRPr>
          </a:p>
          <a:p>
            <a:pPr marL="12700" marR="5080" indent="29845">
              <a:lnSpc>
                <a:spcPct val="100000"/>
              </a:lnSpc>
              <a:spcBef>
                <a:spcPts val="425"/>
              </a:spcBef>
            </a:pPr>
            <a:r>
              <a:rPr sz="700" b="1" dirty="0">
                <a:solidFill>
                  <a:srgbClr val="231F20"/>
                </a:solidFill>
                <a:latin typeface="Verdana"/>
                <a:cs typeface="Verdana"/>
              </a:rPr>
              <a:t>ПЛОЩАДЬ ЗАСТРОЙКИ</a:t>
            </a:r>
            <a:endParaRPr sz="700" dirty="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384176" y="1859836"/>
            <a:ext cx="1170361" cy="492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00"/>
              </a:spcBef>
            </a:pPr>
            <a:r>
              <a:rPr sz="1275" b="1" baseline="3267" dirty="0">
                <a:solidFill>
                  <a:srgbClr val="8DC63F"/>
                </a:solidFill>
                <a:latin typeface="Verdana"/>
                <a:cs typeface="Verdana"/>
              </a:rPr>
              <a:t>&gt;</a:t>
            </a:r>
            <a:r>
              <a:rPr sz="1300" b="1" dirty="0">
                <a:solidFill>
                  <a:srgbClr val="8DC63F"/>
                </a:solidFill>
                <a:latin typeface="Verdana"/>
                <a:cs typeface="Verdana"/>
              </a:rPr>
              <a:t>70 тыс. м</a:t>
            </a:r>
            <a:r>
              <a:rPr sz="1300" b="1" baseline="30000" dirty="0">
                <a:solidFill>
                  <a:srgbClr val="8DC63F"/>
                </a:solidFill>
                <a:latin typeface="Verdana"/>
                <a:cs typeface="Verdana"/>
              </a:rPr>
              <a:t>2</a:t>
            </a:r>
            <a:endParaRPr sz="1300" baseline="30000" dirty="0">
              <a:latin typeface="Verdana"/>
              <a:cs typeface="Verdana"/>
            </a:endParaRPr>
          </a:p>
          <a:p>
            <a:pPr marL="6350" marR="234950" algn="ctr">
              <a:lnSpc>
                <a:spcPct val="100000"/>
              </a:lnSpc>
              <a:spcBef>
                <a:spcPts val="484"/>
              </a:spcBef>
            </a:pPr>
            <a:r>
              <a:rPr lang="ru-RU" sz="700" b="1" dirty="0">
                <a:solidFill>
                  <a:srgbClr val="231F20"/>
                </a:solidFill>
                <a:latin typeface="Verdana"/>
                <a:cs typeface="Verdana"/>
              </a:rPr>
              <a:t>        </a:t>
            </a:r>
            <a:r>
              <a:rPr sz="700" b="1" dirty="0">
                <a:solidFill>
                  <a:srgbClr val="231F20"/>
                </a:solidFill>
                <a:latin typeface="Verdana"/>
                <a:cs typeface="Verdana"/>
              </a:rPr>
              <a:t>ПЛОЩАДЬ </a:t>
            </a:r>
            <a:br>
              <a:rPr lang="ru-RU" sz="700" b="1" dirty="0">
                <a:solidFill>
                  <a:srgbClr val="231F20"/>
                </a:solidFill>
                <a:latin typeface="Verdana"/>
                <a:cs typeface="Verdana"/>
              </a:rPr>
            </a:br>
            <a:r>
              <a:rPr lang="ru-RU" sz="700" b="1" dirty="0">
                <a:solidFill>
                  <a:srgbClr val="231F20"/>
                </a:solidFill>
                <a:latin typeface="Verdana"/>
                <a:cs typeface="Verdana"/>
              </a:rPr>
              <a:t>         </a:t>
            </a:r>
            <a:r>
              <a:rPr sz="700" b="1" dirty="0">
                <a:solidFill>
                  <a:srgbClr val="231F20"/>
                </a:solidFill>
                <a:latin typeface="Verdana"/>
                <a:cs typeface="Verdana"/>
              </a:rPr>
              <a:t>ЗДАНИЙ</a:t>
            </a:r>
            <a:endParaRPr sz="700" dirty="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20301" y="1844235"/>
            <a:ext cx="1167730" cy="4924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00"/>
              </a:spcBef>
            </a:pPr>
            <a:r>
              <a:rPr sz="1275" b="1" baseline="3267" dirty="0">
                <a:solidFill>
                  <a:srgbClr val="8DC63F"/>
                </a:solidFill>
                <a:latin typeface="Verdana"/>
                <a:cs typeface="Verdana"/>
              </a:rPr>
              <a:t>&gt;</a:t>
            </a:r>
            <a:r>
              <a:rPr sz="1300" b="1" dirty="0">
                <a:solidFill>
                  <a:srgbClr val="8DC63F"/>
                </a:solidFill>
                <a:latin typeface="Verdana"/>
                <a:cs typeface="Verdana"/>
              </a:rPr>
              <a:t>60 тыс.</a:t>
            </a:r>
            <a:endParaRPr sz="1300" dirty="0">
              <a:latin typeface="Verdana"/>
              <a:cs typeface="Verdana"/>
            </a:endParaRPr>
          </a:p>
          <a:p>
            <a:pPr marL="6350" marR="93345" algn="ctr">
              <a:lnSpc>
                <a:spcPct val="100000"/>
              </a:lnSpc>
              <a:spcBef>
                <a:spcPts val="484"/>
              </a:spcBef>
            </a:pPr>
            <a:r>
              <a:rPr sz="700" b="1" dirty="0">
                <a:solidFill>
                  <a:srgbClr val="231F20"/>
                </a:solidFill>
                <a:latin typeface="Verdana"/>
                <a:cs typeface="Verdana"/>
              </a:rPr>
              <a:t>ЖИТЕЛЕЙ </a:t>
            </a:r>
            <a:br>
              <a:rPr lang="ru-RU" sz="700" b="1" dirty="0">
                <a:solidFill>
                  <a:srgbClr val="231F20"/>
                </a:solidFill>
                <a:latin typeface="Verdana"/>
                <a:cs typeface="Verdana"/>
              </a:rPr>
            </a:br>
            <a:r>
              <a:rPr sz="700" b="1" dirty="0">
                <a:solidFill>
                  <a:srgbClr val="231F20"/>
                </a:solidFill>
                <a:latin typeface="Verdana"/>
                <a:cs typeface="Verdana"/>
              </a:rPr>
              <a:t>Р-НА СОКОЛ</a:t>
            </a:r>
            <a:endParaRPr sz="700" dirty="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84804" y="1615852"/>
            <a:ext cx="280708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595"/>
              </a:spcBef>
            </a:pPr>
            <a:r>
              <a:rPr lang="ru-RU" sz="1200" b="1" dirty="0">
                <a:latin typeface="Verdana"/>
                <a:cs typeface="Verdana"/>
              </a:rPr>
              <a:t>ЗАВЕРШАЮЩИЙ ЭТАП РАБОТ </a:t>
            </a:r>
            <a:r>
              <a:rPr lang="ru-RU" sz="1200" b="1" dirty="0">
                <a:solidFill>
                  <a:srgbClr val="8DC640"/>
                </a:solidFill>
                <a:latin typeface="Verdana"/>
                <a:cs typeface="Verdana"/>
              </a:rPr>
              <a:t>ПЕРВОЕ ПОЛУГОДИЕ 2025</a:t>
            </a:r>
            <a:endParaRPr lang="ru-RU" sz="1200" dirty="0">
              <a:latin typeface="Verdana"/>
              <a:cs typeface="Verdana"/>
            </a:endParaRPr>
          </a:p>
        </p:txBody>
      </p:sp>
      <p:pic>
        <p:nvPicPr>
          <p:cNvPr id="49" name="Рисунок 48" descr="Подключения со сплошной заливкой">
            <a:extLst>
              <a:ext uri="{FF2B5EF4-FFF2-40B4-BE49-F238E27FC236}">
                <a16:creationId xmlns:a16="http://schemas.microsoft.com/office/drawing/2014/main" id="{19EEA921-E4ED-3A1E-9465-B9D51CAE29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1356" y="6402491"/>
            <a:ext cx="577878" cy="577878"/>
          </a:xfrm>
          <a:prstGeom prst="rect">
            <a:avLst/>
          </a:prstGeom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44C68D6D-66D8-5D6F-DF5D-23D8157EC57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13</a:t>
            </a:fld>
            <a:endParaRPr b="0" spc="-5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F4185FF-77D9-AA46-0040-2C6DB200F4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18" y="6745065"/>
            <a:ext cx="298295" cy="43678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912FAFC-A614-5C2B-E636-E38DA02DC96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18" y="6745065"/>
            <a:ext cx="273577" cy="41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B2026B-9519-CC58-1753-1305A16D25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23" y="6745066"/>
            <a:ext cx="369152" cy="36915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D797A7F-092A-1703-367E-1EEC583FCF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56" y="6724842"/>
            <a:ext cx="935427" cy="31096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6F81703-C9EE-15ED-979F-44B7BAC9497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2" b="8161"/>
          <a:stretch/>
        </p:blipFill>
        <p:spPr>
          <a:xfrm>
            <a:off x="3853377" y="6705133"/>
            <a:ext cx="401404" cy="4843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">
            <a:extLst>
              <a:ext uri="{FF2B5EF4-FFF2-40B4-BE49-F238E27FC236}">
                <a16:creationId xmlns:a16="http://schemas.microsoft.com/office/drawing/2014/main" id="{40DB5B5C-1E8D-BC5D-0BB7-FA685C09FC2D}"/>
              </a:ext>
            </a:extLst>
          </p:cNvPr>
          <p:cNvSpPr txBox="1"/>
          <p:nvPr/>
        </p:nvSpPr>
        <p:spPr>
          <a:xfrm>
            <a:off x="701883" y="1390225"/>
            <a:ext cx="34499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60" dirty="0">
                <a:latin typeface="Verdana"/>
                <a:cs typeface="Verdana"/>
              </a:rPr>
              <a:t>Более</a:t>
            </a:r>
            <a:r>
              <a:rPr sz="2100" b="1" spc="-95" dirty="0">
                <a:latin typeface="Verdana"/>
                <a:cs typeface="Verdana"/>
              </a:rPr>
              <a:t> </a:t>
            </a:r>
            <a:r>
              <a:rPr sz="3200" b="1" spc="-204" dirty="0">
                <a:solidFill>
                  <a:srgbClr val="93D70A"/>
                </a:solidFill>
                <a:latin typeface="Verdana"/>
                <a:cs typeface="Verdana"/>
              </a:rPr>
              <a:t>500</a:t>
            </a:r>
            <a:r>
              <a:rPr sz="3200" b="1" spc="-260" dirty="0">
                <a:solidFill>
                  <a:srgbClr val="93D70A"/>
                </a:solidFill>
                <a:latin typeface="Verdana"/>
                <a:cs typeface="Verdana"/>
              </a:rPr>
              <a:t> </a:t>
            </a:r>
            <a:r>
              <a:rPr sz="2100" b="1" spc="-50" dirty="0">
                <a:latin typeface="Verdana"/>
                <a:cs typeface="Verdana"/>
              </a:rPr>
              <a:t>партнеров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2DEDAF0A-7E34-3A1B-C4FB-F3DBCEC623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641" y="676117"/>
            <a:ext cx="955381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ИНДУСТРИАЛЬНЫЕ</a:t>
            </a:r>
            <a:r>
              <a:rPr spc="-50" dirty="0"/>
              <a:t> </a:t>
            </a:r>
            <a:r>
              <a:rPr spc="-30" dirty="0"/>
              <a:t>ПАРТНЕРЫ</a:t>
            </a:r>
          </a:p>
        </p:txBody>
      </p:sp>
      <p:pic>
        <p:nvPicPr>
          <p:cNvPr id="33" name="object 9">
            <a:extLst>
              <a:ext uri="{FF2B5EF4-FFF2-40B4-BE49-F238E27FC236}">
                <a16:creationId xmlns:a16="http://schemas.microsoft.com/office/drawing/2014/main" id="{F21131B1-0BCF-C8AA-BDC0-2EEA84C441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46833" y="5875097"/>
            <a:ext cx="1306116" cy="377719"/>
          </a:xfrm>
          <a:prstGeom prst="rect">
            <a:avLst/>
          </a:prstGeom>
        </p:spPr>
      </p:pic>
      <p:pic>
        <p:nvPicPr>
          <p:cNvPr id="50" name="object 10">
            <a:extLst>
              <a:ext uri="{FF2B5EF4-FFF2-40B4-BE49-F238E27FC236}">
                <a16:creationId xmlns:a16="http://schemas.microsoft.com/office/drawing/2014/main" id="{03A0EF96-673C-F5BF-51C5-5BFABFB68C4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9110" y="3029722"/>
            <a:ext cx="1443142" cy="339316"/>
          </a:xfrm>
          <a:prstGeom prst="rect">
            <a:avLst/>
          </a:prstGeom>
        </p:spPr>
      </p:pic>
      <p:pic>
        <p:nvPicPr>
          <p:cNvPr id="51" name="object 11">
            <a:extLst>
              <a:ext uri="{FF2B5EF4-FFF2-40B4-BE49-F238E27FC236}">
                <a16:creationId xmlns:a16="http://schemas.microsoft.com/office/drawing/2014/main" id="{90174829-B091-4ED9-DA4D-636CA34AE6A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9639" y="6498531"/>
            <a:ext cx="670252" cy="670252"/>
          </a:xfrm>
          <a:prstGeom prst="rect">
            <a:avLst/>
          </a:prstGeom>
        </p:spPr>
      </p:pic>
      <p:pic>
        <p:nvPicPr>
          <p:cNvPr id="52" name="object 12">
            <a:extLst>
              <a:ext uri="{FF2B5EF4-FFF2-40B4-BE49-F238E27FC236}">
                <a16:creationId xmlns:a16="http://schemas.microsoft.com/office/drawing/2014/main" id="{59B92B1D-4EA2-0131-706C-D6EE0555EB1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26655" y="4456878"/>
            <a:ext cx="1273856" cy="490633"/>
          </a:xfrm>
          <a:prstGeom prst="rect">
            <a:avLst/>
          </a:prstGeom>
        </p:spPr>
      </p:pic>
      <p:pic>
        <p:nvPicPr>
          <p:cNvPr id="53" name="object 13">
            <a:extLst>
              <a:ext uri="{FF2B5EF4-FFF2-40B4-BE49-F238E27FC236}">
                <a16:creationId xmlns:a16="http://schemas.microsoft.com/office/drawing/2014/main" id="{BF4C94DC-E5E8-0568-8D78-A1A9BF325D7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8626" y="3069757"/>
            <a:ext cx="832152" cy="244878"/>
          </a:xfrm>
          <a:prstGeom prst="rect">
            <a:avLst/>
          </a:prstGeom>
        </p:spPr>
      </p:pic>
      <p:pic>
        <p:nvPicPr>
          <p:cNvPr id="54" name="object 14">
            <a:extLst>
              <a:ext uri="{FF2B5EF4-FFF2-40B4-BE49-F238E27FC236}">
                <a16:creationId xmlns:a16="http://schemas.microsoft.com/office/drawing/2014/main" id="{38B7FE3C-2A1A-A2A1-732E-71C3D797EBA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95242" y="2197392"/>
            <a:ext cx="586737" cy="586737"/>
          </a:xfrm>
          <a:prstGeom prst="rect">
            <a:avLst/>
          </a:prstGeom>
        </p:spPr>
      </p:pic>
      <p:pic>
        <p:nvPicPr>
          <p:cNvPr id="55" name="object 15">
            <a:extLst>
              <a:ext uri="{FF2B5EF4-FFF2-40B4-BE49-F238E27FC236}">
                <a16:creationId xmlns:a16="http://schemas.microsoft.com/office/drawing/2014/main" id="{FE388B7E-1FDF-F223-6AD7-EEFC1DB7493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30513" y="5130934"/>
            <a:ext cx="1273856" cy="434270"/>
          </a:xfrm>
          <a:prstGeom prst="rect">
            <a:avLst/>
          </a:prstGeom>
        </p:spPr>
      </p:pic>
      <p:pic>
        <p:nvPicPr>
          <p:cNvPr id="56" name="object 16">
            <a:extLst>
              <a:ext uri="{FF2B5EF4-FFF2-40B4-BE49-F238E27FC236}">
                <a16:creationId xmlns:a16="http://schemas.microsoft.com/office/drawing/2014/main" id="{D39936DF-2919-F550-3EF5-BBF4A868059D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10954" y="3615518"/>
            <a:ext cx="456947" cy="698819"/>
          </a:xfrm>
          <a:prstGeom prst="rect">
            <a:avLst/>
          </a:prstGeom>
        </p:spPr>
      </p:pic>
      <p:pic>
        <p:nvPicPr>
          <p:cNvPr id="57" name="object 17">
            <a:extLst>
              <a:ext uri="{FF2B5EF4-FFF2-40B4-BE49-F238E27FC236}">
                <a16:creationId xmlns:a16="http://schemas.microsoft.com/office/drawing/2014/main" id="{2EAEBCC4-944C-CF18-3B19-2561101ADFF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58463" y="3112581"/>
            <a:ext cx="1273856" cy="159232"/>
          </a:xfrm>
          <a:prstGeom prst="rect">
            <a:avLst/>
          </a:prstGeom>
        </p:spPr>
      </p:pic>
      <p:pic>
        <p:nvPicPr>
          <p:cNvPr id="58" name="object 18">
            <a:extLst>
              <a:ext uri="{FF2B5EF4-FFF2-40B4-BE49-F238E27FC236}">
                <a16:creationId xmlns:a16="http://schemas.microsoft.com/office/drawing/2014/main" id="{DE5F60D6-1A6B-2F6B-4BDA-168A74A35D95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30004" y="3019110"/>
            <a:ext cx="2144941" cy="371790"/>
          </a:xfrm>
          <a:prstGeom prst="rect">
            <a:avLst/>
          </a:prstGeom>
        </p:spPr>
      </p:pic>
      <p:pic>
        <p:nvPicPr>
          <p:cNvPr id="59" name="object 19">
            <a:extLst>
              <a:ext uri="{FF2B5EF4-FFF2-40B4-BE49-F238E27FC236}">
                <a16:creationId xmlns:a16="http://schemas.microsoft.com/office/drawing/2014/main" id="{FB8EAD32-86B3-F9A6-D36A-687EDCDF621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885349" y="3708998"/>
            <a:ext cx="1281621" cy="391996"/>
          </a:xfrm>
          <a:prstGeom prst="rect">
            <a:avLst/>
          </a:prstGeom>
        </p:spPr>
      </p:pic>
      <p:pic>
        <p:nvPicPr>
          <p:cNvPr id="60" name="object 20">
            <a:extLst>
              <a:ext uri="{FF2B5EF4-FFF2-40B4-BE49-F238E27FC236}">
                <a16:creationId xmlns:a16="http://schemas.microsoft.com/office/drawing/2014/main" id="{8B853340-3C95-F23B-407A-841712D658E6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53795" y="6543438"/>
            <a:ext cx="1469630" cy="454496"/>
          </a:xfrm>
          <a:prstGeom prst="rect">
            <a:avLst/>
          </a:prstGeom>
        </p:spPr>
      </p:pic>
      <p:pic>
        <p:nvPicPr>
          <p:cNvPr id="61" name="object 21">
            <a:extLst>
              <a:ext uri="{FF2B5EF4-FFF2-40B4-BE49-F238E27FC236}">
                <a16:creationId xmlns:a16="http://schemas.microsoft.com/office/drawing/2014/main" id="{0BA2749A-DE9B-88BA-CC96-B3BEEAF48329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86921" y="2284589"/>
            <a:ext cx="1273857" cy="444199"/>
          </a:xfrm>
          <a:prstGeom prst="rect">
            <a:avLst/>
          </a:prstGeom>
        </p:spPr>
      </p:pic>
      <p:pic>
        <p:nvPicPr>
          <p:cNvPr id="62" name="object 22">
            <a:extLst>
              <a:ext uri="{FF2B5EF4-FFF2-40B4-BE49-F238E27FC236}">
                <a16:creationId xmlns:a16="http://schemas.microsoft.com/office/drawing/2014/main" id="{9147329D-D425-EF60-31D1-1238B78E542D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029365" y="5790532"/>
            <a:ext cx="1190180" cy="462284"/>
          </a:xfrm>
          <a:prstGeom prst="rect">
            <a:avLst/>
          </a:prstGeom>
        </p:spPr>
      </p:pic>
      <p:pic>
        <p:nvPicPr>
          <p:cNvPr id="63" name="object 23">
            <a:extLst>
              <a:ext uri="{FF2B5EF4-FFF2-40B4-BE49-F238E27FC236}">
                <a16:creationId xmlns:a16="http://schemas.microsoft.com/office/drawing/2014/main" id="{0722C939-C330-90D5-B95C-E1F7EF2CE8C3}"/>
              </a:ext>
            </a:extLst>
          </p:cNvPr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329" y="6599780"/>
            <a:ext cx="608063" cy="460541"/>
          </a:xfrm>
          <a:prstGeom prst="rect">
            <a:avLst/>
          </a:prstGeom>
        </p:spPr>
      </p:pic>
      <p:pic>
        <p:nvPicPr>
          <p:cNvPr id="64" name="object 24">
            <a:extLst>
              <a:ext uri="{FF2B5EF4-FFF2-40B4-BE49-F238E27FC236}">
                <a16:creationId xmlns:a16="http://schemas.microsoft.com/office/drawing/2014/main" id="{59B1FF10-60E7-FE14-F197-A7C23E9219AE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623850" y="5129213"/>
            <a:ext cx="981916" cy="477534"/>
          </a:xfrm>
          <a:prstGeom prst="rect">
            <a:avLst/>
          </a:prstGeom>
        </p:spPr>
      </p:pic>
      <p:pic>
        <p:nvPicPr>
          <p:cNvPr id="65" name="object 25">
            <a:extLst>
              <a:ext uri="{FF2B5EF4-FFF2-40B4-BE49-F238E27FC236}">
                <a16:creationId xmlns:a16="http://schemas.microsoft.com/office/drawing/2014/main" id="{B125009C-4644-64AD-547D-7BC013437513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427517" y="5157313"/>
            <a:ext cx="1306107" cy="519587"/>
          </a:xfrm>
          <a:prstGeom prst="rect">
            <a:avLst/>
          </a:prstGeom>
        </p:spPr>
      </p:pic>
      <p:pic>
        <p:nvPicPr>
          <p:cNvPr id="66" name="object 26">
            <a:extLst>
              <a:ext uri="{FF2B5EF4-FFF2-40B4-BE49-F238E27FC236}">
                <a16:creationId xmlns:a16="http://schemas.microsoft.com/office/drawing/2014/main" id="{B1ADD070-8189-C879-A836-E7FBA66AC240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290508" y="5148433"/>
            <a:ext cx="681388" cy="510439"/>
          </a:xfrm>
          <a:prstGeom prst="rect">
            <a:avLst/>
          </a:prstGeom>
        </p:spPr>
      </p:pic>
      <p:pic>
        <p:nvPicPr>
          <p:cNvPr id="67" name="object 27">
            <a:extLst>
              <a:ext uri="{FF2B5EF4-FFF2-40B4-BE49-F238E27FC236}">
                <a16:creationId xmlns:a16="http://schemas.microsoft.com/office/drawing/2014/main" id="{98C3C859-8348-E27E-61D9-CF4398FE7313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416549" y="4408812"/>
            <a:ext cx="1621360" cy="451362"/>
          </a:xfrm>
          <a:prstGeom prst="rect">
            <a:avLst/>
          </a:prstGeom>
        </p:spPr>
      </p:pic>
      <p:pic>
        <p:nvPicPr>
          <p:cNvPr id="68" name="object 28">
            <a:extLst>
              <a:ext uri="{FF2B5EF4-FFF2-40B4-BE49-F238E27FC236}">
                <a16:creationId xmlns:a16="http://schemas.microsoft.com/office/drawing/2014/main" id="{CB8584FC-5CF4-97D3-43D1-31E2C57E6014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346765" y="4466062"/>
            <a:ext cx="1522112" cy="551526"/>
          </a:xfrm>
          <a:prstGeom prst="rect">
            <a:avLst/>
          </a:prstGeom>
        </p:spPr>
      </p:pic>
      <p:pic>
        <p:nvPicPr>
          <p:cNvPr id="69" name="object 29">
            <a:extLst>
              <a:ext uri="{FF2B5EF4-FFF2-40B4-BE49-F238E27FC236}">
                <a16:creationId xmlns:a16="http://schemas.microsoft.com/office/drawing/2014/main" id="{D60A4C3C-0B6A-2F68-4279-FF255CB6DAD3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294556" y="2268862"/>
            <a:ext cx="1669475" cy="419277"/>
          </a:xfrm>
          <a:prstGeom prst="rect">
            <a:avLst/>
          </a:prstGeom>
        </p:spPr>
      </p:pic>
      <p:pic>
        <p:nvPicPr>
          <p:cNvPr id="70" name="object 30">
            <a:extLst>
              <a:ext uri="{FF2B5EF4-FFF2-40B4-BE49-F238E27FC236}">
                <a16:creationId xmlns:a16="http://schemas.microsoft.com/office/drawing/2014/main" id="{1AB4A54D-3CA1-6F5E-C318-B94BEC48EF16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988864" y="2207433"/>
            <a:ext cx="763594" cy="671317"/>
          </a:xfrm>
          <a:prstGeom prst="rect">
            <a:avLst/>
          </a:prstGeom>
        </p:spPr>
      </p:pic>
      <p:pic>
        <p:nvPicPr>
          <p:cNvPr id="71" name="object 31">
            <a:extLst>
              <a:ext uri="{FF2B5EF4-FFF2-40B4-BE49-F238E27FC236}">
                <a16:creationId xmlns:a16="http://schemas.microsoft.com/office/drawing/2014/main" id="{B0A28FE8-00E4-BD8B-5E5A-4F496D900486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165775" y="2186686"/>
            <a:ext cx="1080132" cy="565006"/>
          </a:xfrm>
          <a:prstGeom prst="rect">
            <a:avLst/>
          </a:prstGeom>
        </p:spPr>
      </p:pic>
      <p:pic>
        <p:nvPicPr>
          <p:cNvPr id="72" name="object 32">
            <a:extLst>
              <a:ext uri="{FF2B5EF4-FFF2-40B4-BE49-F238E27FC236}">
                <a16:creationId xmlns:a16="http://schemas.microsoft.com/office/drawing/2014/main" id="{6A171D08-DCF1-EBC7-BE4D-2CA4B1039228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449301" y="5721747"/>
            <a:ext cx="1555856" cy="717153"/>
          </a:xfrm>
          <a:prstGeom prst="rect">
            <a:avLst/>
          </a:prstGeom>
        </p:spPr>
      </p:pic>
      <p:pic>
        <p:nvPicPr>
          <p:cNvPr id="73" name="object 33">
            <a:extLst>
              <a:ext uri="{FF2B5EF4-FFF2-40B4-BE49-F238E27FC236}">
                <a16:creationId xmlns:a16="http://schemas.microsoft.com/office/drawing/2014/main" id="{3ECCB887-2FD8-7132-28CF-D8CF8E1A1090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168230" y="5924677"/>
            <a:ext cx="1522016" cy="330873"/>
          </a:xfrm>
          <a:prstGeom prst="rect">
            <a:avLst/>
          </a:prstGeom>
        </p:spPr>
      </p:pic>
      <p:pic>
        <p:nvPicPr>
          <p:cNvPr id="74" name="object 34">
            <a:extLst>
              <a:ext uri="{FF2B5EF4-FFF2-40B4-BE49-F238E27FC236}">
                <a16:creationId xmlns:a16="http://schemas.microsoft.com/office/drawing/2014/main" id="{A4271726-6837-D6E9-2B0F-1994E4E6F842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585358" y="3618705"/>
            <a:ext cx="1387459" cy="590599"/>
          </a:xfrm>
          <a:prstGeom prst="rect">
            <a:avLst/>
          </a:prstGeom>
        </p:spPr>
      </p:pic>
      <p:pic>
        <p:nvPicPr>
          <p:cNvPr id="75" name="object 35">
            <a:extLst>
              <a:ext uri="{FF2B5EF4-FFF2-40B4-BE49-F238E27FC236}">
                <a16:creationId xmlns:a16="http://schemas.microsoft.com/office/drawing/2014/main" id="{91397D61-247E-9AE8-900F-D9F2BA437AE3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254340" y="4439775"/>
            <a:ext cx="697114" cy="586737"/>
          </a:xfrm>
          <a:prstGeom prst="rect">
            <a:avLst/>
          </a:prstGeom>
        </p:spPr>
      </p:pic>
      <p:pic>
        <p:nvPicPr>
          <p:cNvPr id="76" name="object 36">
            <a:extLst>
              <a:ext uri="{FF2B5EF4-FFF2-40B4-BE49-F238E27FC236}">
                <a16:creationId xmlns:a16="http://schemas.microsoft.com/office/drawing/2014/main" id="{DF325284-7699-9060-A6B6-4382EBC118F6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240775" y="3686492"/>
            <a:ext cx="855404" cy="556873"/>
          </a:xfrm>
          <a:prstGeom prst="rect">
            <a:avLst/>
          </a:prstGeom>
        </p:spPr>
      </p:pic>
      <p:pic>
        <p:nvPicPr>
          <p:cNvPr id="77" name="object 37">
            <a:extLst>
              <a:ext uri="{FF2B5EF4-FFF2-40B4-BE49-F238E27FC236}">
                <a16:creationId xmlns:a16="http://schemas.microsoft.com/office/drawing/2014/main" id="{37F00368-BBD9-9924-09CA-4D9052EE8085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084444" y="3527955"/>
            <a:ext cx="1040257" cy="853545"/>
          </a:xfrm>
          <a:prstGeom prst="rect">
            <a:avLst/>
          </a:prstGeom>
        </p:spPr>
      </p:pic>
      <p:pic>
        <p:nvPicPr>
          <p:cNvPr id="78" name="object 38">
            <a:extLst>
              <a:ext uri="{FF2B5EF4-FFF2-40B4-BE49-F238E27FC236}">
                <a16:creationId xmlns:a16="http://schemas.microsoft.com/office/drawing/2014/main" id="{16CC95A0-941C-F627-4FE1-B0320CCDF4A1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081423" y="6460440"/>
            <a:ext cx="670252" cy="670252"/>
          </a:xfrm>
          <a:prstGeom prst="rect">
            <a:avLst/>
          </a:prstGeom>
        </p:spPr>
      </p:pic>
      <p:sp>
        <p:nvSpPr>
          <p:cNvPr id="79" name="object 39">
            <a:extLst>
              <a:ext uri="{FF2B5EF4-FFF2-40B4-BE49-F238E27FC236}">
                <a16:creationId xmlns:a16="http://schemas.microsoft.com/office/drawing/2014/main" id="{1E7AD0D9-5752-AE52-FD6F-892A99C64EE4}"/>
              </a:ext>
            </a:extLst>
          </p:cNvPr>
          <p:cNvSpPr/>
          <p:nvPr/>
        </p:nvSpPr>
        <p:spPr>
          <a:xfrm>
            <a:off x="337684" y="2038770"/>
            <a:ext cx="4463415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56" y="0"/>
                </a:lnTo>
              </a:path>
            </a:pathLst>
          </a:custGeom>
          <a:ln w="25400">
            <a:solidFill>
              <a:srgbClr val="93D70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47">
            <a:extLst>
              <a:ext uri="{FF2B5EF4-FFF2-40B4-BE49-F238E27FC236}">
                <a16:creationId xmlns:a16="http://schemas.microsoft.com/office/drawing/2014/main" id="{B0FAB428-3625-1612-1237-712FACE2C419}"/>
              </a:ext>
            </a:extLst>
          </p:cNvPr>
          <p:cNvSpPr txBox="1"/>
          <p:nvPr/>
        </p:nvSpPr>
        <p:spPr>
          <a:xfrm>
            <a:off x="736921" y="3378356"/>
            <a:ext cx="2994379" cy="308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310" indent="-171450">
              <a:spcBef>
                <a:spcPts val="100"/>
              </a:spcBef>
              <a:buClr>
                <a:srgbClr val="92D050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spc="20" dirty="0">
                <a:latin typeface="Verdana"/>
                <a:cs typeface="Verdana"/>
              </a:rPr>
              <a:t>ПРОМЫШЛЕННЫЕ </a:t>
            </a:r>
            <a:r>
              <a:rPr sz="1100" spc="20" dirty="0">
                <a:latin typeface="Verdana"/>
                <a:cs typeface="Verdana"/>
              </a:rPr>
              <a:t>БИОТЕХНОЛОГИ</a:t>
            </a:r>
            <a:r>
              <a:rPr lang="ru-RU" sz="1100" spc="20" dirty="0">
                <a:latin typeface="Verdana"/>
                <a:cs typeface="Verdana"/>
              </a:rPr>
              <a:t>И</a:t>
            </a:r>
            <a:br>
              <a:rPr lang="ru-RU" sz="1100" spc="20" dirty="0">
                <a:latin typeface="Verdana"/>
                <a:cs typeface="Verdana"/>
              </a:rPr>
            </a:br>
            <a:br>
              <a:rPr lang="ru-RU" sz="1100" spc="20" dirty="0">
                <a:latin typeface="Verdana"/>
                <a:cs typeface="Verdana"/>
              </a:rPr>
            </a:br>
            <a:endParaRPr lang="ru-RU" sz="1100" dirty="0">
              <a:latin typeface="Verdana"/>
              <a:cs typeface="Verdana"/>
            </a:endParaRPr>
          </a:p>
          <a:p>
            <a:pPr marL="194310" marR="179070" indent="-171450">
              <a:spcBef>
                <a:spcPts val="70"/>
              </a:spcBef>
              <a:buClr>
                <a:srgbClr val="92D050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spc="20" dirty="0">
                <a:latin typeface="Verdana"/>
              </a:rPr>
              <a:t>ПИЩЕВАЯ ПРОМЫШЛЕННОСТЬ</a:t>
            </a:r>
            <a:br>
              <a:rPr lang="ru-RU" sz="1100" spc="20" dirty="0">
                <a:latin typeface="Verdana"/>
              </a:rPr>
            </a:br>
            <a:br>
              <a:rPr lang="ru-RU" sz="1100" spc="20" dirty="0">
                <a:latin typeface="Verdana"/>
              </a:rPr>
            </a:br>
            <a:endParaRPr lang="ru-RU" sz="1100" spc="20" dirty="0">
              <a:latin typeface="Verdana"/>
            </a:endParaRPr>
          </a:p>
          <a:p>
            <a:pPr marL="194310" marR="179070" indent="-171450">
              <a:spcBef>
                <a:spcPts val="70"/>
              </a:spcBef>
              <a:buClr>
                <a:srgbClr val="92D050"/>
              </a:buClr>
              <a:buSzPct val="160000"/>
              <a:buFont typeface="Arial" panose="020B0604020202020204" pitchFamily="34" charset="0"/>
              <a:buChar char="•"/>
            </a:pPr>
            <a:r>
              <a:rPr sz="1100" spc="20" dirty="0">
                <a:latin typeface="Verdana"/>
              </a:rPr>
              <a:t>ФАРМАЦЕВТИКА</a:t>
            </a:r>
            <a:br>
              <a:rPr lang="ru-RU" sz="1100" spc="20" dirty="0">
                <a:latin typeface="Verdana"/>
              </a:rPr>
            </a:br>
            <a:br>
              <a:rPr lang="ru-RU" sz="1100" spc="20" dirty="0">
                <a:latin typeface="Verdana"/>
              </a:rPr>
            </a:br>
            <a:endParaRPr lang="ru-RU" sz="1100" spc="20" dirty="0">
              <a:latin typeface="Verdana"/>
            </a:endParaRPr>
          </a:p>
          <a:p>
            <a:pPr marL="194310" marR="57150" indent="-171450">
              <a:buClr>
                <a:srgbClr val="92D050"/>
              </a:buClr>
              <a:buSzPct val="160000"/>
              <a:buFont typeface="Arial" panose="020B0604020202020204" pitchFamily="34" charset="0"/>
              <a:buChar char="•"/>
            </a:pPr>
            <a:r>
              <a:rPr sz="1100" spc="20" dirty="0">
                <a:latin typeface="Verdana"/>
              </a:rPr>
              <a:t>ПАРФЮМЕРНО-КОСМЕТИЧЕСКАЯ ПРОМЫШЛЕННОСТЬ</a:t>
            </a:r>
            <a:br>
              <a:rPr lang="ru-RU" sz="1100" spc="20" dirty="0">
                <a:latin typeface="Verdana"/>
              </a:rPr>
            </a:br>
            <a:br>
              <a:rPr lang="ru-RU" sz="1100" spc="20" dirty="0">
                <a:latin typeface="Verdana"/>
              </a:rPr>
            </a:br>
            <a:endParaRPr sz="1100" spc="20" dirty="0">
              <a:latin typeface="Verdana"/>
            </a:endParaRPr>
          </a:p>
          <a:p>
            <a:pPr marL="194310" indent="-171450">
              <a:spcBef>
                <a:spcPts val="5"/>
              </a:spcBef>
              <a:buClr>
                <a:srgbClr val="92D050"/>
              </a:buClr>
              <a:buSzPct val="160000"/>
              <a:buFont typeface="Arial" panose="020B0604020202020204" pitchFamily="34" charset="0"/>
              <a:buChar char="•"/>
            </a:pPr>
            <a:r>
              <a:rPr sz="1100" spc="20" dirty="0">
                <a:latin typeface="Verdana"/>
              </a:rPr>
              <a:t>СЕЛЬСКОЕ ХОЗЯЙСТВО</a:t>
            </a:r>
            <a:br>
              <a:rPr lang="ru-RU" sz="1100" spc="20" dirty="0">
                <a:latin typeface="Verdana"/>
              </a:rPr>
            </a:br>
            <a:br>
              <a:rPr lang="ru-RU" sz="1100" spc="20" dirty="0">
                <a:latin typeface="Verdana"/>
              </a:rPr>
            </a:br>
            <a:endParaRPr sz="1100" spc="20" dirty="0">
              <a:latin typeface="Verdana"/>
            </a:endParaRPr>
          </a:p>
          <a:p>
            <a:pPr marL="194310" marR="161290" indent="-171450">
              <a:buClr>
                <a:srgbClr val="92D050"/>
              </a:buClr>
              <a:buSzPct val="160000"/>
              <a:buFont typeface="Arial" panose="020B0604020202020204" pitchFamily="34" charset="0"/>
              <a:buChar char="•"/>
            </a:pPr>
            <a:r>
              <a:rPr sz="1100" spc="20" dirty="0">
                <a:latin typeface="Verdana"/>
              </a:rPr>
              <a:t>НАУЧНО-ИССЛЕДОВАТЕЛЬСКИЕ ЦЕНТРЫ</a:t>
            </a:r>
          </a:p>
        </p:txBody>
      </p:sp>
      <p:pic>
        <p:nvPicPr>
          <p:cNvPr id="81" name="Рисунок 80" descr="Рукопожатие со сплошной заливкой">
            <a:extLst>
              <a:ext uri="{FF2B5EF4-FFF2-40B4-BE49-F238E27FC236}">
                <a16:creationId xmlns:a16="http://schemas.microsoft.com/office/drawing/2014/main" id="{1385467B-BD99-53C6-38A4-8872D4F13DA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98823" y="1964351"/>
            <a:ext cx="914400" cy="914400"/>
          </a:xfrm>
          <a:prstGeom prst="rect">
            <a:avLst/>
          </a:prstGeom>
        </p:spPr>
      </p:pic>
      <p:pic>
        <p:nvPicPr>
          <p:cNvPr id="82" name="object 23">
            <a:extLst>
              <a:ext uri="{FF2B5EF4-FFF2-40B4-BE49-F238E27FC236}">
                <a16:creationId xmlns:a16="http://schemas.microsoft.com/office/drawing/2014/main" id="{E74937BB-BD87-E288-36B1-5BC8448FC931}"/>
              </a:ext>
            </a:extLst>
          </p:cNvPr>
          <p:cNvPicPr/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05"/>
          <a:stretch/>
        </p:blipFill>
        <p:spPr>
          <a:xfrm>
            <a:off x="8330037" y="6590676"/>
            <a:ext cx="1084511" cy="407258"/>
          </a:xfrm>
          <a:prstGeom prst="rect">
            <a:avLst/>
          </a:prstGeom>
        </p:spPr>
      </p:pic>
      <p:pic>
        <p:nvPicPr>
          <p:cNvPr id="83" name="object 12">
            <a:extLst>
              <a:ext uri="{FF2B5EF4-FFF2-40B4-BE49-F238E27FC236}">
                <a16:creationId xmlns:a16="http://schemas.microsoft.com/office/drawing/2014/main" id="{9C4FE7D7-9FCA-C09B-3A53-D448D49AF88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4246" y="4456878"/>
            <a:ext cx="1273856" cy="490633"/>
          </a:xfrm>
          <a:prstGeom prst="rect">
            <a:avLst/>
          </a:prstGeom>
        </p:spPr>
      </p:pic>
      <p:pic>
        <p:nvPicPr>
          <p:cNvPr id="84" name="object 20">
            <a:extLst>
              <a:ext uri="{FF2B5EF4-FFF2-40B4-BE49-F238E27FC236}">
                <a16:creationId xmlns:a16="http://schemas.microsoft.com/office/drawing/2014/main" id="{AC8666DC-5603-722E-6D08-40E7B022DF4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61386" y="6543438"/>
            <a:ext cx="1469630" cy="454496"/>
          </a:xfrm>
          <a:prstGeom prst="rect">
            <a:avLst/>
          </a:prstGeom>
        </p:spPr>
      </p:pic>
      <p:pic>
        <p:nvPicPr>
          <p:cNvPr id="85" name="object 22">
            <a:extLst>
              <a:ext uri="{FF2B5EF4-FFF2-40B4-BE49-F238E27FC236}">
                <a16:creationId xmlns:a16="http://schemas.microsoft.com/office/drawing/2014/main" id="{018CD655-EF86-CFCE-553C-B20272FA6C1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036956" y="5790532"/>
            <a:ext cx="1190180" cy="462284"/>
          </a:xfrm>
          <a:prstGeom prst="rect">
            <a:avLst/>
          </a:prstGeom>
        </p:spPr>
      </p:pic>
      <p:pic>
        <p:nvPicPr>
          <p:cNvPr id="86" name="object 12">
            <a:extLst>
              <a:ext uri="{FF2B5EF4-FFF2-40B4-BE49-F238E27FC236}">
                <a16:creationId xmlns:a16="http://schemas.microsoft.com/office/drawing/2014/main" id="{CEFAB51D-DED0-45EE-ED4A-5491FCA6309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26655" y="4456878"/>
            <a:ext cx="1273856" cy="490633"/>
          </a:xfrm>
          <a:prstGeom prst="rect">
            <a:avLst/>
          </a:prstGeom>
        </p:spPr>
      </p:pic>
      <p:pic>
        <p:nvPicPr>
          <p:cNvPr id="87" name="object 20">
            <a:extLst>
              <a:ext uri="{FF2B5EF4-FFF2-40B4-BE49-F238E27FC236}">
                <a16:creationId xmlns:a16="http://schemas.microsoft.com/office/drawing/2014/main" id="{E458B90E-F229-5633-E315-66F0BD5034F3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53795" y="6543438"/>
            <a:ext cx="1469630" cy="454496"/>
          </a:xfrm>
          <a:prstGeom prst="rect">
            <a:avLst/>
          </a:prstGeom>
        </p:spPr>
      </p:pic>
      <p:pic>
        <p:nvPicPr>
          <p:cNvPr id="88" name="object 22">
            <a:extLst>
              <a:ext uri="{FF2B5EF4-FFF2-40B4-BE49-F238E27FC236}">
                <a16:creationId xmlns:a16="http://schemas.microsoft.com/office/drawing/2014/main" id="{E31031E1-A7A9-7001-FDB0-FC5BA0F50A37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029365" y="5790532"/>
            <a:ext cx="1190180" cy="462284"/>
          </a:xfrm>
          <a:prstGeom prst="rect">
            <a:avLst/>
          </a:prstGeom>
        </p:spPr>
      </p:pic>
      <p:sp>
        <p:nvSpPr>
          <p:cNvPr id="89" name="object 9">
            <a:extLst>
              <a:ext uri="{FF2B5EF4-FFF2-40B4-BE49-F238E27FC236}">
                <a16:creationId xmlns:a16="http://schemas.microsoft.com/office/drawing/2014/main" id="{18E2DAF5-1FA7-E449-F952-B6D5F95499A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14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317461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5DC5D6-ABF4-2DAF-9791-E922A9191A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01693" y="1993143"/>
            <a:ext cx="4381421" cy="2444713"/>
          </a:xfrm>
          <a:prstGeom prst="rect">
            <a:avLst/>
          </a:prstGeom>
        </p:spPr>
      </p:pic>
      <p:sp>
        <p:nvSpPr>
          <p:cNvPr id="2091" name="TextBox 11"/>
          <p:cNvSpPr txBox="1"/>
          <p:nvPr/>
        </p:nvSpPr>
        <p:spPr>
          <a:xfrm>
            <a:off x="562950" y="1147227"/>
            <a:ext cx="334286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spcBef>
                <a:spcPts val="0"/>
              </a:spcBef>
              <a:defRPr sz="13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l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МЕЖДУНАРОДНЫЕ ПРОЕКТЫ</a:t>
            </a:r>
          </a:p>
        </p:txBody>
      </p:sp>
      <p:sp>
        <p:nvSpPr>
          <p:cNvPr id="2092" name="TextBox 12"/>
          <p:cNvSpPr txBox="1"/>
          <p:nvPr/>
        </p:nvSpPr>
        <p:spPr>
          <a:xfrm>
            <a:off x="507936" y="1597036"/>
            <a:ext cx="3690024" cy="2954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marL="225425" indent="-225425">
              <a:buSzPct val="140000"/>
              <a:buAutoNum type="arabicPeriod"/>
              <a:defRPr sz="1000">
                <a:solidFill>
                  <a:srgbClr val="40404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Центры</a:t>
            </a:r>
            <a:r>
              <a:rPr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открытого</a:t>
            </a:r>
            <a:r>
              <a:rPr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образования</a:t>
            </a:r>
            <a:r>
              <a:rPr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</a:t>
            </a:r>
            <a:br>
              <a:rPr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</a:br>
            <a:r>
              <a:rPr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в ЮАР, </a:t>
            </a:r>
            <a:r>
              <a:rPr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Зимбабве</a:t>
            </a:r>
            <a:r>
              <a:rPr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, </a:t>
            </a:r>
            <a:r>
              <a:rPr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Ботсване</a:t>
            </a:r>
            <a:r>
              <a:rPr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, </a:t>
            </a:r>
            <a:r>
              <a:rPr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Намибии</a:t>
            </a:r>
            <a:endParaRPr lang="ru-RU" sz="11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endParaRPr>
          </a:p>
          <a:p>
            <a:pPr marL="225425" indent="-225425">
              <a:buSzPct val="140000"/>
              <a:buAutoNum type="arabicPeriod"/>
              <a:defRPr sz="1000">
                <a:solidFill>
                  <a:srgbClr val="40404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nela Text Regular"/>
            </a:endParaRPr>
          </a:p>
          <a:p>
            <a:pPr marL="225425" indent="-225425">
              <a:buSzPct val="140000"/>
              <a:buAutoNum type="arabicPeriod"/>
              <a:defRPr sz="1000">
                <a:solidFill>
                  <a:srgbClr val="40404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Курсы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повышения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квалификации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преподавателей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русского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языка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иностранного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образовательных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организаций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Республики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Куба</a:t>
            </a:r>
            <a:b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nela Text Regular"/>
            </a:endParaRPr>
          </a:p>
          <a:p>
            <a:pPr marL="225425" indent="-225425">
              <a:buSzPct val="140000"/>
              <a:buAutoNum type="arabicPeriod"/>
              <a:defRPr sz="1000">
                <a:solidFill>
                  <a:srgbClr val="40404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Методические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мероприятия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преподавателей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русского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языка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иностранного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Республике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Сенегал</a:t>
            </a:r>
            <a:endParaRPr lang="ru-RU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5425" indent="-225425">
              <a:buSzPct val="140000"/>
              <a:buAutoNum type="arabicPeriod"/>
              <a:defRPr sz="1000">
                <a:solidFill>
                  <a:srgbClr val="40404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nela Text Regular"/>
            </a:endParaRPr>
          </a:p>
          <a:p>
            <a:pPr marL="225425" indent="-225425">
              <a:buSzPct val="140000"/>
              <a:buAutoNum type="arabicPeriod"/>
              <a:defRPr sz="1000">
                <a:solidFill>
                  <a:srgbClr val="40404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Форум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руководителей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</a:t>
            </a:r>
            <a:r>
              <a:rPr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Кыргызстана</a:t>
            </a:r>
            <a:endParaRPr lang="ru-RU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5425" indent="-225425">
              <a:buSzPct val="140000"/>
              <a:buAutoNum type="arabicPeriod"/>
              <a:defRPr sz="1000">
                <a:solidFill>
                  <a:srgbClr val="40404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lang="ru-RU" sz="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5425" indent="-225425">
              <a:buSzPct val="140000"/>
              <a:buAutoNum type="arabicPeriod"/>
              <a:defRPr sz="1000">
                <a:solidFill>
                  <a:srgbClr val="40404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Школа молодого африканиста по продовольственной безопасности </a:t>
            </a:r>
            <a:r>
              <a:rPr lang="en-US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Chakula Kwanza </a:t>
            </a:r>
            <a: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совместно с Университетом МГИМО</a:t>
            </a:r>
            <a:endParaRPr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5" name="TextBox 21"/>
          <p:cNvSpPr txBox="1"/>
          <p:nvPr/>
        </p:nvSpPr>
        <p:spPr>
          <a:xfrm>
            <a:off x="8768704" y="1842891"/>
            <a:ext cx="13205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45719" rIns="0" bIns="45719" numCol="1" anchor="t">
            <a:spAutoFit/>
          </a:bodyPr>
          <a:lstStyle>
            <a:lvl1pPr algn="r">
              <a:spcBef>
                <a:spcPts val="0"/>
              </a:spcBef>
              <a:defRPr sz="1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ГЕОГРАФИЯ ОБУЧАЮЩИХСЯ</a:t>
            </a:r>
          </a:p>
        </p:txBody>
      </p:sp>
      <p:sp>
        <p:nvSpPr>
          <p:cNvPr id="2096" name="TextBox 23"/>
          <p:cNvSpPr txBox="1"/>
          <p:nvPr/>
        </p:nvSpPr>
        <p:spPr>
          <a:xfrm>
            <a:off x="8724889" y="1402639"/>
            <a:ext cx="13644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0" bIns="45719" numCol="1" anchor="t">
            <a:spAutoFit/>
          </a:bodyPr>
          <a:lstStyle/>
          <a:p>
            <a:pPr algn="r">
              <a:spcBef>
                <a:spcPts val="600"/>
              </a:spcBef>
              <a:defRPr sz="3900">
                <a:solidFill>
                  <a:srgbClr val="93D50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r>
              <a:rPr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стран</a:t>
            </a:r>
            <a:endParaRPr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7" name="TextBox 24"/>
          <p:cNvSpPr txBox="1"/>
          <p:nvPr/>
        </p:nvSpPr>
        <p:spPr>
          <a:xfrm>
            <a:off x="8567437" y="2348439"/>
            <a:ext cx="13688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r">
              <a:spcBef>
                <a:spcPts val="0"/>
              </a:spcBef>
              <a:defRPr sz="1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ОБУЧАЮЩИХСЯ</a:t>
            </a:r>
          </a:p>
        </p:txBody>
      </p:sp>
      <p:sp>
        <p:nvSpPr>
          <p:cNvPr id="2098" name="TextBox 25"/>
          <p:cNvSpPr txBox="1"/>
          <p:nvPr/>
        </p:nvSpPr>
        <p:spPr>
          <a:xfrm>
            <a:off x="8497944" y="2665302"/>
            <a:ext cx="1444635" cy="510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>
              <a:lnSpc>
                <a:spcPct val="80000"/>
              </a:lnSpc>
              <a:defRPr sz="3900">
                <a:solidFill>
                  <a:srgbClr val="93D50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4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533</a:t>
            </a:r>
            <a:r>
              <a:rPr sz="15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5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80000"/>
              </a:lnSpc>
              <a:defRPr sz="3900">
                <a:solidFill>
                  <a:srgbClr val="93D50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000" dirty="0" err="1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человек</a:t>
            </a: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endParaRPr sz="13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99" name="TextBox 27"/>
          <p:cNvSpPr txBox="1"/>
          <p:nvPr/>
        </p:nvSpPr>
        <p:spPr>
          <a:xfrm>
            <a:off x="6809397" y="1565094"/>
            <a:ext cx="1565807" cy="69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spcBef>
                <a:spcPts val="600"/>
              </a:spcBef>
              <a:defRPr sz="1700">
                <a:solidFill>
                  <a:srgbClr val="93D50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+15 </a:t>
            </a:r>
            <a:r>
              <a:rPr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новых</a:t>
            </a:r>
            <a:r>
              <a:rPr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международных</a:t>
            </a:r>
            <a:r>
              <a:rPr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партнеров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00" name="TextBox 28"/>
          <p:cNvSpPr txBox="1"/>
          <p:nvPr/>
        </p:nvSpPr>
        <p:spPr>
          <a:xfrm>
            <a:off x="6362564" y="1381836"/>
            <a:ext cx="2101985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spcBef>
                <a:spcPts val="0"/>
              </a:spcBef>
              <a:defRPr sz="1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l"/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ЗАРУБЕЖНЫЕ ПАРТНЕРЫ</a:t>
            </a:r>
          </a:p>
        </p:txBody>
      </p:sp>
      <p:sp>
        <p:nvSpPr>
          <p:cNvPr id="2101" name="TextBox 29"/>
          <p:cNvSpPr txBox="1"/>
          <p:nvPr/>
        </p:nvSpPr>
        <p:spPr>
          <a:xfrm>
            <a:off x="6346184" y="1540062"/>
            <a:ext cx="91567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spcBef>
                <a:spcPts val="600"/>
              </a:spcBef>
              <a:defRPr sz="3900">
                <a:solidFill>
                  <a:srgbClr val="93D50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</a:t>
            </a:r>
          </a:p>
        </p:txBody>
      </p:sp>
      <p:pic>
        <p:nvPicPr>
          <p:cNvPr id="2104" name="Рисунок 4" descr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996" y="4913428"/>
            <a:ext cx="3320985" cy="2208282"/>
          </a:xfrm>
          <a:prstGeom prst="rect">
            <a:avLst/>
          </a:prstGeom>
          <a:ln w="12700">
            <a:miter lim="400000"/>
          </a:ln>
        </p:spPr>
      </p:pic>
      <p:sp>
        <p:nvSpPr>
          <p:cNvPr id="2106" name="ИНФАСТРУКТУРА (научные центры,…"/>
          <p:cNvSpPr txBox="1"/>
          <p:nvPr/>
        </p:nvSpPr>
        <p:spPr>
          <a:xfrm>
            <a:off x="611140" y="672818"/>
            <a:ext cx="623062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184424">
              <a:lnSpc>
                <a:spcPct val="100000"/>
              </a:lnSpc>
              <a:spcBef>
                <a:spcPts val="0"/>
              </a:spcBef>
              <a:defRPr sz="2000">
                <a:uFill>
                  <a:solidFill>
                    <a:srgbClr val="000000"/>
                  </a:solidFill>
                </a:u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 </a:t>
            </a:r>
            <a:r>
              <a:rPr sz="2000" b="1" dirty="0">
                <a:solidFill>
                  <a:schemeClr val="tx1"/>
                </a:solidFill>
                <a:latin typeface="Verdana"/>
                <a:ea typeface="+mj-ea"/>
                <a:sym typeface="Montserrat Bold"/>
              </a:rPr>
              <a:t>МЕЖДУНАРОДНАЯ ДЕЯТЕЛЬНОСТЬ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E75AA6-2F12-495E-BE1A-301BAB613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465" y="4913428"/>
            <a:ext cx="2944375" cy="22082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BFD79A-ACE6-48C6-990F-27790B3BBF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35" y="4913428"/>
            <a:ext cx="2944375" cy="220828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3F03E3E-A97E-DC58-BFCC-8EA8E5F4CAD1}"/>
              </a:ext>
            </a:extLst>
          </p:cNvPr>
          <p:cNvGrpSpPr/>
          <p:nvPr/>
        </p:nvGrpSpPr>
        <p:grpSpPr>
          <a:xfrm>
            <a:off x="4374484" y="1527155"/>
            <a:ext cx="1596462" cy="3018942"/>
            <a:chOff x="4374484" y="1527155"/>
            <a:chExt cx="1596462" cy="3018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249AE4-614F-C4C3-696A-D7A170581993}"/>
                </a:ext>
              </a:extLst>
            </p:cNvPr>
            <p:cNvSpPr txBox="1"/>
            <p:nvPr/>
          </p:nvSpPr>
          <p:spPr>
            <a:xfrm>
              <a:off x="4823748" y="3359320"/>
              <a:ext cx="90337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ЗИМБАБВЕ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2183B8-415C-6797-14D6-C3A5F88720A3}"/>
                </a:ext>
              </a:extLst>
            </p:cNvPr>
            <p:cNvSpPr txBox="1"/>
            <p:nvPr/>
          </p:nvSpPr>
          <p:spPr>
            <a:xfrm>
              <a:off x="4823748" y="2916603"/>
              <a:ext cx="569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КУБА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D66BAC-4704-DDC9-4BF4-DF1242CC006D}"/>
                </a:ext>
              </a:extLst>
            </p:cNvPr>
            <p:cNvSpPr txBox="1"/>
            <p:nvPr/>
          </p:nvSpPr>
          <p:spPr>
            <a:xfrm>
              <a:off x="4823748" y="2467515"/>
              <a:ext cx="86005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НАМИБИЯ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516232-CD79-C703-1F20-91708D7659FF}"/>
                </a:ext>
              </a:extLst>
            </p:cNvPr>
            <p:cNvSpPr txBox="1"/>
            <p:nvPr/>
          </p:nvSpPr>
          <p:spPr>
            <a:xfrm>
              <a:off x="4823748" y="1985582"/>
              <a:ext cx="86005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ЮАР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FF1B2C-D243-9274-0C9F-D9ADA4EA2703}"/>
                </a:ext>
              </a:extLst>
            </p:cNvPr>
            <p:cNvSpPr txBox="1"/>
            <p:nvPr/>
          </p:nvSpPr>
          <p:spPr>
            <a:xfrm>
              <a:off x="4823748" y="4266942"/>
              <a:ext cx="7975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175" indent="-3175" algn="l"/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СЕНЕГАЛ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9C606E-5192-2295-D9D9-96B6DA404354}"/>
                </a:ext>
              </a:extLst>
            </p:cNvPr>
            <p:cNvSpPr txBox="1"/>
            <p:nvPr/>
          </p:nvSpPr>
          <p:spPr>
            <a:xfrm>
              <a:off x="4823748" y="1546038"/>
              <a:ext cx="86005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БОТСВАНА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20613F-BBCA-3DF7-C9E8-7422F4C50A22}"/>
                </a:ext>
              </a:extLst>
            </p:cNvPr>
            <p:cNvSpPr txBox="1"/>
            <p:nvPr/>
          </p:nvSpPr>
          <p:spPr>
            <a:xfrm>
              <a:off x="4823748" y="3845868"/>
              <a:ext cx="11471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КЫРГЫЗСТАН</a:t>
              </a: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4285AA2-6B04-E60B-A35C-396DD6673E18}"/>
                </a:ext>
              </a:extLst>
            </p:cNvPr>
            <p:cNvGrpSpPr/>
            <p:nvPr/>
          </p:nvGrpSpPr>
          <p:grpSpPr>
            <a:xfrm>
              <a:off x="4374484" y="1527155"/>
              <a:ext cx="415646" cy="3018942"/>
              <a:chOff x="4511452" y="1289939"/>
              <a:chExt cx="417261" cy="3030670"/>
            </a:xfrm>
          </p:grpSpPr>
          <p:pic>
            <p:nvPicPr>
              <p:cNvPr id="2108" name="Рисунок 16" descr="Рисунок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511452" y="4042817"/>
                <a:ext cx="417261" cy="2777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0" name="Рисунок 8" descr="Рисунок 8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511452" y="2666888"/>
                <a:ext cx="417259" cy="275888"/>
              </a:xfrm>
              <a:prstGeom prst="rect">
                <a:avLst/>
              </a:prstGeom>
              <a:ln w="12700">
                <a:miter lim="400000"/>
              </a:ln>
              <a:effectLst/>
            </p:spPr>
          </p:pic>
          <p:pic>
            <p:nvPicPr>
              <p:cNvPr id="2111" name="Рисунок 5" descr="Рисунок 5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511452" y="1753355"/>
                <a:ext cx="417260" cy="2777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4" name="Рисунок 42" descr="Рисунок 4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11452" y="3588092"/>
                <a:ext cx="417259" cy="269439"/>
              </a:xfrm>
              <a:prstGeom prst="rect">
                <a:avLst/>
              </a:prstGeom>
              <a:ln w="12700">
                <a:miter lim="400000"/>
              </a:ln>
              <a:effectLst/>
            </p:spPr>
          </p:pic>
          <p:pic>
            <p:nvPicPr>
              <p:cNvPr id="2115" name="Рисунок 45" descr="Рисунок 4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11452" y="1289939"/>
                <a:ext cx="417259" cy="278129"/>
              </a:xfrm>
              <a:prstGeom prst="rect">
                <a:avLst/>
              </a:prstGeom>
              <a:ln w="12700">
                <a:miter lim="400000"/>
              </a:ln>
              <a:effectLst/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94E10B0D-BAAC-4590-B23A-81A7BC13A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11452" y="3128063"/>
                <a:ext cx="402609" cy="27474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66466A1E-1B44-4F4E-9D46-7B3AA68B6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11452" y="2216434"/>
                <a:ext cx="399591" cy="265167"/>
              </a:xfrm>
              <a:prstGeom prst="rect">
                <a:avLst/>
              </a:prstGeom>
            </p:spPr>
          </p:pic>
        </p:grpSp>
      </p:grpSp>
      <p:sp>
        <p:nvSpPr>
          <p:cNvPr id="48" name="TextBox 27">
            <a:extLst>
              <a:ext uri="{FF2B5EF4-FFF2-40B4-BE49-F238E27FC236}">
                <a16:creationId xmlns:a16="http://schemas.microsoft.com/office/drawing/2014/main" id="{C5919547-3499-4FA2-8E87-B678045311A2}"/>
              </a:ext>
            </a:extLst>
          </p:cNvPr>
          <p:cNvSpPr txBox="1"/>
          <p:nvPr/>
        </p:nvSpPr>
        <p:spPr>
          <a:xfrm>
            <a:off x="8868877" y="3489553"/>
            <a:ext cx="2020985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spcBef>
                <a:spcPts val="600"/>
              </a:spcBef>
              <a:defRPr sz="1700">
                <a:solidFill>
                  <a:srgbClr val="93D50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  <a:p>
            <a:pPr>
              <a:spcBef>
                <a:spcPts val="600"/>
              </a:spcBef>
              <a:defRPr sz="1700">
                <a:solidFill>
                  <a:srgbClr val="93D50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</a:t>
            </a:r>
            <a:b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ИНОСТРАННЫХ </a:t>
            </a:r>
            <a:b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ОБУЧАЮЩИХСЯ</a:t>
            </a:r>
          </a:p>
        </p:txBody>
      </p:sp>
      <p:sp>
        <p:nvSpPr>
          <p:cNvPr id="49" name="TextBox 24">
            <a:extLst>
              <a:ext uri="{FF2B5EF4-FFF2-40B4-BE49-F238E27FC236}">
                <a16:creationId xmlns:a16="http://schemas.microsoft.com/office/drawing/2014/main" id="{A33F95CA-28F9-4017-A920-5EBCC60C28F3}"/>
              </a:ext>
            </a:extLst>
          </p:cNvPr>
          <p:cNvSpPr txBox="1"/>
          <p:nvPr/>
        </p:nvSpPr>
        <p:spPr>
          <a:xfrm>
            <a:off x="6535286" y="3295243"/>
            <a:ext cx="1258552" cy="677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45719" rIns="45719" bIns="45719" numCol="1" anchor="t">
            <a:spAutoFit/>
          </a:bodyPr>
          <a:lstStyle>
            <a:lvl1pPr algn="r">
              <a:spcBef>
                <a:spcPts val="0"/>
              </a:spcBef>
              <a:defRPr sz="1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l"/>
            <a:r>
              <a:rPr lang="ru-RU" sz="2400" b="1" dirty="0">
                <a:solidFill>
                  <a:srgbClr val="93D5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133</a:t>
            </a:r>
            <a:r>
              <a:rPr lang="ru-RU" sz="2800" dirty="0">
                <a:solidFill>
                  <a:srgbClr val="93D50B"/>
                </a:solidFill>
              </a:rPr>
              <a:t> </a:t>
            </a:r>
          </a:p>
          <a:p>
            <a:pPr algn="l"/>
            <a:r>
              <a:rPr lang="ru-RU" sz="1000" dirty="0">
                <a:solidFill>
                  <a:srgbClr val="93D50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человека</a:t>
            </a:r>
            <a:endParaRPr lang="ru-RU" sz="1200" dirty="0">
              <a:solidFill>
                <a:srgbClr val="93D50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FDED2-FAB0-BF7B-DF57-6F18AE6AB879}"/>
              </a:ext>
            </a:extLst>
          </p:cNvPr>
          <p:cNvSpPr txBox="1"/>
          <p:nvPr/>
        </p:nvSpPr>
        <p:spPr>
          <a:xfrm>
            <a:off x="6535286" y="3946214"/>
            <a:ext cx="1794934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/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</a:t>
            </a:r>
          </a:p>
          <a:p>
            <a:pPr algn="l"/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ОБУЧАЮЩИХСЯ </a:t>
            </a:r>
          </a:p>
          <a:p>
            <a:pPr algn="l"/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ПОДГОТОВИТЕЛЬНОМ </a:t>
            </a:r>
          </a:p>
          <a:p>
            <a:pPr algn="l"/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ФАКУЛЬТЕТЕ</a:t>
            </a: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EFDFFC44-7467-039C-4971-6AA4D5F813B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15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1158494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9688EE0B-CBF4-36B4-765D-1C1F836F4923}"/>
              </a:ext>
            </a:extLst>
          </p:cNvPr>
          <p:cNvSpPr/>
          <p:nvPr/>
        </p:nvSpPr>
        <p:spPr>
          <a:xfrm>
            <a:off x="520006" y="2213273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BE584E1-5AA3-56FA-2E46-22ED3F552481}"/>
              </a:ext>
            </a:extLst>
          </p:cNvPr>
          <p:cNvSpPr/>
          <p:nvPr/>
        </p:nvSpPr>
        <p:spPr>
          <a:xfrm>
            <a:off x="505437" y="1357994"/>
            <a:ext cx="9822224" cy="654358"/>
          </a:xfrm>
          <a:prstGeom prst="rect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1140" y="676117"/>
            <a:ext cx="955381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МОЛОДЕЖНАЯ</a:t>
            </a:r>
            <a:r>
              <a:rPr spc="-100" dirty="0"/>
              <a:t> </a:t>
            </a:r>
            <a:r>
              <a:rPr spc="-45" dirty="0"/>
              <a:t>ПОЛИТИКА</a:t>
            </a:r>
            <a:endParaRPr spc="-45" dirty="0">
              <a:solidFill>
                <a:srgbClr val="FF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75138" y="2171700"/>
            <a:ext cx="2952526" cy="4206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solidFill>
                  <a:srgbClr val="46B31F"/>
                </a:solidFill>
                <a:latin typeface="Verdana"/>
              </a:rPr>
              <a:t>&gt; </a:t>
            </a:r>
            <a:r>
              <a:rPr sz="1600" b="1" dirty="0">
                <a:solidFill>
                  <a:srgbClr val="46B31F"/>
                </a:solidFill>
                <a:latin typeface="Verdana"/>
              </a:rPr>
              <a:t>100 </a:t>
            </a:r>
            <a:br>
              <a:rPr lang="ru-RU" sz="1600" b="1" dirty="0">
                <a:solidFill>
                  <a:srgbClr val="92D050"/>
                </a:solidFill>
                <a:latin typeface="Verdana"/>
                <a:cs typeface="Verdana"/>
              </a:rPr>
            </a:br>
            <a:r>
              <a:rPr sz="1050" b="1" dirty="0">
                <a:solidFill>
                  <a:schemeClr val="tx1"/>
                </a:solidFill>
                <a:latin typeface="Verdana"/>
                <a:cs typeface="Verdana"/>
              </a:rPr>
              <a:t>ЗНАКОВЫХ МЕРОПРИЯТИЙ </a:t>
            </a:r>
            <a:r>
              <a:rPr sz="1050" b="1" dirty="0" err="1">
                <a:solidFill>
                  <a:schemeClr val="tx1"/>
                </a:solidFill>
                <a:latin typeface="Verdana"/>
                <a:cs typeface="Verdana"/>
              </a:rPr>
              <a:t>в</a:t>
            </a:r>
            <a:r>
              <a:rPr sz="1050" b="1" dirty="0">
                <a:solidFill>
                  <a:schemeClr val="tx1"/>
                </a:solidFill>
                <a:latin typeface="Verdana"/>
                <a:cs typeface="Verdana"/>
              </a:rPr>
              <a:t> год</a:t>
            </a:r>
            <a:endParaRPr sz="11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43328" y="1612757"/>
            <a:ext cx="2052348" cy="197490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solidFill>
                  <a:schemeClr val="bg1"/>
                </a:solidFill>
                <a:latin typeface="Verdana"/>
                <a:cs typeface="Verdana"/>
              </a:rPr>
              <a:t>ПРОЕКТЫ</a:t>
            </a:r>
            <a:endParaRPr lang="ru-RU"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00866" y="2276464"/>
            <a:ext cx="3287892" cy="5016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050" b="1" dirty="0">
                <a:latin typeface="Verdana"/>
                <a:cs typeface="Verdana"/>
              </a:rPr>
              <a:t>ОБУЧЕНИЕ СЛУЖЕНИЕМ</a:t>
            </a:r>
          </a:p>
          <a:p>
            <a:pPr marL="209550" indent="-171450">
              <a:lnSpc>
                <a:spcPct val="100000"/>
              </a:lnSpc>
              <a:spcBef>
                <a:spcPts val="110"/>
              </a:spcBef>
              <a:buSzPct val="100000"/>
              <a:buFont typeface="Arial" panose="020B0604020202020204" pitchFamily="34" charset="0"/>
              <a:buChar char="•"/>
              <a:tabLst>
                <a:tab pos="189865" algn="l"/>
                <a:tab pos="3021965" algn="l"/>
              </a:tabLst>
            </a:pP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170</a:t>
            </a:r>
            <a:r>
              <a:rPr lang="ru-RU" sz="1050" b="1" dirty="0">
                <a:latin typeface="Verdana"/>
                <a:cs typeface="Verdana"/>
              </a:rPr>
              <a:t> </a:t>
            </a:r>
            <a:r>
              <a:rPr lang="ru-RU" sz="1050" dirty="0">
                <a:latin typeface="Verdana"/>
                <a:cs typeface="Verdana"/>
              </a:rPr>
              <a:t>участников</a:t>
            </a:r>
          </a:p>
          <a:p>
            <a:pPr marL="209550" indent="-171450">
              <a:lnSpc>
                <a:spcPct val="100000"/>
              </a:lnSpc>
              <a:spcBef>
                <a:spcPts val="110"/>
              </a:spcBef>
              <a:buSzPct val="100000"/>
              <a:buFont typeface="Arial" panose="020B0604020202020204" pitchFamily="34" charset="0"/>
              <a:buChar char="•"/>
              <a:tabLst>
                <a:tab pos="189865" algn="l"/>
                <a:tab pos="3021965" algn="l"/>
              </a:tabLst>
            </a:pP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35</a:t>
            </a:r>
            <a:r>
              <a:rPr lang="ru-RU" sz="1050" b="1" dirty="0">
                <a:latin typeface="Verdana"/>
                <a:cs typeface="Verdana"/>
              </a:rPr>
              <a:t> </a:t>
            </a:r>
            <a:r>
              <a:rPr lang="ru-RU" sz="1050" dirty="0">
                <a:latin typeface="Verdana"/>
                <a:cs typeface="Verdana"/>
              </a:rPr>
              <a:t>проектных команд</a:t>
            </a:r>
          </a:p>
          <a:p>
            <a:pPr marL="209550" indent="-171450">
              <a:lnSpc>
                <a:spcPct val="100000"/>
              </a:lnSpc>
              <a:spcBef>
                <a:spcPts val="110"/>
              </a:spcBef>
              <a:buSzPct val="100000"/>
              <a:buFont typeface="Arial" panose="020B0604020202020204" pitchFamily="34" charset="0"/>
              <a:buChar char="•"/>
              <a:tabLst>
                <a:tab pos="189865" algn="l"/>
                <a:tab pos="3021965" algn="l"/>
              </a:tabLst>
            </a:pP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12</a:t>
            </a:r>
            <a:r>
              <a:rPr lang="ru-RU" sz="1050" b="1" dirty="0">
                <a:solidFill>
                  <a:srgbClr val="92D050"/>
                </a:solidFill>
                <a:latin typeface="Verdana"/>
                <a:cs typeface="Verdana"/>
              </a:rPr>
              <a:t> </a:t>
            </a:r>
            <a:r>
              <a:rPr lang="ru-RU" sz="1050" dirty="0">
                <a:latin typeface="Verdana"/>
                <a:cs typeface="Verdana"/>
              </a:rPr>
              <a:t>социальных партнеров</a:t>
            </a:r>
          </a:p>
          <a:p>
            <a:pPr marL="189865" indent="-151765">
              <a:lnSpc>
                <a:spcPct val="100000"/>
              </a:lnSpc>
              <a:spcBef>
                <a:spcPts val="110"/>
              </a:spcBef>
              <a:buSzPct val="115000"/>
              <a:buChar char="•"/>
              <a:tabLst>
                <a:tab pos="189865" algn="l"/>
                <a:tab pos="3021965" algn="l"/>
              </a:tabLst>
            </a:pPr>
            <a:endParaRPr lang="ru-RU" sz="1050" dirty="0">
              <a:latin typeface="Verdana"/>
            </a:endParaRPr>
          </a:p>
          <a:p>
            <a:pPr marL="38100">
              <a:lnSpc>
                <a:spcPct val="100000"/>
              </a:lnSpc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050" b="1" dirty="0">
                <a:latin typeface="Verdana"/>
              </a:rPr>
              <a:t>ГОЛОС ПОКОЛЕНИЯ</a:t>
            </a:r>
          </a:p>
          <a:p>
            <a:pPr marL="209550" indent="-171450">
              <a:lnSpc>
                <a:spcPct val="100000"/>
              </a:lnSpc>
              <a:spcBef>
                <a:spcPts val="110"/>
              </a:spcBef>
              <a:buSzPct val="115000"/>
              <a:buFont typeface="Arial" panose="020B0604020202020204" pitchFamily="34" charset="0"/>
              <a:buChar char="•"/>
              <a:tabLst>
                <a:tab pos="189865" algn="l"/>
                <a:tab pos="3021965" algn="l"/>
              </a:tabLst>
            </a:pP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214</a:t>
            </a:r>
            <a:r>
              <a:rPr lang="ru-RU" sz="1050" b="1" dirty="0">
                <a:latin typeface="Verdana"/>
                <a:cs typeface="Verdana"/>
              </a:rPr>
              <a:t> </a:t>
            </a:r>
            <a:r>
              <a:rPr lang="ru-RU" sz="1050" dirty="0">
                <a:latin typeface="Verdana"/>
                <a:cs typeface="Verdana"/>
              </a:rPr>
              <a:t>преподавателей прошли обучение</a:t>
            </a:r>
          </a:p>
          <a:p>
            <a:pPr marL="209550" indent="-171450">
              <a:lnSpc>
                <a:spcPct val="100000"/>
              </a:lnSpc>
              <a:spcBef>
                <a:spcPts val="110"/>
              </a:spcBef>
              <a:buSzPct val="115000"/>
              <a:buFont typeface="Arial" panose="020B0604020202020204" pitchFamily="34" charset="0"/>
              <a:buChar char="•"/>
              <a:tabLst>
                <a:tab pos="189865" algn="l"/>
                <a:tab pos="3021965" algn="l"/>
              </a:tabLst>
            </a:pPr>
            <a:r>
              <a:rPr lang="ru-RU" sz="1050" dirty="0">
                <a:latin typeface="Verdana"/>
                <a:cs typeface="Verdana"/>
              </a:rPr>
              <a:t>РОСБИОТЕХ – площадка для проведения очного этапа (</a:t>
            </a: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124</a:t>
            </a:r>
            <a:r>
              <a:rPr lang="ru-RU" sz="1050" dirty="0">
                <a:latin typeface="Verdana"/>
                <a:cs typeface="Verdana"/>
              </a:rPr>
              <a:t> участника)</a:t>
            </a:r>
          </a:p>
          <a:p>
            <a:pPr marL="38100">
              <a:lnSpc>
                <a:spcPct val="100000"/>
              </a:lnSpc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endParaRPr lang="ru-RU" sz="1050" b="1" dirty="0">
              <a:latin typeface="Verdana"/>
              <a:cs typeface="Verdana"/>
            </a:endParaRPr>
          </a:p>
          <a:p>
            <a:pPr marL="38100"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050" b="1" dirty="0">
                <a:latin typeface="Verdana"/>
                <a:cs typeface="Verdana"/>
              </a:rPr>
              <a:t>ДВИЖЕНИЕ ПЕРВЫХ</a:t>
            </a:r>
          </a:p>
          <a:p>
            <a:pPr marL="38100"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en-US" sz="1100" b="1" dirty="0">
                <a:solidFill>
                  <a:srgbClr val="46B31F"/>
                </a:solidFill>
                <a:latin typeface="Verdana"/>
                <a:cs typeface="Verdana"/>
              </a:rPr>
              <a:t>5600 </a:t>
            </a: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участников мероприятий</a:t>
            </a:r>
            <a:r>
              <a:rPr lang="ru-RU" sz="1050" dirty="0">
                <a:solidFill>
                  <a:schemeClr val="tx1"/>
                </a:solidFill>
                <a:latin typeface="Verdana"/>
                <a:cs typeface="Verdana"/>
              </a:rPr>
              <a:t>,</a:t>
            </a:r>
            <a:r>
              <a:rPr lang="ru-RU" sz="1050" b="1" dirty="0">
                <a:solidFill>
                  <a:srgbClr val="92D050"/>
                </a:solidFill>
                <a:latin typeface="Verdana"/>
                <a:cs typeface="Verdana"/>
              </a:rPr>
              <a:t> </a:t>
            </a:r>
          </a:p>
          <a:p>
            <a:pPr marL="38100"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050" dirty="0">
                <a:solidFill>
                  <a:schemeClr val="tx1"/>
                </a:solidFill>
                <a:latin typeface="Verdana"/>
                <a:cs typeface="Verdana"/>
              </a:rPr>
              <a:t>вовлеченных в реализацию проекта</a:t>
            </a:r>
          </a:p>
          <a:p>
            <a:pPr marL="38100"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endParaRPr lang="ru-RU" sz="1050" dirty="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050" b="1" dirty="0">
                <a:latin typeface="Verdana"/>
                <a:cs typeface="Verdana"/>
              </a:rPr>
              <a:t>«ЛИДЕРЫ РОСБИОТЕХа»</a:t>
            </a:r>
          </a:p>
          <a:p>
            <a:pPr marL="38100"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Треки</a:t>
            </a:r>
            <a:r>
              <a:rPr lang="ru-RU" sz="1050" dirty="0">
                <a:latin typeface="Verdana"/>
                <a:cs typeface="Verdana"/>
              </a:rPr>
              <a:t>: Лидерство, Наука</a:t>
            </a:r>
          </a:p>
          <a:p>
            <a:pPr marL="38100"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Участники</a:t>
            </a:r>
            <a:r>
              <a:rPr lang="ru-RU" sz="1050" dirty="0">
                <a:latin typeface="Verdana"/>
                <a:cs typeface="Verdana"/>
              </a:rPr>
              <a:t>: </a:t>
            </a:r>
          </a:p>
          <a:p>
            <a:pPr marL="38100"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050" dirty="0">
                <a:latin typeface="Verdana"/>
                <a:cs typeface="Verdana"/>
              </a:rPr>
              <a:t>2023 г. – </a:t>
            </a: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34</a:t>
            </a:r>
            <a:r>
              <a:rPr lang="ru-RU" sz="1050" b="1" dirty="0">
                <a:latin typeface="Verdana"/>
                <a:cs typeface="Verdana"/>
              </a:rPr>
              <a:t> </a:t>
            </a:r>
            <a:r>
              <a:rPr lang="ru-RU" sz="1050" dirty="0">
                <a:latin typeface="Verdana"/>
                <a:cs typeface="Verdana"/>
              </a:rPr>
              <a:t>чел.</a:t>
            </a:r>
          </a:p>
          <a:p>
            <a:pPr marL="38100">
              <a:spcBef>
                <a:spcPts val="110"/>
              </a:spcBef>
              <a:buSzPct val="115000"/>
              <a:tabLst>
                <a:tab pos="189865" algn="l"/>
                <a:tab pos="3021965" algn="l"/>
              </a:tabLst>
            </a:pPr>
            <a:r>
              <a:rPr lang="ru-RU" sz="1050" dirty="0">
                <a:latin typeface="Verdana"/>
                <a:cs typeface="Verdana"/>
              </a:rPr>
              <a:t>2024 г. – </a:t>
            </a:r>
            <a:r>
              <a:rPr lang="ru-RU" sz="1100" b="1" dirty="0">
                <a:solidFill>
                  <a:srgbClr val="46B31F"/>
                </a:solidFill>
                <a:latin typeface="Verdana"/>
                <a:cs typeface="Verdana"/>
              </a:rPr>
              <a:t>50</a:t>
            </a:r>
            <a:r>
              <a:rPr lang="ru-RU" sz="1050" dirty="0">
                <a:latin typeface="Verdana"/>
                <a:cs typeface="Verdana"/>
              </a:rPr>
              <a:t> чел.</a:t>
            </a:r>
          </a:p>
          <a:p>
            <a:pPr marL="12700" marR="636270"/>
            <a:endParaRPr lang="ru-RU" sz="1050" dirty="0">
              <a:latin typeface="Verdana"/>
              <a:cs typeface="Verdana"/>
            </a:endParaRPr>
          </a:p>
          <a:p>
            <a:pPr marL="12700" marR="636270"/>
            <a:r>
              <a:rPr lang="ru-RU" sz="1050" dirty="0">
                <a:latin typeface="Verdana"/>
                <a:cs typeface="Verdana"/>
              </a:rPr>
              <a:t>Реализация дополнительной общеразвивающей программы совместно с </a:t>
            </a:r>
            <a:r>
              <a:rPr lang="ru-RU" sz="1050" b="1" dirty="0">
                <a:latin typeface="Verdana"/>
                <a:cs typeface="Verdana"/>
              </a:rPr>
              <a:t>МДЦ «Артек»:</a:t>
            </a:r>
            <a:r>
              <a:rPr lang="ru-RU" sz="1050" b="1" dirty="0">
                <a:solidFill>
                  <a:srgbClr val="92D050"/>
                </a:solidFill>
                <a:latin typeface="Verdana"/>
                <a:cs typeface="Verdana"/>
              </a:rPr>
              <a:t> </a:t>
            </a:r>
            <a:r>
              <a:rPr lang="en-US" sz="1100" b="1" dirty="0">
                <a:solidFill>
                  <a:srgbClr val="46B31F"/>
                </a:solidFill>
                <a:latin typeface="Verdana"/>
                <a:cs typeface="Verdana"/>
              </a:rPr>
              <a:t>2</a:t>
            </a:r>
            <a:r>
              <a:rPr lang="ru-RU" sz="1050" dirty="0">
                <a:latin typeface="Verdana"/>
                <a:cs typeface="Verdana"/>
              </a:rPr>
              <a:t> смены, </a:t>
            </a:r>
            <a:r>
              <a:rPr lang="ru-RU" sz="1100" b="1" dirty="0">
                <a:solidFill>
                  <a:srgbClr val="46B31F"/>
                </a:solidFill>
                <a:latin typeface="Verdana"/>
              </a:rPr>
              <a:t>45 </a:t>
            </a:r>
            <a:r>
              <a:rPr lang="ru-RU" sz="1050" dirty="0">
                <a:latin typeface="Verdana"/>
                <a:cs typeface="Verdana"/>
              </a:rPr>
              <a:t>мест (</a:t>
            </a:r>
            <a:r>
              <a:rPr lang="ru-RU" sz="1050" i="1" dirty="0">
                <a:latin typeface="Verdana"/>
                <a:cs typeface="Verdana"/>
              </a:rPr>
              <a:t>квота от </a:t>
            </a:r>
            <a:r>
              <a:rPr lang="ru-RU" sz="1050" i="1" dirty="0" err="1">
                <a:latin typeface="Verdana"/>
                <a:cs typeface="Verdana"/>
              </a:rPr>
              <a:t>Минпросвещения</a:t>
            </a:r>
            <a:r>
              <a:rPr lang="en-US" sz="1050" i="1" dirty="0">
                <a:latin typeface="Verdana"/>
                <a:cs typeface="Verdana"/>
              </a:rPr>
              <a:t> </a:t>
            </a:r>
            <a:r>
              <a:rPr lang="ru-RU" sz="1050" i="1" dirty="0">
                <a:latin typeface="Verdana"/>
                <a:cs typeface="Verdana"/>
              </a:rPr>
              <a:t>России</a:t>
            </a:r>
            <a:r>
              <a:rPr lang="ru-RU" sz="1050" dirty="0">
                <a:latin typeface="Verdana"/>
                <a:cs typeface="Verdana"/>
              </a:rPr>
              <a:t>)</a:t>
            </a:r>
          </a:p>
          <a:p>
            <a:pPr marL="241300" marR="636270" indent="-228600">
              <a:buFont typeface="+mj-lt"/>
              <a:buAutoNum type="arabicPeriod"/>
            </a:pPr>
            <a:endParaRPr lang="ru-RU" sz="1050" b="1" dirty="0">
              <a:latin typeface="Verdana"/>
              <a:cs typeface="Verdana"/>
            </a:endParaRPr>
          </a:p>
          <a:p>
            <a:pPr marL="12700" marR="596900"/>
            <a:r>
              <a:rPr lang="ru-RU" sz="1050" dirty="0">
                <a:latin typeface="Verdana"/>
                <a:cs typeface="Verdana"/>
              </a:rPr>
              <a:t>Организация работы в составе студенческих трудовых отрядов </a:t>
            </a:r>
            <a:r>
              <a:rPr lang="ru-RU" sz="1050" b="1" dirty="0">
                <a:latin typeface="Verdana"/>
                <a:cs typeface="Verdana"/>
              </a:rPr>
              <a:t>ВДЦ «Орлёнок»</a:t>
            </a:r>
            <a:r>
              <a:rPr lang="ru-RU" sz="1050" dirty="0">
                <a:latin typeface="Verdana"/>
                <a:cs typeface="Verdana"/>
              </a:rPr>
              <a:t>: </a:t>
            </a:r>
            <a:r>
              <a:rPr lang="ru-RU" sz="1100" b="1" dirty="0">
                <a:solidFill>
                  <a:srgbClr val="46B31F"/>
                </a:solidFill>
                <a:latin typeface="Verdana"/>
              </a:rPr>
              <a:t>2</a:t>
            </a:r>
            <a:r>
              <a:rPr lang="ru-RU" sz="1050" dirty="0">
                <a:latin typeface="Verdana"/>
                <a:cs typeface="Verdana"/>
              </a:rPr>
              <a:t> смены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181771" y="1612757"/>
            <a:ext cx="172673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45" dirty="0">
                <a:solidFill>
                  <a:schemeClr val="bg1"/>
                </a:solidFill>
                <a:latin typeface="Verdana"/>
                <a:cs typeface="Verdana"/>
              </a:rPr>
              <a:t>ПАРТНЕРЫ</a:t>
            </a:r>
            <a:endParaRPr lang="ru-RU"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4B73FB7-6173-4D26-BFF0-21F92060684F}"/>
              </a:ext>
            </a:extLst>
          </p:cNvPr>
          <p:cNvCxnSpPr>
            <a:cxnSpLocks/>
          </p:cNvCxnSpPr>
          <p:nvPr/>
        </p:nvCxnSpPr>
        <p:spPr>
          <a:xfrm>
            <a:off x="7202500" y="1562084"/>
            <a:ext cx="0" cy="5653796"/>
          </a:xfrm>
          <a:prstGeom prst="line">
            <a:avLst/>
          </a:prstGeom>
          <a:ln w="9525">
            <a:solidFill>
              <a:srgbClr val="211741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4" name="object 31">
            <a:extLst>
              <a:ext uri="{FF2B5EF4-FFF2-40B4-BE49-F238E27FC236}">
                <a16:creationId xmlns:a16="http://schemas.microsoft.com/office/drawing/2014/main" id="{EFEC5089-820E-A3EC-3B9F-B0F1061D99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02234" y="4418750"/>
            <a:ext cx="401687" cy="37331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EE48958-EF5E-8184-6E36-3B00AD8D20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003" y="2932113"/>
            <a:ext cx="1115167" cy="62495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BDEACFE-E06F-F9BE-1F97-DD75F4B7C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016" y="2966271"/>
            <a:ext cx="267184" cy="521940"/>
          </a:xfrm>
          <a:prstGeom prst="rect">
            <a:avLst/>
          </a:prstGeom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F7BEF504-D09A-0C0C-A476-BB6F756C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5461" y="3012077"/>
            <a:ext cx="385259" cy="3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C72157-11C4-4854-C400-78426C4F5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3201" y="2956673"/>
            <a:ext cx="385259" cy="61511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A2BE04C-52C3-E81A-4A23-DC783AC71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6343" y="3789734"/>
            <a:ext cx="905123" cy="3232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3E79100-6D7D-046B-B468-59343C80D71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848" y="3767873"/>
            <a:ext cx="482888" cy="44425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07C299C-AD87-A439-80CF-F7531291C8E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705" y="6458857"/>
            <a:ext cx="964033" cy="64492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3E0F39A-7201-FFC2-C8D0-7155D80B55F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214" y="4338769"/>
            <a:ext cx="725776" cy="48830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BF37D4D-22DE-0F52-0EF9-ABE075E41D7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201" y="3880758"/>
            <a:ext cx="1179023" cy="20187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65BA869D-F53E-6CBC-0C06-C3C2CE4A8CF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3320" y="6367689"/>
            <a:ext cx="519173" cy="703618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CF60418-943A-B83B-1586-F81A727AE32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452" y="5060053"/>
            <a:ext cx="3108580" cy="129292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2157827-43B9-02EF-5D81-8936EE5290E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6661" y="6361737"/>
            <a:ext cx="872059" cy="839163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35F96C6-8F0E-FF7D-4019-1805B33B035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138" y="4400042"/>
            <a:ext cx="1341419" cy="490287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7446938-15CF-9852-C90D-AD81DD733A87}"/>
              </a:ext>
            </a:extLst>
          </p:cNvPr>
          <p:cNvCxnSpPr>
            <a:cxnSpLocks/>
          </p:cNvCxnSpPr>
          <p:nvPr/>
        </p:nvCxnSpPr>
        <p:spPr>
          <a:xfrm>
            <a:off x="3487724" y="1562084"/>
            <a:ext cx="0" cy="5653796"/>
          </a:xfrm>
          <a:prstGeom prst="line">
            <a:avLst/>
          </a:prstGeom>
          <a:ln w="9525">
            <a:solidFill>
              <a:srgbClr val="211741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4" name="Рисунок 13" descr="Чоканье со сплошной заливкой">
            <a:extLst>
              <a:ext uri="{FF2B5EF4-FFF2-40B4-BE49-F238E27FC236}">
                <a16:creationId xmlns:a16="http://schemas.microsoft.com/office/drawing/2014/main" id="{0ABE56CE-2D74-A1D8-AE53-7542D90EFC1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5478" y="1428644"/>
            <a:ext cx="565717" cy="565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5AE7E-C950-3962-A0A1-15DB9BE5324D}"/>
              </a:ext>
            </a:extLst>
          </p:cNvPr>
          <p:cNvSpPr txBox="1"/>
          <p:nvPr/>
        </p:nvSpPr>
        <p:spPr>
          <a:xfrm>
            <a:off x="1391981" y="1480670"/>
            <a:ext cx="1805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СТУДЕНЧЕСКИЕ </a:t>
            </a:r>
          </a:p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ОБЪЕДИНЕНИЯ</a:t>
            </a:r>
          </a:p>
        </p:txBody>
      </p:sp>
      <p:pic>
        <p:nvPicPr>
          <p:cNvPr id="28" name="Рисунок 27" descr="Преподаватель со сплошной заливкой">
            <a:extLst>
              <a:ext uri="{FF2B5EF4-FFF2-40B4-BE49-F238E27FC236}">
                <a16:creationId xmlns:a16="http://schemas.microsoft.com/office/drawing/2014/main" id="{4506DD8B-A057-57BA-C899-A873DD02FDA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69770" y="1424364"/>
            <a:ext cx="574276" cy="574276"/>
          </a:xfrm>
          <a:prstGeom prst="rect">
            <a:avLst/>
          </a:prstGeom>
        </p:spPr>
      </p:pic>
      <p:pic>
        <p:nvPicPr>
          <p:cNvPr id="17" name="Рисунок 16" descr="Рукопожатие со сплошной заливкой">
            <a:extLst>
              <a:ext uri="{FF2B5EF4-FFF2-40B4-BE49-F238E27FC236}">
                <a16:creationId xmlns:a16="http://schemas.microsoft.com/office/drawing/2014/main" id="{DEE9820E-9EAA-19CF-55AF-1F342ECFB3F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351170" y="1364214"/>
            <a:ext cx="694576" cy="694576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A6817F11-DF5C-9CDA-C8F6-50C8B149E712}"/>
              </a:ext>
            </a:extLst>
          </p:cNvPr>
          <p:cNvCxnSpPr>
            <a:cxnSpLocks/>
          </p:cNvCxnSpPr>
          <p:nvPr/>
        </p:nvCxnSpPr>
        <p:spPr>
          <a:xfrm>
            <a:off x="3487724" y="1357994"/>
            <a:ext cx="0" cy="654358"/>
          </a:xfrm>
          <a:prstGeom prst="line">
            <a:avLst/>
          </a:prstGeom>
          <a:ln w="9525">
            <a:solidFill>
              <a:schemeClr val="bg1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671B545-EDE4-A662-244D-0CA139045199}"/>
              </a:ext>
            </a:extLst>
          </p:cNvPr>
          <p:cNvCxnSpPr>
            <a:cxnSpLocks/>
          </p:cNvCxnSpPr>
          <p:nvPr/>
        </p:nvCxnSpPr>
        <p:spPr>
          <a:xfrm>
            <a:off x="7203198" y="1357994"/>
            <a:ext cx="0" cy="654358"/>
          </a:xfrm>
          <a:prstGeom prst="line">
            <a:avLst/>
          </a:prstGeom>
          <a:ln w="9525">
            <a:solidFill>
              <a:schemeClr val="bg1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object 9">
            <a:extLst>
              <a:ext uri="{FF2B5EF4-FFF2-40B4-BE49-F238E27FC236}">
                <a16:creationId xmlns:a16="http://schemas.microsoft.com/office/drawing/2014/main" id="{BE8CB681-5749-0737-FCB6-6D99DF20663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16</a:t>
            </a:fld>
            <a:endParaRPr b="0" spc="-5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DE05E7-BCB8-41DC-9604-F5B1E6B88933}"/>
              </a:ext>
            </a:extLst>
          </p:cNvPr>
          <p:cNvSpPr/>
          <p:nvPr/>
        </p:nvSpPr>
        <p:spPr>
          <a:xfrm>
            <a:off x="776748" y="2213273"/>
            <a:ext cx="2623578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5"/>
            <a:r>
              <a:rPr lang="ru-RU" sz="1050" b="1" dirty="0">
                <a:solidFill>
                  <a:schemeClr val="tx1"/>
                </a:solidFill>
                <a:latin typeface="Verdana"/>
                <a:cs typeface="Verdana"/>
              </a:rPr>
              <a:t>РОССИЙСКИЕ СТУДЕНЧЕСКИЕ ОТРЯДЫ (РСО) </a:t>
            </a:r>
          </a:p>
          <a:p>
            <a:pPr marL="182563" indent="-131763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1"/>
                </a:solidFill>
                <a:latin typeface="Verdana"/>
              </a:rPr>
              <a:t>Спасательный – </a:t>
            </a:r>
            <a:r>
              <a:rPr lang="ru-RU" sz="1050" b="1" dirty="0">
                <a:solidFill>
                  <a:schemeClr val="tx1"/>
                </a:solidFill>
                <a:latin typeface="Verdana"/>
              </a:rPr>
              <a:t>«СОКОЛ»</a:t>
            </a:r>
          </a:p>
          <a:p>
            <a:pPr marL="182563" indent="-131763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1"/>
                </a:solidFill>
                <a:latin typeface="Verdana"/>
              </a:rPr>
              <a:t>Сервисный – </a:t>
            </a:r>
            <a:r>
              <a:rPr lang="ru-RU" sz="1050" b="1" dirty="0">
                <a:solidFill>
                  <a:schemeClr val="tx1"/>
                </a:solidFill>
                <a:latin typeface="Verdana"/>
              </a:rPr>
              <a:t>«ЦИТРУС»</a:t>
            </a:r>
          </a:p>
          <a:p>
            <a:pPr marL="182563" indent="-131763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1"/>
                </a:solidFill>
                <a:latin typeface="Verdana"/>
              </a:rPr>
              <a:t>Педагогический – </a:t>
            </a:r>
            <a:r>
              <a:rPr lang="ru-RU" sz="1050" b="1" dirty="0">
                <a:solidFill>
                  <a:schemeClr val="tx1"/>
                </a:solidFill>
                <a:latin typeface="Verdana"/>
              </a:rPr>
              <a:t>«АВРОРА»</a:t>
            </a:r>
          </a:p>
          <a:p>
            <a:pPr marL="182563" indent="-131763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1"/>
                </a:solidFill>
                <a:latin typeface="Verdana"/>
              </a:rPr>
              <a:t>Отряд проводников – </a:t>
            </a:r>
            <a:r>
              <a:rPr lang="ru-RU" sz="1050" b="1" dirty="0">
                <a:solidFill>
                  <a:schemeClr val="tx1"/>
                </a:solidFill>
                <a:latin typeface="Verdana"/>
              </a:rPr>
              <a:t>«ВОЯЖ»</a:t>
            </a:r>
          </a:p>
          <a:p>
            <a:pPr marL="98425"/>
            <a:endParaRPr lang="ru-RU" sz="1100" dirty="0">
              <a:latin typeface="Verdana"/>
            </a:endParaRPr>
          </a:p>
          <a:p>
            <a:pPr marL="47625"/>
            <a:r>
              <a:rPr lang="ru-RU" sz="1050" b="1" dirty="0">
                <a:latin typeface="Verdana"/>
              </a:rPr>
              <a:t>Обучено </a:t>
            </a:r>
            <a:r>
              <a:rPr lang="ru-RU" sz="1100" b="1" dirty="0">
                <a:solidFill>
                  <a:srgbClr val="46B31F"/>
                </a:solidFill>
                <a:latin typeface="Verdana"/>
              </a:rPr>
              <a:t>872</a:t>
            </a:r>
            <a:r>
              <a:rPr lang="ru-RU" sz="1050" b="1" dirty="0">
                <a:latin typeface="Verdana"/>
              </a:rPr>
              <a:t> бойца </a:t>
            </a:r>
            <a:br>
              <a:rPr lang="ru-RU" sz="1050" b="1" dirty="0">
                <a:latin typeface="Verdana"/>
              </a:rPr>
            </a:br>
            <a:r>
              <a:rPr lang="ru-RU" sz="1050" b="1" dirty="0">
                <a:latin typeface="Verdana"/>
              </a:rPr>
              <a:t>московского регионального</a:t>
            </a:r>
            <a:r>
              <a:rPr lang="en-US" sz="1050" b="1" dirty="0">
                <a:latin typeface="Verdana"/>
              </a:rPr>
              <a:t> </a:t>
            </a:r>
            <a:br>
              <a:rPr lang="ru-RU" sz="1050" b="1" dirty="0">
                <a:latin typeface="Verdana"/>
              </a:rPr>
            </a:br>
            <a:r>
              <a:rPr lang="ru-RU" sz="1050" b="1" dirty="0">
                <a:latin typeface="Verdana"/>
              </a:rPr>
              <a:t>штаба по </a:t>
            </a:r>
            <a:r>
              <a:rPr lang="ru-RU" sz="1100" b="1" dirty="0">
                <a:solidFill>
                  <a:srgbClr val="46B31F"/>
                </a:solidFill>
                <a:latin typeface="Verdana"/>
              </a:rPr>
              <a:t>3</a:t>
            </a:r>
            <a:r>
              <a:rPr lang="ru-RU" sz="1050" b="1" dirty="0">
                <a:solidFill>
                  <a:srgbClr val="92D050"/>
                </a:solidFill>
                <a:latin typeface="Verdana"/>
              </a:rPr>
              <a:t> </a:t>
            </a:r>
            <a:r>
              <a:rPr lang="ru-RU" sz="1050" b="1" dirty="0">
                <a:latin typeface="Verdana"/>
              </a:rPr>
              <a:t>квалификациям: </a:t>
            </a:r>
          </a:p>
          <a:p>
            <a:pPr marL="95250" indent="179388">
              <a:buFont typeface="Wingdings" pitchFamily="2" charset="2"/>
              <a:buChar char="§"/>
            </a:pPr>
            <a:r>
              <a:rPr lang="ru-RU" sz="1050" dirty="0">
                <a:latin typeface="Verdana"/>
              </a:rPr>
              <a:t>Вожатый</a:t>
            </a:r>
          </a:p>
          <a:p>
            <a:pPr marL="95250" indent="179388">
              <a:buFont typeface="Wingdings" pitchFamily="2" charset="2"/>
              <a:buChar char="§"/>
            </a:pPr>
            <a:r>
              <a:rPr lang="ru-RU" sz="1050" dirty="0">
                <a:latin typeface="Verdana"/>
              </a:rPr>
              <a:t>Повар 3 разряда</a:t>
            </a:r>
          </a:p>
          <a:p>
            <a:pPr marL="95250" indent="179388">
              <a:buFont typeface="Wingdings" pitchFamily="2" charset="2"/>
              <a:buChar char="§"/>
            </a:pPr>
            <a:r>
              <a:rPr lang="ru-RU" sz="1050" dirty="0">
                <a:latin typeface="Verdana"/>
              </a:rPr>
              <a:t>Кондитер</a:t>
            </a:r>
          </a:p>
          <a:p>
            <a:pPr marL="228600" indent="-228600">
              <a:buFont typeface="+mj-lt"/>
              <a:buAutoNum type="arabicPeriod"/>
            </a:pPr>
            <a:endParaRPr lang="ru-RU" sz="1100" b="1" dirty="0">
              <a:latin typeface="Verdana"/>
            </a:endParaRPr>
          </a:p>
          <a:p>
            <a:pPr marL="41275"/>
            <a:r>
              <a:rPr lang="ru-RU" sz="1050" b="1" dirty="0">
                <a:latin typeface="Verdana"/>
              </a:rPr>
              <a:t>ВОЛОНТЕРСКИЙ ЦЕНТР</a:t>
            </a:r>
          </a:p>
          <a:p>
            <a:pPr marL="269875" indent="-228600">
              <a:buFont typeface="+mj-lt"/>
              <a:buAutoNum type="arabicPeriod" startAt="2"/>
            </a:pPr>
            <a:endParaRPr lang="ru-RU" sz="1050" b="1" dirty="0">
              <a:latin typeface="Verdana"/>
            </a:endParaRPr>
          </a:p>
          <a:p>
            <a:pPr marL="41275"/>
            <a:r>
              <a:rPr lang="ru-RU" sz="1050" b="1" dirty="0">
                <a:latin typeface="Verdana"/>
              </a:rPr>
              <a:t>ПАТРИОТИЧЕСКИЙ КЛУБ</a:t>
            </a:r>
            <a:br>
              <a:rPr lang="ru-RU" sz="1050" b="1" dirty="0">
                <a:latin typeface="Verdana"/>
              </a:rPr>
            </a:br>
            <a:r>
              <a:rPr lang="ru-RU" sz="1050" b="1" dirty="0">
                <a:latin typeface="Verdana"/>
              </a:rPr>
              <a:t>«Я ГОРЖУСЬ»</a:t>
            </a:r>
          </a:p>
          <a:p>
            <a:pPr marL="269875" indent="-228600">
              <a:buFont typeface="+mj-lt"/>
              <a:buAutoNum type="arabicPeriod" startAt="2"/>
            </a:pPr>
            <a:endParaRPr lang="ru-RU" sz="1050" b="1" dirty="0">
              <a:latin typeface="Verdana"/>
            </a:endParaRPr>
          </a:p>
          <a:p>
            <a:pPr marL="41275"/>
            <a:r>
              <a:rPr lang="ru-RU" sz="1050" b="1" dirty="0">
                <a:latin typeface="Verdana"/>
              </a:rPr>
              <a:t>ПАТРИОТИЧЕСКИЙ КЛУБ</a:t>
            </a:r>
            <a:br>
              <a:rPr lang="ru-RU" sz="1050" b="1" dirty="0">
                <a:latin typeface="Verdana"/>
              </a:rPr>
            </a:br>
            <a:r>
              <a:rPr lang="ru-RU" sz="1050" b="1" dirty="0">
                <a:latin typeface="Verdana"/>
              </a:rPr>
              <a:t>«РУССКАЯ ВОЛЯ»</a:t>
            </a:r>
          </a:p>
          <a:p>
            <a:pPr marL="269875" indent="-228600">
              <a:buFont typeface="+mj-lt"/>
              <a:buAutoNum type="arabicPeriod" startAt="2"/>
            </a:pPr>
            <a:endParaRPr lang="ru-RU" sz="1050" b="1" dirty="0">
              <a:latin typeface="Verdana"/>
            </a:endParaRPr>
          </a:p>
          <a:p>
            <a:pPr marL="41275"/>
            <a:r>
              <a:rPr lang="ru-RU" sz="1050" b="1" dirty="0">
                <a:latin typeface="Verdana"/>
                <a:cs typeface="Verdana"/>
              </a:rPr>
              <a:t>СПОРТИВНЫЙ КЛУБ</a:t>
            </a:r>
          </a:p>
          <a:p>
            <a:pPr marL="269875" indent="-228600">
              <a:buFont typeface="+mj-lt"/>
              <a:buAutoNum type="arabicPeriod" startAt="2"/>
            </a:pPr>
            <a:endParaRPr lang="ru-RU" sz="1050" dirty="0">
              <a:latin typeface="Verdana"/>
              <a:cs typeface="Verdana"/>
            </a:endParaRPr>
          </a:p>
          <a:p>
            <a:pPr marL="41275"/>
            <a:r>
              <a:rPr lang="ru-RU" sz="1050" b="1" dirty="0">
                <a:latin typeface="Verdana"/>
                <a:cs typeface="Verdana"/>
              </a:rPr>
              <a:t>КЛУБ МОЛОДЫХ СЕМЕЙ</a:t>
            </a:r>
          </a:p>
          <a:p>
            <a:pPr marL="228600" indent="-228600">
              <a:buFont typeface="+mj-lt"/>
              <a:buAutoNum type="arabicPeriod" startAt="2"/>
            </a:pPr>
            <a:endParaRPr lang="ru-RU" sz="1100" dirty="0">
              <a:latin typeface="Verdana"/>
              <a:cs typeface="Verdana"/>
            </a:endParaRPr>
          </a:p>
          <a:p>
            <a:endParaRPr lang="ru-RU" sz="1100" b="1" dirty="0">
              <a:latin typeface="Verdana"/>
            </a:endParaRPr>
          </a:p>
          <a:p>
            <a:pPr marL="228600" indent="-228600">
              <a:buFont typeface="+mj-lt"/>
              <a:buAutoNum type="arabicPeriod"/>
            </a:pPr>
            <a:endParaRPr lang="ru-RU" sz="1100" dirty="0">
              <a:latin typeface="Verdana"/>
              <a:cs typeface="Verdana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28DC4C1-AF98-B7B6-9E9A-C6AE7CEA4870}"/>
              </a:ext>
            </a:extLst>
          </p:cNvPr>
          <p:cNvSpPr/>
          <p:nvPr/>
        </p:nvSpPr>
        <p:spPr>
          <a:xfrm>
            <a:off x="520006" y="4462402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FA7B71C-E65C-CD79-FAB8-D4B100B8B419}"/>
              </a:ext>
            </a:extLst>
          </p:cNvPr>
          <p:cNvSpPr/>
          <p:nvPr/>
        </p:nvSpPr>
        <p:spPr>
          <a:xfrm>
            <a:off x="520006" y="4811724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94DAE88-BDA3-AF0E-0570-D047298A75C7}"/>
              </a:ext>
            </a:extLst>
          </p:cNvPr>
          <p:cNvSpPr/>
          <p:nvPr/>
        </p:nvSpPr>
        <p:spPr>
          <a:xfrm>
            <a:off x="520006" y="5310020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347CD34-1593-F004-F186-4D360F7BD11D}"/>
              </a:ext>
            </a:extLst>
          </p:cNvPr>
          <p:cNvSpPr/>
          <p:nvPr/>
        </p:nvSpPr>
        <p:spPr>
          <a:xfrm>
            <a:off x="520006" y="5731261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83C7161-BFB6-5526-B13B-261E3922F50C}"/>
              </a:ext>
            </a:extLst>
          </p:cNvPr>
          <p:cNvSpPr/>
          <p:nvPr/>
        </p:nvSpPr>
        <p:spPr>
          <a:xfrm>
            <a:off x="520006" y="6049760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E011A-EBEA-5B9C-A4DE-8CE130B5889C}"/>
              </a:ext>
            </a:extLst>
          </p:cNvPr>
          <p:cNvSpPr txBox="1"/>
          <p:nvPr/>
        </p:nvSpPr>
        <p:spPr>
          <a:xfrm>
            <a:off x="520006" y="2195282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889FAD-4C35-94CF-9B93-29EE90B6A8FD}"/>
              </a:ext>
            </a:extLst>
          </p:cNvPr>
          <p:cNvSpPr txBox="1"/>
          <p:nvPr/>
        </p:nvSpPr>
        <p:spPr>
          <a:xfrm>
            <a:off x="520006" y="4455882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804B28-BE9B-6391-F245-679E8FB2677A}"/>
              </a:ext>
            </a:extLst>
          </p:cNvPr>
          <p:cNvSpPr txBox="1"/>
          <p:nvPr/>
        </p:nvSpPr>
        <p:spPr>
          <a:xfrm>
            <a:off x="520006" y="4816562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E762CD-6C63-7A1E-A4AF-F4B0B7BD3753}"/>
              </a:ext>
            </a:extLst>
          </p:cNvPr>
          <p:cNvSpPr txBox="1"/>
          <p:nvPr/>
        </p:nvSpPr>
        <p:spPr>
          <a:xfrm>
            <a:off x="520006" y="5314402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F17A0-D6A4-7CC1-CFF9-FC310F81C287}"/>
              </a:ext>
            </a:extLst>
          </p:cNvPr>
          <p:cNvSpPr txBox="1"/>
          <p:nvPr/>
        </p:nvSpPr>
        <p:spPr>
          <a:xfrm>
            <a:off x="520006" y="5730962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CC79D7-3CCB-5872-47C7-21252D0C4A36}"/>
              </a:ext>
            </a:extLst>
          </p:cNvPr>
          <p:cNvSpPr txBox="1"/>
          <p:nvPr/>
        </p:nvSpPr>
        <p:spPr>
          <a:xfrm>
            <a:off x="520006" y="6051002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6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B18EB81-4A68-A671-5195-5EF25021559C}"/>
              </a:ext>
            </a:extLst>
          </p:cNvPr>
          <p:cNvSpPr/>
          <p:nvPr/>
        </p:nvSpPr>
        <p:spPr>
          <a:xfrm>
            <a:off x="3657068" y="2213273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F46A8A-59E8-F4E2-12EF-C4920242CAB1}"/>
              </a:ext>
            </a:extLst>
          </p:cNvPr>
          <p:cNvSpPr txBox="1"/>
          <p:nvPr/>
        </p:nvSpPr>
        <p:spPr>
          <a:xfrm>
            <a:off x="3657069" y="2195282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1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9E1F68F-C98A-A73E-EDC2-041EEDD39D6A}"/>
              </a:ext>
            </a:extLst>
          </p:cNvPr>
          <p:cNvSpPr/>
          <p:nvPr/>
        </p:nvSpPr>
        <p:spPr>
          <a:xfrm>
            <a:off x="3657068" y="3127673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26A928-F7BE-9883-ABAE-ED74F7439A78}"/>
              </a:ext>
            </a:extLst>
          </p:cNvPr>
          <p:cNvSpPr txBox="1"/>
          <p:nvPr/>
        </p:nvSpPr>
        <p:spPr>
          <a:xfrm>
            <a:off x="3657069" y="3109682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2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58CAFB35-5706-BEED-1078-96EF98F07AED}"/>
              </a:ext>
            </a:extLst>
          </p:cNvPr>
          <p:cNvSpPr/>
          <p:nvPr/>
        </p:nvSpPr>
        <p:spPr>
          <a:xfrm>
            <a:off x="3657068" y="3997588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01BB32-0068-EC97-9888-5D772EFC323F}"/>
              </a:ext>
            </a:extLst>
          </p:cNvPr>
          <p:cNvSpPr txBox="1"/>
          <p:nvPr/>
        </p:nvSpPr>
        <p:spPr>
          <a:xfrm>
            <a:off x="3657069" y="3979597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3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FC2E1D6-D5B0-F9B9-4411-BCD3BF267044}"/>
              </a:ext>
            </a:extLst>
          </p:cNvPr>
          <p:cNvSpPr/>
          <p:nvPr/>
        </p:nvSpPr>
        <p:spPr>
          <a:xfrm>
            <a:off x="3657068" y="4689566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B62241-3F08-1C50-DC3F-3BB76424B69D}"/>
              </a:ext>
            </a:extLst>
          </p:cNvPr>
          <p:cNvSpPr txBox="1"/>
          <p:nvPr/>
        </p:nvSpPr>
        <p:spPr>
          <a:xfrm>
            <a:off x="3657069" y="4671575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4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B315F8C-408F-BA4F-A4C5-67F22D9A79FD}"/>
              </a:ext>
            </a:extLst>
          </p:cNvPr>
          <p:cNvSpPr/>
          <p:nvPr/>
        </p:nvSpPr>
        <p:spPr>
          <a:xfrm>
            <a:off x="3657068" y="5737419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3A5A09-B3FA-A858-FE24-4089D1FDABC8}"/>
              </a:ext>
            </a:extLst>
          </p:cNvPr>
          <p:cNvSpPr txBox="1"/>
          <p:nvPr/>
        </p:nvSpPr>
        <p:spPr>
          <a:xfrm>
            <a:off x="3657069" y="5719428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5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C3299EB-C03E-A55A-1F1F-9FC636E7047B}"/>
              </a:ext>
            </a:extLst>
          </p:cNvPr>
          <p:cNvSpPr/>
          <p:nvPr/>
        </p:nvSpPr>
        <p:spPr>
          <a:xfrm>
            <a:off x="3657068" y="6725960"/>
            <a:ext cx="271591" cy="271591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322A90-C985-C5AC-4412-61C03B9247BD}"/>
              </a:ext>
            </a:extLst>
          </p:cNvPr>
          <p:cNvSpPr txBox="1"/>
          <p:nvPr/>
        </p:nvSpPr>
        <p:spPr>
          <a:xfrm>
            <a:off x="3657069" y="6707969"/>
            <a:ext cx="271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dirty="0">
                <a:solidFill>
                  <a:schemeClr val="bg1"/>
                </a:solidFill>
                <a:latin typeface="Verdana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03847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140" y="661498"/>
            <a:ext cx="810517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3">
              <a:lnSpc>
                <a:spcPct val="100000"/>
              </a:lnSpc>
              <a:spcBef>
                <a:spcPts val="100"/>
              </a:spcBef>
            </a:pPr>
            <a:r>
              <a:rPr spc="-85" dirty="0"/>
              <a:t>Гуманитарная помощь </a:t>
            </a:r>
            <a:r>
              <a:rPr spc="-114" dirty="0"/>
              <a:t>в</a:t>
            </a:r>
            <a:r>
              <a:rPr spc="-85" dirty="0"/>
              <a:t> </a:t>
            </a:r>
            <a:r>
              <a:rPr spc="-75" dirty="0"/>
              <a:t>зону</a:t>
            </a:r>
            <a:r>
              <a:rPr spc="-80" dirty="0"/>
              <a:t> </a:t>
            </a:r>
            <a:r>
              <a:rPr spc="-25" dirty="0"/>
              <a:t>СВО</a:t>
            </a:r>
          </a:p>
        </p:txBody>
      </p:sp>
      <p:pic>
        <p:nvPicPr>
          <p:cNvPr id="4" name="object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50" y="2723759"/>
            <a:ext cx="4413786" cy="33421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364" y="4444646"/>
            <a:ext cx="2404093" cy="16213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949" y="2746834"/>
            <a:ext cx="2512823" cy="15966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531" y="2746834"/>
            <a:ext cx="2394926" cy="15966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950" y="4444646"/>
            <a:ext cx="2512822" cy="162377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96950" y="1523333"/>
            <a:ext cx="624258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10" dirty="0">
                <a:solidFill>
                  <a:srgbClr val="93D70A"/>
                </a:solidFill>
                <a:latin typeface="Verdana"/>
                <a:cs typeface="Verdana"/>
              </a:rPr>
              <a:t>БОЛЕЕ</a:t>
            </a:r>
            <a:r>
              <a:rPr lang="en-US" sz="3500" b="1" spc="-10" dirty="0">
                <a:solidFill>
                  <a:srgbClr val="93D70A"/>
                </a:solidFill>
                <a:latin typeface="Verdana"/>
                <a:cs typeface="Verdana"/>
              </a:rPr>
              <a:t>  </a:t>
            </a:r>
            <a:r>
              <a:rPr sz="4400" b="1" spc="-275" dirty="0">
                <a:solidFill>
                  <a:srgbClr val="93D70A"/>
                </a:solidFill>
                <a:latin typeface="Verdana"/>
                <a:cs typeface="Verdana"/>
              </a:rPr>
              <a:t>3</a:t>
            </a:r>
            <a:r>
              <a:rPr lang="ru-RU" sz="4400" b="1" spc="-275" dirty="0">
                <a:solidFill>
                  <a:srgbClr val="93D70A"/>
                </a:solidFill>
                <a:latin typeface="Verdana"/>
                <a:cs typeface="Verdana"/>
              </a:rPr>
              <a:t>2</a:t>
            </a:r>
            <a:r>
              <a:rPr sz="4400" b="1" spc="-210" dirty="0">
                <a:solidFill>
                  <a:srgbClr val="93D70A"/>
                </a:solidFill>
                <a:latin typeface="Verdana"/>
                <a:cs typeface="Verdana"/>
              </a:rPr>
              <a:t> </a:t>
            </a:r>
            <a:r>
              <a:rPr lang="en-US" sz="4400" b="1" spc="-210" dirty="0">
                <a:solidFill>
                  <a:srgbClr val="93D70A"/>
                </a:solidFill>
                <a:latin typeface="Verdana"/>
                <a:cs typeface="Verdana"/>
              </a:rPr>
              <a:t> </a:t>
            </a:r>
            <a:r>
              <a:rPr sz="3500" b="1" spc="-80" dirty="0">
                <a:solidFill>
                  <a:srgbClr val="93D70A"/>
                </a:solidFill>
                <a:latin typeface="Verdana"/>
                <a:cs typeface="Verdana"/>
              </a:rPr>
              <a:t>ТОНН</a:t>
            </a:r>
            <a:endParaRPr sz="35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54811" y="1664058"/>
            <a:ext cx="3981339" cy="568103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462915">
              <a:lnSpc>
                <a:spcPts val="1710"/>
              </a:lnSpc>
              <a:spcBef>
                <a:spcPts val="229"/>
              </a:spcBef>
            </a:pPr>
            <a:r>
              <a:rPr sz="1500" b="1" spc="-35" dirty="0">
                <a:solidFill>
                  <a:srgbClr val="93D70A"/>
                </a:solidFill>
                <a:latin typeface="Verdana"/>
                <a:cs typeface="Verdana"/>
              </a:rPr>
              <a:t>ГУМАНИТАРНОЙ </a:t>
            </a:r>
            <a:r>
              <a:rPr sz="1500" b="1" spc="-10" dirty="0">
                <a:solidFill>
                  <a:srgbClr val="93D70A"/>
                </a:solidFill>
                <a:latin typeface="Verdana"/>
                <a:cs typeface="Verdana"/>
              </a:rPr>
              <a:t>ПОМОЩИ</a:t>
            </a:r>
            <a:endParaRPr sz="15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500" b="1" spc="-10" dirty="0">
                <a:latin typeface="Verdana"/>
                <a:cs typeface="Verdana"/>
              </a:rPr>
              <a:t>БОЙЦАМ</a:t>
            </a:r>
            <a:r>
              <a:rPr sz="1500" b="1" spc="-95" dirty="0">
                <a:latin typeface="Verdana"/>
                <a:cs typeface="Verdana"/>
              </a:rPr>
              <a:t> </a:t>
            </a:r>
            <a:r>
              <a:rPr sz="1500" b="1" dirty="0">
                <a:latin typeface="Verdana"/>
                <a:cs typeface="Verdana"/>
              </a:rPr>
              <a:t>В</a:t>
            </a:r>
            <a:r>
              <a:rPr sz="1500" b="1" spc="-90" dirty="0">
                <a:latin typeface="Verdana"/>
                <a:cs typeface="Verdana"/>
              </a:rPr>
              <a:t> </a:t>
            </a:r>
            <a:r>
              <a:rPr sz="1500" b="1" spc="-35" dirty="0">
                <a:latin typeface="Verdana"/>
                <a:cs typeface="Verdana"/>
              </a:rPr>
              <a:t>ЗОНУ</a:t>
            </a:r>
            <a:r>
              <a:rPr sz="1500" b="1" spc="-95" dirty="0">
                <a:latin typeface="Verdana"/>
                <a:cs typeface="Verdana"/>
              </a:rPr>
              <a:t> </a:t>
            </a:r>
            <a:r>
              <a:rPr sz="1500" b="1" spc="-25" dirty="0">
                <a:latin typeface="Verdana"/>
                <a:cs typeface="Verdana"/>
              </a:rPr>
              <a:t>СВО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14" name="Двойная скобка 13">
            <a:extLst>
              <a:ext uri="{FF2B5EF4-FFF2-40B4-BE49-F238E27FC236}">
                <a16:creationId xmlns:a16="http://schemas.microsoft.com/office/drawing/2014/main" id="{E0316374-B9D0-F01C-C3D5-6BB8F55D1712}"/>
              </a:ext>
            </a:extLst>
          </p:cNvPr>
          <p:cNvSpPr/>
          <p:nvPr/>
        </p:nvSpPr>
        <p:spPr>
          <a:xfrm>
            <a:off x="695750" y="1503513"/>
            <a:ext cx="8378400" cy="889190"/>
          </a:xfrm>
          <a:prstGeom prst="bracketPair">
            <a:avLst/>
          </a:prstGeom>
          <a:ln w="31750">
            <a:solidFill>
              <a:srgbClr val="2117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707F3F62-3CAA-1636-0664-345E0093DB6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17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126012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405E03-4358-55AA-6D5F-49889BAA3D46}"/>
              </a:ext>
            </a:extLst>
          </p:cNvPr>
          <p:cNvSpPr/>
          <p:nvPr/>
        </p:nvSpPr>
        <p:spPr>
          <a:xfrm>
            <a:off x="0" y="1781404"/>
            <a:ext cx="5776590" cy="59147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0742CD-A1AA-8536-F7E1-A9D1A793823E}"/>
              </a:ext>
            </a:extLst>
          </p:cNvPr>
          <p:cNvSpPr/>
          <p:nvPr/>
        </p:nvSpPr>
        <p:spPr>
          <a:xfrm>
            <a:off x="0" y="0"/>
            <a:ext cx="6254750" cy="7712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B30AFB2C-8931-362A-526A-8B6E413860B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146" y="536367"/>
            <a:ext cx="1604029" cy="70867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1315A7A-8D16-CF8C-7246-8D01DE70C08E}"/>
              </a:ext>
            </a:extLst>
          </p:cNvPr>
          <p:cNvSpPr txBox="1">
            <a:spLocks/>
          </p:cNvSpPr>
          <p:nvPr/>
        </p:nvSpPr>
        <p:spPr>
          <a:xfrm>
            <a:off x="802105" y="2134692"/>
            <a:ext cx="338486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НАПРАВЛЕНИЯ </a:t>
            </a:r>
          </a:p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10B729-09FF-912A-D23D-3D954C5D8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" r="-5694"/>
          <a:stretch/>
        </p:blipFill>
        <p:spPr>
          <a:xfrm>
            <a:off x="5547992" y="-1"/>
            <a:ext cx="5629198" cy="77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6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6EE575B5-FFA3-0FC3-A50F-3D0E26DCCF4F}"/>
              </a:ext>
            </a:extLst>
          </p:cNvPr>
          <p:cNvSpPr/>
          <p:nvPr/>
        </p:nvSpPr>
        <p:spPr>
          <a:xfrm>
            <a:off x="4047324" y="1449067"/>
            <a:ext cx="2795711" cy="1637033"/>
          </a:xfrm>
          <a:prstGeom prst="roundRect">
            <a:avLst>
              <a:gd name="adj" fmla="val 8456"/>
            </a:avLst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3073AAB1-E361-6112-7F43-E274D75F536C}"/>
              </a:ext>
            </a:extLst>
          </p:cNvPr>
          <p:cNvSpPr/>
          <p:nvPr/>
        </p:nvSpPr>
        <p:spPr>
          <a:xfrm>
            <a:off x="723264" y="1452760"/>
            <a:ext cx="2795710" cy="1637033"/>
          </a:xfrm>
          <a:prstGeom prst="roundRect">
            <a:avLst>
              <a:gd name="adj" fmla="val 8456"/>
            </a:avLst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2751C-F0C9-4A59-A4DC-E9C01C48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40" y="676117"/>
            <a:ext cx="9553817" cy="307777"/>
          </a:xfrm>
        </p:spPr>
        <p:txBody>
          <a:bodyPr/>
          <a:lstStyle/>
          <a:p>
            <a:r>
              <a:rPr lang="ru-RU" dirty="0"/>
              <a:t>ЦЕЛЕВАЯ МОДЕЛЬ УНИВЕРСИТЕТА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82694-7C8D-423E-8E52-D132E1E60FD6}"/>
              </a:ext>
            </a:extLst>
          </p:cNvPr>
          <p:cNvSpPr txBox="1"/>
          <p:nvPr/>
        </p:nvSpPr>
        <p:spPr>
          <a:xfrm>
            <a:off x="723264" y="3515382"/>
            <a:ext cx="240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Образование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Исследования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46F90D-4937-46E5-8E42-D54019438BBA}"/>
              </a:ext>
            </a:extLst>
          </p:cNvPr>
          <p:cNvSpPr txBox="1"/>
          <p:nvPr/>
        </p:nvSpPr>
        <p:spPr>
          <a:xfrm>
            <a:off x="4044380" y="3515382"/>
            <a:ext cx="240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Предпринимательство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DE5176-CE8D-4C3E-8111-AF1279FA4221}"/>
              </a:ext>
            </a:extLst>
          </p:cNvPr>
          <p:cNvSpPr txBox="1"/>
          <p:nvPr/>
        </p:nvSpPr>
        <p:spPr>
          <a:xfrm>
            <a:off x="7128915" y="3528229"/>
            <a:ext cx="33089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Предпринимательство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Технологическое лидерство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1160F978-27A9-915C-B550-E1EE83A508B7}"/>
              </a:ext>
            </a:extLst>
          </p:cNvPr>
          <p:cNvSpPr/>
          <p:nvPr/>
        </p:nvSpPr>
        <p:spPr>
          <a:xfrm>
            <a:off x="7321550" y="1446288"/>
            <a:ext cx="2801384" cy="1637033"/>
          </a:xfrm>
          <a:prstGeom prst="roundRect">
            <a:avLst>
              <a:gd name="adj" fmla="val 8456"/>
            </a:avLst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0C95DF-44A8-9E14-3EFE-4D6FC103487A}"/>
              </a:ext>
            </a:extLst>
          </p:cNvPr>
          <p:cNvSpPr txBox="1"/>
          <p:nvPr/>
        </p:nvSpPr>
        <p:spPr>
          <a:xfrm>
            <a:off x="723264" y="1750993"/>
            <a:ext cx="2795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ПИЩЕВОЙ </a:t>
            </a: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УНИВЕРСИТЕТ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DE3856-E2AA-2183-A01C-46DDC335A63C}"/>
              </a:ext>
            </a:extLst>
          </p:cNvPr>
          <p:cNvSpPr txBox="1"/>
          <p:nvPr/>
        </p:nvSpPr>
        <p:spPr>
          <a:xfrm>
            <a:off x="7321548" y="1750993"/>
            <a:ext cx="27882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БИОТЕХНОЛОГИЧЕСКИЙ УНИВЕРСИТЕТ</a:t>
            </a:r>
            <a:b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933BA4-078B-AD39-BDFF-369106A22580}"/>
              </a:ext>
            </a:extLst>
          </p:cNvPr>
          <p:cNvSpPr txBox="1"/>
          <p:nvPr/>
        </p:nvSpPr>
        <p:spPr>
          <a:xfrm>
            <a:off x="4044380" y="1750993"/>
            <a:ext cx="2798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БИОТЕХНОЛОГИЧЕСКИЙ УНИВЕРСИТЕТ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2D6DC8-61BC-6B96-B1C5-6549C2C2825D}"/>
              </a:ext>
            </a:extLst>
          </p:cNvPr>
          <p:cNvSpPr txBox="1"/>
          <p:nvPr/>
        </p:nvSpPr>
        <p:spPr>
          <a:xfrm>
            <a:off x="2213990" y="5207455"/>
            <a:ext cx="815638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Ключевые блоки</a:t>
            </a:r>
            <a:b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Инженерное образование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Научно-инновационная деятельность под задачи технологического лидерства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Биоэкономика 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06BA3F34-D86C-E60A-532C-4D9EB1761F6F}"/>
              </a:ext>
            </a:extLst>
          </p:cNvPr>
          <p:cNvSpPr/>
          <p:nvPr/>
        </p:nvSpPr>
        <p:spPr>
          <a:xfrm>
            <a:off x="551595" y="1257300"/>
            <a:ext cx="9729909" cy="3276600"/>
          </a:xfrm>
          <a:prstGeom prst="roundRect">
            <a:avLst>
              <a:gd name="adj" fmla="val 5758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E834CB-1275-5698-3319-D71BA4D0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4" y="5150411"/>
            <a:ext cx="1269838" cy="11972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C2384E-C957-38C7-3D00-15793A010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418" y="2871191"/>
            <a:ext cx="2222500" cy="3790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9A220F-DA63-E84B-137D-7A29711A1101}"/>
              </a:ext>
            </a:extLst>
          </p:cNvPr>
          <p:cNvSpPr txBox="1"/>
          <p:nvPr/>
        </p:nvSpPr>
        <p:spPr>
          <a:xfrm>
            <a:off x="1682750" y="2871926"/>
            <a:ext cx="183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1930-2021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92B379-9DE6-3956-0244-B323090A1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535" y="2871191"/>
            <a:ext cx="2222500" cy="379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7F5250-0AA1-012D-2875-07623CF6D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434" y="2871191"/>
            <a:ext cx="2222500" cy="3790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969953-C774-D9E6-013B-318180B48245}"/>
              </a:ext>
            </a:extLst>
          </p:cNvPr>
          <p:cNvSpPr txBox="1"/>
          <p:nvPr/>
        </p:nvSpPr>
        <p:spPr>
          <a:xfrm>
            <a:off x="4854410" y="2871926"/>
            <a:ext cx="1988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2022-2024</a:t>
            </a:r>
            <a:endParaRPr lang="ru-RU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A24CE7-B899-4F85-8CC3-F6D6477728C6}"/>
              </a:ext>
            </a:extLst>
          </p:cNvPr>
          <p:cNvSpPr txBox="1"/>
          <p:nvPr/>
        </p:nvSpPr>
        <p:spPr>
          <a:xfrm>
            <a:off x="8324495" y="2871926"/>
            <a:ext cx="1971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2025-2030</a:t>
            </a:r>
            <a:endParaRPr lang="ru-RU" sz="2000" dirty="0"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2806C5AE-B9F4-3085-1CDE-632DAF82872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19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380103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1EFE0D32-16AB-09F9-ADD9-E2DCDA3ABF49}"/>
              </a:ext>
            </a:extLst>
          </p:cNvPr>
          <p:cNvSpPr txBox="1"/>
          <p:nvPr/>
        </p:nvSpPr>
        <p:spPr>
          <a:xfrm>
            <a:off x="4097562" y="5264957"/>
            <a:ext cx="5029200" cy="45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14"/>
              </a:lnSpc>
              <a:spcBef>
                <a:spcPts val="100"/>
              </a:spcBef>
            </a:pPr>
            <a:r>
              <a:rPr sz="2000" b="1" spc="-35" dirty="0">
                <a:solidFill>
                  <a:srgbClr val="FFFFFF"/>
                </a:solidFill>
                <a:latin typeface="Verdana"/>
                <a:cs typeface="Verdana"/>
              </a:rPr>
              <a:t>Владимир</a:t>
            </a:r>
            <a:r>
              <a:rPr sz="20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Verdana"/>
                <a:cs typeface="Verdana"/>
              </a:rPr>
              <a:t>Владимирович</a:t>
            </a:r>
            <a:r>
              <a:rPr sz="20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Путин</a:t>
            </a:r>
            <a:endParaRPr sz="2000" dirty="0">
              <a:latin typeface="Verdana"/>
              <a:cs typeface="Verdana"/>
            </a:endParaRPr>
          </a:p>
          <a:p>
            <a:pPr marL="12700">
              <a:lnSpc>
                <a:spcPts val="1814"/>
              </a:lnSpc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Президент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Российской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Федерации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FD4D2FC7-0CD5-1B1D-0C40-4FBF596C8F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1408" y="465100"/>
            <a:ext cx="1604029" cy="70867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DC74D69-758A-4214-051C-791C19C81F12}"/>
              </a:ext>
            </a:extLst>
          </p:cNvPr>
          <p:cNvSpPr txBox="1"/>
          <p:nvPr/>
        </p:nvSpPr>
        <p:spPr>
          <a:xfrm>
            <a:off x="4097562" y="2459438"/>
            <a:ext cx="6211618" cy="1333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30"/>
              </a:spcBef>
            </a:pPr>
            <a:r>
              <a:rPr lang="ru-RU" sz="1400" i="1" dirty="0">
                <a:solidFill>
                  <a:srgbClr val="FFFFFF"/>
                </a:solidFill>
                <a:latin typeface="Verdana"/>
              </a:rPr>
              <a:t>«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Биотехнологии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400" i="1" dirty="0">
                <a:solidFill>
                  <a:srgbClr val="FFFFFF"/>
                </a:solidFill>
                <a:latin typeface="Verdana"/>
              </a:rPr>
              <a:t>–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это одно из ключевых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направлений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развития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</a:t>
            </a:r>
            <a:br>
              <a:rPr lang="ru-RU" sz="1400" i="1" dirty="0">
                <a:solidFill>
                  <a:srgbClr val="FFFFFF"/>
                </a:solidFill>
                <a:latin typeface="Verdana"/>
              </a:rPr>
            </a:br>
            <a:r>
              <a:rPr sz="1400" i="1" dirty="0" err="1">
                <a:solidFill>
                  <a:srgbClr val="FFFFFF"/>
                </a:solidFill>
                <a:latin typeface="Verdana"/>
              </a:rPr>
              <a:t>в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ближайшее время, наряду с цифровыми технологиями, </a:t>
            </a:r>
            <a:br>
              <a:rPr lang="ru-RU" sz="1400" i="1" dirty="0">
                <a:solidFill>
                  <a:srgbClr val="FFFFFF"/>
                </a:solidFill>
                <a:latin typeface="Verdana"/>
              </a:rPr>
            </a:br>
            <a:r>
              <a:rPr sz="1400" i="1" dirty="0" err="1">
                <a:solidFill>
                  <a:srgbClr val="FFFFFF"/>
                </a:solidFill>
                <a:latin typeface="Verdana"/>
              </a:rPr>
              <a:t>с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искусственным интеллектом.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Я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очень рассчитываю на то, </a:t>
            </a:r>
            <a:br>
              <a:rPr lang="ru-RU" sz="1400" i="1" dirty="0">
                <a:solidFill>
                  <a:srgbClr val="FFFFFF"/>
                </a:solidFill>
                <a:latin typeface="Verdana"/>
              </a:rPr>
            </a:br>
            <a:r>
              <a:rPr sz="1400" i="1" dirty="0" err="1">
                <a:solidFill>
                  <a:srgbClr val="FFFFFF"/>
                </a:solidFill>
                <a:latin typeface="Verdana"/>
              </a:rPr>
              <a:t>что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специалисты,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работающие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в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этой сфере, в полном объеме реализуют те задачи, которые перед ними стоят. Мы всячески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будем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им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в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этом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 </a:t>
            </a:r>
            <a:r>
              <a:rPr sz="1400" i="1" dirty="0" err="1">
                <a:solidFill>
                  <a:srgbClr val="FFFFFF"/>
                </a:solidFill>
                <a:latin typeface="Verdana"/>
              </a:rPr>
              <a:t>помогать</a:t>
            </a:r>
            <a:r>
              <a:rPr sz="1400" i="1" dirty="0">
                <a:solidFill>
                  <a:srgbClr val="FFFFFF"/>
                </a:solidFill>
                <a:latin typeface="Verdana"/>
              </a:rPr>
              <a:t>…</a:t>
            </a:r>
            <a:r>
              <a:rPr lang="ru-RU" sz="1400" i="1" dirty="0">
                <a:solidFill>
                  <a:srgbClr val="FFFFFF"/>
                </a:solidFill>
                <a:latin typeface="Verdana"/>
              </a:rPr>
              <a:t>»</a:t>
            </a:r>
            <a:endParaRPr sz="1400" i="1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3DD8C5-8B07-310D-16E1-287407517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786" y="2222128"/>
            <a:ext cx="2966364" cy="319454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F300B0-D452-4369-AA0A-1C09A6AC9164}"/>
              </a:ext>
            </a:extLst>
          </p:cNvPr>
          <p:cNvSpPr/>
          <p:nvPr/>
        </p:nvSpPr>
        <p:spPr>
          <a:xfrm>
            <a:off x="4097562" y="4163585"/>
            <a:ext cx="6266688" cy="636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30"/>
              </a:spcBef>
            </a:pPr>
            <a:r>
              <a:rPr lang="ru-RU" sz="1400" i="1" dirty="0">
                <a:solidFill>
                  <a:srgbClr val="FFFFFF"/>
                </a:solidFill>
                <a:latin typeface="Verdana"/>
                <a:cs typeface="Verdana"/>
              </a:rPr>
              <a:t>«В целом речь о формировании принципиально нового явления, новой реальности – биоэкономики. Эта тема важнейшая, ключевая с точки зрения качества глобального роста</a:t>
            </a:r>
            <a:r>
              <a:rPr lang="ru-RU" sz="1400" i="1" spc="-10" dirty="0">
                <a:solidFill>
                  <a:srgbClr val="FFFFFF"/>
                </a:solidFill>
                <a:latin typeface="Verdana"/>
                <a:cs typeface="Verdana"/>
              </a:rPr>
              <a:t>…»</a:t>
            </a:r>
            <a:endParaRPr lang="ru-RU" sz="1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09824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C3FDC2-0E58-012F-DFD8-E5B7C27B293B}"/>
              </a:ext>
            </a:extLst>
          </p:cNvPr>
          <p:cNvSpPr/>
          <p:nvPr/>
        </p:nvSpPr>
        <p:spPr>
          <a:xfrm>
            <a:off x="0" y="1781404"/>
            <a:ext cx="5776590" cy="59147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753CDC7-7F90-8F92-69C3-E3EE7DCE4158}"/>
              </a:ext>
            </a:extLst>
          </p:cNvPr>
          <p:cNvSpPr/>
          <p:nvPr/>
        </p:nvSpPr>
        <p:spPr>
          <a:xfrm>
            <a:off x="0" y="0"/>
            <a:ext cx="6254750" cy="7712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object 5">
            <a:extLst>
              <a:ext uri="{FF2B5EF4-FFF2-40B4-BE49-F238E27FC236}">
                <a16:creationId xmlns:a16="http://schemas.microsoft.com/office/drawing/2014/main" id="{4AD39E52-956C-D54A-839A-E10878A880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146" y="536367"/>
            <a:ext cx="1604029" cy="70867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346A5B12-4DF3-9B13-2A97-F87AAB4A1D2D}"/>
              </a:ext>
            </a:extLst>
          </p:cNvPr>
          <p:cNvSpPr txBox="1">
            <a:spLocks/>
          </p:cNvSpPr>
          <p:nvPr/>
        </p:nvSpPr>
        <p:spPr>
          <a:xfrm>
            <a:off x="793432" y="2134692"/>
            <a:ext cx="338486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ИНЖЕНЕРНОЕ</a:t>
            </a:r>
          </a:p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37AA53-7234-76A3-BD76-AF89B32C7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992" y="-1"/>
            <a:ext cx="5413173" cy="77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75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6759D-8E4F-46F0-87CC-0F7113AD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40" y="676117"/>
            <a:ext cx="9553817" cy="307777"/>
          </a:xfrm>
        </p:spPr>
        <p:txBody>
          <a:bodyPr/>
          <a:lstStyle/>
          <a:p>
            <a:r>
              <a:rPr lang="ru-RU" dirty="0"/>
              <a:t>ОБРАЗ РЕЗУЛЬТАТА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0C5F4-A46F-CF83-4517-2095029F420D}"/>
              </a:ext>
            </a:extLst>
          </p:cNvPr>
          <p:cNvSpPr txBox="1"/>
          <p:nvPr/>
        </p:nvSpPr>
        <p:spPr>
          <a:xfrm>
            <a:off x="518599" y="1961971"/>
            <a:ext cx="265144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Дефицит кадров </a:t>
            </a:r>
            <a:r>
              <a:rPr lang="en-US" sz="1200" b="1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потребность предприятий </a:t>
            </a:r>
            <a:b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en-US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высококвалифицированных инженерных кадрах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61EC6-D4AD-B2B5-8F53-3D84CE31A5AC}"/>
              </a:ext>
            </a:extLst>
          </p:cNvPr>
          <p:cNvSpPr txBox="1"/>
          <p:nvPr/>
        </p:nvSpPr>
        <p:spPr>
          <a:xfrm>
            <a:off x="3435350" y="1961971"/>
            <a:ext cx="251460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651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Опережающая подготовка </a:t>
            </a:r>
          </a:p>
          <a:p>
            <a:pPr marL="171450" indent="-1651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Целевая подготовка</a:t>
            </a:r>
          </a:p>
          <a:p>
            <a:pPr marL="171450" indent="-1651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Непрерывное образование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4BCE5-B5BA-31CA-1FD5-2F5B8DAE110C}"/>
              </a:ext>
            </a:extLst>
          </p:cNvPr>
          <p:cNvSpPr txBox="1"/>
          <p:nvPr/>
        </p:nvSpPr>
        <p:spPr>
          <a:xfrm>
            <a:off x="518599" y="3390900"/>
            <a:ext cx="2895600" cy="22523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Несоответствие модели высшего образования задачам технологического лидерства: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доля некачественного инженерного образования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Преподаватели, не располагающие практическим опытом исследовательских </a:t>
            </a:r>
            <a:b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инжиниринговых проектов, </a:t>
            </a:r>
            <a:b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знакомые с новейшим оборудованием, технологиями </a:t>
            </a:r>
            <a:b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методами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CF494-4CA5-67C8-4132-33408D297D7E}"/>
              </a:ext>
            </a:extLst>
          </p:cNvPr>
          <p:cNvSpPr txBox="1"/>
          <p:nvPr/>
        </p:nvSpPr>
        <p:spPr>
          <a:xfrm>
            <a:off x="3435350" y="3390900"/>
            <a:ext cx="231424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84150" marR="0" lvl="0" indent="-1841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Привлечение индустрии </a:t>
            </a:r>
            <a:br>
              <a:rPr lang="en-US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образовательному процессу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Сетевые программы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A6CB4-3EC0-DA47-C530-42863B15931C}"/>
              </a:ext>
            </a:extLst>
          </p:cNvPr>
          <p:cNvSpPr txBox="1"/>
          <p:nvPr/>
        </p:nvSpPr>
        <p:spPr>
          <a:xfrm>
            <a:off x="518599" y="5871887"/>
            <a:ext cx="3322322" cy="13290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Общее снижение качества образования по естественно-научным дисциплинам –</a:t>
            </a: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недостаточная привлекательность отдельных видов инженерной деятельности для талантливых </a:t>
            </a:r>
            <a:b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мотивированных абитуриентов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345337-6B6E-1FAF-C036-1E6D973E52A2}"/>
              </a:ext>
            </a:extLst>
          </p:cNvPr>
          <p:cNvSpPr txBox="1"/>
          <p:nvPr/>
        </p:nvSpPr>
        <p:spPr>
          <a:xfrm>
            <a:off x="3435350" y="5871887"/>
            <a:ext cx="251460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84150"/>
            <a: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Ранняя профориентация </a:t>
            </a:r>
            <a:b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естественно-научные направления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A4B790-95AA-8D1B-CD9F-80EDED73A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47" y="1279770"/>
            <a:ext cx="341456" cy="3300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6B53133-F1D9-8DF0-5BA8-289BF5138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57" y="1279771"/>
            <a:ext cx="381240" cy="38124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3C872496-E511-4FE4-86BC-AC6B069F6E78}"/>
              </a:ext>
            </a:extLst>
          </p:cNvPr>
          <p:cNvSpPr txBox="1">
            <a:spLocks/>
          </p:cNvSpPr>
          <p:nvPr/>
        </p:nvSpPr>
        <p:spPr>
          <a:xfrm>
            <a:off x="1240792" y="1357017"/>
            <a:ext cx="129255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1400" dirty="0"/>
              <a:t>ВЫЗОВЫ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83AB1F9-2BA3-40F7-AD91-4BB216926231}"/>
              </a:ext>
            </a:extLst>
          </p:cNvPr>
          <p:cNvSpPr txBox="1">
            <a:spLocks/>
          </p:cNvSpPr>
          <p:nvPr/>
        </p:nvSpPr>
        <p:spPr>
          <a:xfrm>
            <a:off x="4116370" y="1230123"/>
            <a:ext cx="151875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1400" dirty="0">
                <a:solidFill>
                  <a:srgbClr val="92D050"/>
                </a:solidFill>
              </a:rPr>
              <a:t>ОТВЕТЫ </a:t>
            </a:r>
          </a:p>
          <a:p>
            <a:r>
              <a:rPr lang="ru-RU" sz="1400" dirty="0">
                <a:solidFill>
                  <a:srgbClr val="92D050"/>
                </a:solidFill>
              </a:rPr>
              <a:t>НА ВЫЗОВЫ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E7E8A19-8105-40E1-A1B1-9E744BC72B18}"/>
              </a:ext>
            </a:extLst>
          </p:cNvPr>
          <p:cNvSpPr txBox="1">
            <a:spLocks/>
          </p:cNvSpPr>
          <p:nvPr/>
        </p:nvSpPr>
        <p:spPr>
          <a:xfrm>
            <a:off x="6904333" y="1347166"/>
            <a:ext cx="169592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1400" dirty="0"/>
              <a:t>МЕХАНИЗМЫ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48536-D219-4D30-83C2-F8E382B8FA8B}"/>
              </a:ext>
            </a:extLst>
          </p:cNvPr>
          <p:cNvSpPr txBox="1"/>
          <p:nvPr/>
        </p:nvSpPr>
        <p:spPr>
          <a:xfrm>
            <a:off x="5984669" y="1961971"/>
            <a:ext cx="4537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Фундаментальное ядро</a:t>
            </a:r>
          </a:p>
          <a:p>
            <a:pPr marL="180975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Компетенции под заказ индустриальных партнеров</a:t>
            </a:r>
          </a:p>
          <a:p>
            <a:pPr marL="180975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Практические и управленческие навыки</a:t>
            </a:r>
          </a:p>
          <a:p>
            <a:pPr marL="180975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Прикладной и исследовательский треки</a:t>
            </a:r>
          </a:p>
          <a:p>
            <a:pPr marL="180975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квалификации</a:t>
            </a:r>
          </a:p>
          <a:p>
            <a:pPr marL="180975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в стартапах, конструкторских бюро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3F8B18-22CD-4976-AF73-18C31E4C960B}"/>
              </a:ext>
            </a:extLst>
          </p:cNvPr>
          <p:cNvSpPr txBox="1"/>
          <p:nvPr/>
        </p:nvSpPr>
        <p:spPr>
          <a:xfrm>
            <a:off x="5984669" y="3390900"/>
            <a:ext cx="4308448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71463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индустриальных партнеров в разработке образовательных программ</a:t>
            </a:r>
          </a:p>
          <a:p>
            <a:pPr marL="271463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</a:t>
            </a: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 ВКР совместно </a:t>
            </a:r>
            <a:b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индустриальными партнерами</a:t>
            </a:r>
          </a:p>
          <a:p>
            <a:pPr marL="271463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Научное консультирование при подготовке ВКР</a:t>
            </a:r>
          </a:p>
          <a:p>
            <a:pPr marL="271463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Прохождение производственной практики </a:t>
            </a:r>
            <a:b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предприятиях</a:t>
            </a:r>
          </a:p>
          <a:p>
            <a:pPr marL="271463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Приглашение индустриальных партнеров </a:t>
            </a:r>
            <a:b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участию в защите ВКР</a:t>
            </a:r>
          </a:p>
          <a:p>
            <a:pPr marL="271463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Запрос кейсов от индустриальных партнеров </a:t>
            </a:r>
            <a:b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реализации проектной деятельности</a:t>
            </a:r>
            <a:endParaRPr lang="ru-RU" sz="12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1463" indent="-13017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Стажировки НПР на предприятиях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DC21F-BB30-43CF-906D-FE2D5ADB27F5}"/>
              </a:ext>
            </a:extLst>
          </p:cNvPr>
          <p:cNvSpPr txBox="1"/>
          <p:nvPr/>
        </p:nvSpPr>
        <p:spPr>
          <a:xfrm>
            <a:off x="5984669" y="5871887"/>
            <a:ext cx="4348108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71463" indent="-90488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Технопарк – дополнительное образование школьников (5-11 классы)</a:t>
            </a:r>
            <a:r>
              <a:rPr lang="en-US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 </a:t>
            </a: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концентрацией </a:t>
            </a:r>
            <a:b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естественно-научных дисциплинах</a:t>
            </a:r>
          </a:p>
          <a:p>
            <a:pPr marL="271463" indent="-90488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Олимпиады и конкурсы профессионального мастерства</a:t>
            </a:r>
          </a:p>
          <a:p>
            <a:pPr marL="271463" indent="-90488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Выполнение проектов школьниками</a:t>
            </a:r>
            <a:b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(технологическое предпринимательство)</a:t>
            </a:r>
            <a:endParaRPr lang="ru-RU" sz="12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58DB231-FDE3-91B4-99B2-88A75DC128ED}"/>
              </a:ext>
            </a:extLst>
          </p:cNvPr>
          <p:cNvCxnSpPr/>
          <p:nvPr/>
        </p:nvCxnSpPr>
        <p:spPr>
          <a:xfrm>
            <a:off x="3359150" y="1218216"/>
            <a:ext cx="0" cy="5968908"/>
          </a:xfrm>
          <a:prstGeom prst="line">
            <a:avLst/>
          </a:prstGeom>
          <a:ln>
            <a:solidFill>
              <a:srgbClr val="2117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CC7BFAD-FF4E-AE39-7DCB-08B7AD691B4D}"/>
              </a:ext>
            </a:extLst>
          </p:cNvPr>
          <p:cNvCxnSpPr/>
          <p:nvPr/>
        </p:nvCxnSpPr>
        <p:spPr>
          <a:xfrm>
            <a:off x="5984669" y="1218216"/>
            <a:ext cx="0" cy="5968908"/>
          </a:xfrm>
          <a:prstGeom prst="line">
            <a:avLst/>
          </a:prstGeom>
          <a:ln>
            <a:solidFill>
              <a:srgbClr val="21174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Шестеренки со сплошной заливкой">
            <a:extLst>
              <a:ext uri="{FF2B5EF4-FFF2-40B4-BE49-F238E27FC236}">
                <a16:creationId xmlns:a16="http://schemas.microsoft.com/office/drawing/2014/main" id="{C2F2600E-8DED-7B28-C0FC-0ED20DC35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89660">
            <a:off x="6107211" y="1119077"/>
            <a:ext cx="671624" cy="671624"/>
          </a:xfrm>
          <a:prstGeom prst="rect">
            <a:avLst/>
          </a:prstGeom>
        </p:spPr>
      </p:pic>
      <p:sp>
        <p:nvSpPr>
          <p:cNvPr id="4" name="object 9">
            <a:extLst>
              <a:ext uri="{FF2B5EF4-FFF2-40B4-BE49-F238E27FC236}">
                <a16:creationId xmlns:a16="http://schemas.microsoft.com/office/drawing/2014/main" id="{3528D235-EF31-B23C-6A4A-46272D22864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21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973288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A6F8BA09-F3AE-824B-8D9D-DF1349C338F3}"/>
              </a:ext>
            </a:extLst>
          </p:cNvPr>
          <p:cNvSpPr txBox="1"/>
          <p:nvPr/>
        </p:nvSpPr>
        <p:spPr>
          <a:xfrm>
            <a:off x="7356962" y="5725337"/>
            <a:ext cx="2772262" cy="1445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«Сибур ПолиЛаб»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ПАО «ГМК «Норильский никель»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«Омиксные технологии»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«ГОТЭК»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«ИНТЕРЛАБ»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</a:t>
            </a:r>
            <a:r>
              <a:rPr lang="ru-RU" sz="977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Ретиноиды</a:t>
            </a: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«ЭКОЛАЙН»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«РУСПЛАСТ»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«Композит-Изделия»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95E1E7E-6312-E4B8-BC0E-23510F4F146C}"/>
              </a:ext>
            </a:extLst>
          </p:cNvPr>
          <p:cNvSpPr txBox="1"/>
          <p:nvPr/>
        </p:nvSpPr>
        <p:spPr>
          <a:xfrm>
            <a:off x="4203040" y="5659666"/>
            <a:ext cx="2980461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«Эфко»</a:t>
            </a:r>
          </a:p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ПАО «ГРУППА ЧЕРКИЗОВО»</a:t>
            </a:r>
          </a:p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«СоюзСнаб»</a:t>
            </a:r>
          </a:p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spc="-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«Дымовское колбасное производство»</a:t>
            </a:r>
          </a:p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МПБК «Очаково»</a:t>
            </a:r>
          </a:p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«Истринская Сыроварня»</a:t>
            </a:r>
          </a:p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ЗАО БКК «Коломенский»</a:t>
            </a:r>
          </a:p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Сеть-ресторанов «Теремок»</a:t>
            </a:r>
          </a:p>
          <a:p>
            <a:pPr marL="134938" indent="-134938">
              <a:buFont typeface="Courier New" panose="02070309020205020404" pitchFamily="49" charset="0"/>
              <a:buChar char="o"/>
            </a:pPr>
            <a:r>
              <a:rPr lang="ru-RU" sz="98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«Вкусно и точка»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90ED5AF-F62B-7A17-A0EE-C9D9E15BA1BB}"/>
              </a:ext>
            </a:extLst>
          </p:cNvPr>
          <p:cNvSpPr txBox="1"/>
          <p:nvPr/>
        </p:nvSpPr>
        <p:spPr>
          <a:xfrm>
            <a:off x="1062890" y="3369801"/>
            <a:ext cx="29874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Биоинжиниринг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живых систем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Биоэкономика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природоподобные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технологии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Биоинженерия биологически активных веществ и пищевых ингредиентов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Биоинженерия и биоинформатика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Молекулярная биология 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биоресурсы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Экология и природопользование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Техносферная безопасность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Ферментация микробиологических </a:t>
            </a:r>
            <a:b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клеточных культур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6B2265-DCE2-4576-7249-70B914723F5F}"/>
              </a:ext>
            </a:extLst>
          </p:cNvPr>
          <p:cNvSpPr txBox="1"/>
          <p:nvPr/>
        </p:nvSpPr>
        <p:spPr>
          <a:xfrm>
            <a:off x="7335221" y="3369801"/>
            <a:ext cx="30351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Химическая технология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Технология и переработка синтетических и природных полимеров и композитов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Экотехнологии продуктов нефтегазохимии и рециклинг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Функциональные полимеры 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медико-фармацевтические материалы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Упаковочные решения 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технологии рециклинга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Цифровизация и прогнозная аналитика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A97709-3FFF-1637-8B0B-4A920DED7708}"/>
              </a:ext>
            </a:extLst>
          </p:cNvPr>
          <p:cNvSpPr txBox="1"/>
          <p:nvPr/>
        </p:nvSpPr>
        <p:spPr>
          <a:xfrm>
            <a:off x="4205352" y="3369801"/>
            <a:ext cx="29842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Геномика,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протеомика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системная биотехнология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Биоингредиенты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пищевые 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биологически активные добавки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Бизнес-аудит биотехнологических производств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Конструирование и технологии оздоровительного, профилактического 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персонифицированного питания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Пищевые и </a:t>
            </a:r>
            <a:r>
              <a:rPr lang="ru-RU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агробиотехнологии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06F3157-1C55-AEE4-61F2-4F891D4FCECF}"/>
              </a:ext>
            </a:extLst>
          </p:cNvPr>
          <p:cNvSpPr txBox="1"/>
          <p:nvPr/>
        </p:nvSpPr>
        <p:spPr>
          <a:xfrm>
            <a:off x="1062891" y="5750510"/>
            <a:ext cx="2853492" cy="129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ФКП «Щелковский биокомбинат»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«Р-Фарм»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977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Иннопрактика</a:t>
            </a: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ФГБУ «Национальный парк «Лосиный остров» 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977" dirty="0" err="1">
                <a:latin typeface="Verdana" panose="020B0604030504040204" pitchFamily="34" charset="0"/>
                <a:ea typeface="Verdana" panose="020B0604030504040204" pitchFamily="34" charset="0"/>
              </a:rPr>
              <a:t>Каргилл</a:t>
            </a: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ООО «Угличская </a:t>
            </a:r>
            <a:r>
              <a:rPr lang="ru-RU" sz="977" dirty="0" err="1">
                <a:latin typeface="Verdana" panose="020B0604030504040204" pitchFamily="34" charset="0"/>
                <a:ea typeface="Verdana" panose="020B0604030504040204" pitchFamily="34" charset="0"/>
              </a:rPr>
              <a:t>биофабрика</a:t>
            </a: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marL="152333" indent="-152333">
              <a:buFont typeface="Courier New" panose="02070309020205020404" pitchFamily="49" charset="0"/>
              <a:buChar char="o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977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Бавар</a:t>
            </a: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+»</a:t>
            </a:r>
          </a:p>
        </p:txBody>
      </p:sp>
      <p:sp>
        <p:nvSpPr>
          <p:cNvPr id="80" name="Прямоугольник: скругленные углы 18">
            <a:extLst>
              <a:ext uri="{FF2B5EF4-FFF2-40B4-BE49-F238E27FC236}">
                <a16:creationId xmlns:a16="http://schemas.microsoft.com/office/drawing/2014/main" id="{D13CEE91-8263-545E-E4B5-277FACBC4D11}"/>
              </a:ext>
            </a:extLst>
          </p:cNvPr>
          <p:cNvSpPr/>
          <p:nvPr/>
        </p:nvSpPr>
        <p:spPr>
          <a:xfrm>
            <a:off x="1062891" y="5643974"/>
            <a:ext cx="2996395" cy="1595950"/>
          </a:xfrm>
          <a:prstGeom prst="roundRect">
            <a:avLst>
              <a:gd name="adj" fmla="val 6118"/>
            </a:avLst>
          </a:prstGeom>
          <a:noFill/>
          <a:ln w="12700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" name="Прямоугольник: скругленные углы 19">
            <a:extLst>
              <a:ext uri="{FF2B5EF4-FFF2-40B4-BE49-F238E27FC236}">
                <a16:creationId xmlns:a16="http://schemas.microsoft.com/office/drawing/2014/main" id="{AC92A182-1B19-92D4-E6B0-1E57FB73D9CD}"/>
              </a:ext>
            </a:extLst>
          </p:cNvPr>
          <p:cNvSpPr/>
          <p:nvPr/>
        </p:nvSpPr>
        <p:spPr>
          <a:xfrm>
            <a:off x="4205353" y="5643974"/>
            <a:ext cx="2984231" cy="1595950"/>
          </a:xfrm>
          <a:prstGeom prst="roundRect">
            <a:avLst>
              <a:gd name="adj" fmla="val 6665"/>
            </a:avLst>
          </a:prstGeom>
          <a:noFill/>
          <a:ln w="12700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Прямоугольник: скругленные углы 22">
            <a:extLst>
              <a:ext uri="{FF2B5EF4-FFF2-40B4-BE49-F238E27FC236}">
                <a16:creationId xmlns:a16="http://schemas.microsoft.com/office/drawing/2014/main" id="{3504B191-B35F-0344-B9EE-29A5103571B1}"/>
              </a:ext>
            </a:extLst>
          </p:cNvPr>
          <p:cNvSpPr/>
          <p:nvPr/>
        </p:nvSpPr>
        <p:spPr>
          <a:xfrm>
            <a:off x="7335221" y="5643974"/>
            <a:ext cx="2986117" cy="1595950"/>
          </a:xfrm>
          <a:prstGeom prst="roundRect">
            <a:avLst>
              <a:gd name="adj" fmla="val 7842"/>
            </a:avLst>
          </a:prstGeom>
          <a:noFill/>
          <a:ln w="12700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Прямоугольник: скругленные углы 59">
            <a:extLst>
              <a:ext uri="{FF2B5EF4-FFF2-40B4-BE49-F238E27FC236}">
                <a16:creationId xmlns:a16="http://schemas.microsoft.com/office/drawing/2014/main" id="{D214CDA2-F06E-2A36-D298-FD814DB02F9A}"/>
              </a:ext>
            </a:extLst>
          </p:cNvPr>
          <p:cNvSpPr/>
          <p:nvPr/>
        </p:nvSpPr>
        <p:spPr>
          <a:xfrm>
            <a:off x="1075485" y="3282900"/>
            <a:ext cx="2988000" cy="2068911"/>
          </a:xfrm>
          <a:prstGeom prst="roundRect">
            <a:avLst>
              <a:gd name="adj" fmla="val 5995"/>
            </a:avLst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Прямоугольник: скругленные углы 60">
            <a:extLst>
              <a:ext uri="{FF2B5EF4-FFF2-40B4-BE49-F238E27FC236}">
                <a16:creationId xmlns:a16="http://schemas.microsoft.com/office/drawing/2014/main" id="{F2A33D17-6520-AE32-C933-C2BBC2195C3F}"/>
              </a:ext>
            </a:extLst>
          </p:cNvPr>
          <p:cNvSpPr/>
          <p:nvPr/>
        </p:nvSpPr>
        <p:spPr>
          <a:xfrm>
            <a:off x="4205354" y="3290968"/>
            <a:ext cx="2988000" cy="2061300"/>
          </a:xfrm>
          <a:prstGeom prst="roundRect">
            <a:avLst>
              <a:gd name="adj" fmla="val 7075"/>
            </a:avLst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Прямоугольник: скругленные углы 61">
            <a:extLst>
              <a:ext uri="{FF2B5EF4-FFF2-40B4-BE49-F238E27FC236}">
                <a16:creationId xmlns:a16="http://schemas.microsoft.com/office/drawing/2014/main" id="{70E3DF39-6ED1-EB20-5E10-A0515DD10DB0}"/>
              </a:ext>
            </a:extLst>
          </p:cNvPr>
          <p:cNvSpPr/>
          <p:nvPr/>
        </p:nvSpPr>
        <p:spPr>
          <a:xfrm>
            <a:off x="7335222" y="3289640"/>
            <a:ext cx="2988000" cy="2061105"/>
          </a:xfrm>
          <a:prstGeom prst="roundRect">
            <a:avLst>
              <a:gd name="adj" fmla="val 7527"/>
            </a:avLst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:a16="http://schemas.microsoft.com/office/drawing/2014/main" id="{DAD00FCA-C9E6-0A7D-3AF6-E95FE02A2F87}"/>
              </a:ext>
            </a:extLst>
          </p:cNvPr>
          <p:cNvSpPr/>
          <p:nvPr/>
        </p:nvSpPr>
        <p:spPr>
          <a:xfrm>
            <a:off x="3549293" y="1396767"/>
            <a:ext cx="4233740" cy="757693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ТЕХНОЛОГИЧЕСКОЕ ЛИДЕРСТВО</a:t>
            </a:r>
            <a:endParaRPr lang="ru-RU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7" name="Соединительная линия уступом 86">
            <a:extLst>
              <a:ext uri="{FF2B5EF4-FFF2-40B4-BE49-F238E27FC236}">
                <a16:creationId xmlns:a16="http://schemas.microsoft.com/office/drawing/2014/main" id="{BA0A67D6-A3A1-64DE-0FA3-A06330550DC0}"/>
              </a:ext>
            </a:extLst>
          </p:cNvPr>
          <p:cNvCxnSpPr>
            <a:cxnSpLocks/>
            <a:stCxn id="86" idx="3"/>
            <a:endCxn id="103" idx="0"/>
          </p:cNvCxnSpPr>
          <p:nvPr/>
        </p:nvCxnSpPr>
        <p:spPr>
          <a:xfrm>
            <a:off x="7783033" y="1775614"/>
            <a:ext cx="747346" cy="732615"/>
          </a:xfrm>
          <a:prstGeom prst="bentConnector2">
            <a:avLst/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оединительная линия уступом 87">
            <a:extLst>
              <a:ext uri="{FF2B5EF4-FFF2-40B4-BE49-F238E27FC236}">
                <a16:creationId xmlns:a16="http://schemas.microsoft.com/office/drawing/2014/main" id="{A2F1141D-950E-6F90-23A0-A65ACF2E9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48908" y="1775612"/>
            <a:ext cx="950900" cy="737410"/>
          </a:xfrm>
          <a:prstGeom prst="bentConnector3">
            <a:avLst>
              <a:gd name="adj1" fmla="val 99666"/>
            </a:avLst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2E316008-49E2-69C9-C5D0-26FB2ADC1FA0}"/>
              </a:ext>
            </a:extLst>
          </p:cNvPr>
          <p:cNvCxnSpPr>
            <a:cxnSpLocks/>
            <a:stCxn id="84" idx="2"/>
            <a:endCxn id="81" idx="0"/>
          </p:cNvCxnSpPr>
          <p:nvPr/>
        </p:nvCxnSpPr>
        <p:spPr>
          <a:xfrm flipH="1">
            <a:off x="5697469" y="5352268"/>
            <a:ext cx="1885" cy="291706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Google Shape;162;p16">
            <a:extLst>
              <a:ext uri="{FF2B5EF4-FFF2-40B4-BE49-F238E27FC236}">
                <a16:creationId xmlns:a16="http://schemas.microsoft.com/office/drawing/2014/main" id="{3619F8F8-5B9D-7935-681F-E771BFD851F7}"/>
              </a:ext>
            </a:extLst>
          </p:cNvPr>
          <p:cNvSpPr txBox="1"/>
          <p:nvPr/>
        </p:nvSpPr>
        <p:spPr>
          <a:xfrm>
            <a:off x="611140" y="619151"/>
            <a:ext cx="86472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93D50B"/>
              </a:buClr>
              <a:buSzPts val="1800"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НАЦИОНАЛЬНЫХ ЦЕЛЕЙ </a:t>
            </a:r>
            <a:b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НАЦИОНАЛЬНЫХ ПРОЕКТОВ 2025-2030 гг.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 Medium"/>
            </a:endParaRP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1001CEA6-2C82-77E9-1996-E27A165C3152}"/>
              </a:ext>
            </a:extLst>
          </p:cNvPr>
          <p:cNvCxnSpPr>
            <a:cxnSpLocks/>
          </p:cNvCxnSpPr>
          <p:nvPr/>
        </p:nvCxnSpPr>
        <p:spPr>
          <a:xfrm>
            <a:off x="2470019" y="3024598"/>
            <a:ext cx="529" cy="247438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F14F07C6-5743-32E3-5FA5-8208460484B0}"/>
              </a:ext>
            </a:extLst>
          </p:cNvPr>
          <p:cNvCxnSpPr>
            <a:cxnSpLocks/>
          </p:cNvCxnSpPr>
          <p:nvPr/>
        </p:nvCxnSpPr>
        <p:spPr>
          <a:xfrm>
            <a:off x="5649779" y="3015559"/>
            <a:ext cx="2806" cy="256477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CA75BA6D-D534-A8DE-49DA-BAEA3E9ACC35}"/>
              </a:ext>
            </a:extLst>
          </p:cNvPr>
          <p:cNvCxnSpPr>
            <a:cxnSpLocks/>
            <a:endCxn id="85" idx="0"/>
          </p:cNvCxnSpPr>
          <p:nvPr/>
        </p:nvCxnSpPr>
        <p:spPr>
          <a:xfrm>
            <a:off x="8829222" y="3022860"/>
            <a:ext cx="0" cy="266780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1AEE91B4-B8FC-3292-FABB-FA8B15FA09B8}"/>
              </a:ext>
            </a:extLst>
          </p:cNvPr>
          <p:cNvCxnSpPr>
            <a:cxnSpLocks/>
          </p:cNvCxnSpPr>
          <p:nvPr/>
        </p:nvCxnSpPr>
        <p:spPr>
          <a:xfrm>
            <a:off x="5649779" y="2141752"/>
            <a:ext cx="0" cy="366477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bject 9">
            <a:extLst>
              <a:ext uri="{FF2B5EF4-FFF2-40B4-BE49-F238E27FC236}">
                <a16:creationId xmlns:a16="http://schemas.microsoft.com/office/drawing/2014/main" id="{3AB11B8C-552B-557F-A96D-26B0591B48B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22</a:t>
            </a:fld>
            <a:endParaRPr b="0" spc="-50" dirty="0"/>
          </a:p>
        </p:txBody>
      </p:sp>
      <p:sp>
        <p:nvSpPr>
          <p:cNvPr id="96" name="Скругленный прямоугольник 8">
            <a:extLst>
              <a:ext uri="{FF2B5EF4-FFF2-40B4-BE49-F238E27FC236}">
                <a16:creationId xmlns:a16="http://schemas.microsoft.com/office/drawing/2014/main" id="{99A3A2BD-32B2-6580-1F4E-325AC4D2C3D2}"/>
              </a:ext>
            </a:extLst>
          </p:cNvPr>
          <p:cNvSpPr/>
          <p:nvPr/>
        </p:nvSpPr>
        <p:spPr>
          <a:xfrm>
            <a:off x="4247812" y="2513022"/>
            <a:ext cx="2841079" cy="502711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1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ПРОДОВОЛЬСТВЕННАЯ БЕЗОПАСНОСТЬ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id="{37BC5B32-2F28-DFEE-48A0-2D953F30EF22}"/>
              </a:ext>
            </a:extLst>
          </p:cNvPr>
          <p:cNvSpPr/>
          <p:nvPr/>
        </p:nvSpPr>
        <p:spPr>
          <a:xfrm>
            <a:off x="1142390" y="2513022"/>
            <a:ext cx="2841664" cy="509838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1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БИОЭКОНОМИКА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Скругленный прямоугольник 8">
            <a:extLst>
              <a:ext uri="{FF2B5EF4-FFF2-40B4-BE49-F238E27FC236}">
                <a16:creationId xmlns:a16="http://schemas.microsoft.com/office/drawing/2014/main" id="{D5242BF9-CEAC-F249-EA1E-BE4FA938AE52}"/>
              </a:ext>
            </a:extLst>
          </p:cNvPr>
          <p:cNvSpPr/>
          <p:nvPr/>
        </p:nvSpPr>
        <p:spPr>
          <a:xfrm>
            <a:off x="7405951" y="2513022"/>
            <a:ext cx="2846512" cy="509838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НОВЫЕ МАТЕРИАЛЫ </a:t>
            </a:r>
            <a:b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</a:b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И ХИМИЯ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397B4C5-EF3A-12E4-495D-C763F244189F}"/>
              </a:ext>
            </a:extLst>
          </p:cNvPr>
          <p:cNvSpPr/>
          <p:nvPr/>
        </p:nvSpPr>
        <p:spPr>
          <a:xfrm>
            <a:off x="4247812" y="2508229"/>
            <a:ext cx="2248858" cy="507504"/>
          </a:xfrm>
          <a:prstGeom prst="rect">
            <a:avLst/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6B7FD71C-9B17-B330-1E6A-9FC271F2B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029" y="2467416"/>
            <a:ext cx="996722" cy="705679"/>
          </a:xfrm>
          <a:prstGeom prst="rect">
            <a:avLst/>
          </a:prstGeom>
        </p:spPr>
      </p:pic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B0B21F03-B614-76C1-0739-2971981EDA15}"/>
              </a:ext>
            </a:extLst>
          </p:cNvPr>
          <p:cNvSpPr/>
          <p:nvPr/>
        </p:nvSpPr>
        <p:spPr>
          <a:xfrm>
            <a:off x="1142390" y="2508229"/>
            <a:ext cx="2248858" cy="507504"/>
          </a:xfrm>
          <a:prstGeom prst="rect">
            <a:avLst/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2EE4DA9-1647-3BBB-714D-D9D7DF2CB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607" y="2467416"/>
            <a:ext cx="996722" cy="705679"/>
          </a:xfrm>
          <a:prstGeom prst="rect">
            <a:avLst/>
          </a:prstGeom>
        </p:spPr>
      </p:pic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59DBDF7-5243-A769-973B-001FFDE6F195}"/>
              </a:ext>
            </a:extLst>
          </p:cNvPr>
          <p:cNvSpPr/>
          <p:nvPr/>
        </p:nvSpPr>
        <p:spPr>
          <a:xfrm>
            <a:off x="7405950" y="2508229"/>
            <a:ext cx="2248858" cy="507504"/>
          </a:xfrm>
          <a:prstGeom prst="rect">
            <a:avLst/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F2EA95E1-BB6B-3ED4-FCF5-E4D7FA88B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167" y="2467416"/>
            <a:ext cx="996722" cy="705679"/>
          </a:xfrm>
          <a:prstGeom prst="rect">
            <a:avLst/>
          </a:prstGeom>
        </p:spPr>
      </p:pic>
      <p:sp>
        <p:nvSpPr>
          <p:cNvPr id="105" name="Скругленный прямоугольник 12">
            <a:extLst>
              <a:ext uri="{FF2B5EF4-FFF2-40B4-BE49-F238E27FC236}">
                <a16:creationId xmlns:a16="http://schemas.microsoft.com/office/drawing/2014/main" id="{6606C6CE-67A7-9FD2-E143-7DB1CFD836BC}"/>
              </a:ext>
            </a:extLst>
          </p:cNvPr>
          <p:cNvSpPr/>
          <p:nvPr/>
        </p:nvSpPr>
        <p:spPr>
          <a:xfrm>
            <a:off x="611141" y="1600895"/>
            <a:ext cx="1493042" cy="50750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НАЦИОНАЛЬНАЯ </a:t>
            </a:r>
            <a:br>
              <a:rPr lang="ru-RU" sz="1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</a:br>
            <a:r>
              <a:rPr lang="ru-RU" sz="1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ЦЕЛЬ</a:t>
            </a:r>
          </a:p>
        </p:txBody>
      </p:sp>
      <p:sp>
        <p:nvSpPr>
          <p:cNvPr id="106" name="Скругленный прямоугольник 12">
            <a:extLst>
              <a:ext uri="{FF2B5EF4-FFF2-40B4-BE49-F238E27FC236}">
                <a16:creationId xmlns:a16="http://schemas.microsoft.com/office/drawing/2014/main" id="{AE069427-7D4F-5CFB-D914-669688B6ABC9}"/>
              </a:ext>
            </a:extLst>
          </p:cNvPr>
          <p:cNvSpPr/>
          <p:nvPr/>
        </p:nvSpPr>
        <p:spPr>
          <a:xfrm rot="16200000">
            <a:off x="-97184" y="6225806"/>
            <a:ext cx="1572675" cy="438567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ПАРТНЕРЫ</a:t>
            </a:r>
          </a:p>
        </p:txBody>
      </p:sp>
      <p:sp>
        <p:nvSpPr>
          <p:cNvPr id="107" name="Скругленный прямоугольник 12">
            <a:extLst>
              <a:ext uri="{FF2B5EF4-FFF2-40B4-BE49-F238E27FC236}">
                <a16:creationId xmlns:a16="http://schemas.microsoft.com/office/drawing/2014/main" id="{92F69A65-DC76-F277-8D9B-D087DE8569EE}"/>
              </a:ext>
            </a:extLst>
          </p:cNvPr>
          <p:cNvSpPr/>
          <p:nvPr/>
        </p:nvSpPr>
        <p:spPr>
          <a:xfrm rot="16200000">
            <a:off x="-332457" y="4097538"/>
            <a:ext cx="2067847" cy="438570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ОБРАЗОВАТЕЛЬНЫЕ ПРОГРАММЫ</a:t>
            </a:r>
          </a:p>
        </p:txBody>
      </p:sp>
      <p:cxnSp>
        <p:nvCxnSpPr>
          <p:cNvPr id="108" name="Прямая со стрелкой 107">
            <a:extLst>
              <a:ext uri="{FF2B5EF4-FFF2-40B4-BE49-F238E27FC236}">
                <a16:creationId xmlns:a16="http://schemas.microsoft.com/office/drawing/2014/main" id="{790B5ADA-ED8C-D880-E8F3-6085E48B5DF3}"/>
              </a:ext>
            </a:extLst>
          </p:cNvPr>
          <p:cNvCxnSpPr>
            <a:cxnSpLocks/>
            <a:stCxn id="85" idx="2"/>
            <a:endCxn id="82" idx="0"/>
          </p:cNvCxnSpPr>
          <p:nvPr/>
        </p:nvCxnSpPr>
        <p:spPr>
          <a:xfrm flipH="1">
            <a:off x="8828280" y="5350745"/>
            <a:ext cx="942" cy="293229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C68856C9-423A-D5B4-820D-1314F746D3CC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2563223" y="5351811"/>
            <a:ext cx="6262" cy="292163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041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D10BF9-ACDE-7EBE-C9D2-D9C81ACF2757}"/>
              </a:ext>
            </a:extLst>
          </p:cNvPr>
          <p:cNvSpPr txBox="1"/>
          <p:nvPr/>
        </p:nvSpPr>
        <p:spPr>
          <a:xfrm>
            <a:off x="611140" y="652411"/>
            <a:ext cx="780699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ИНЖЕНЕР В ОБЛАСТИ БИОТЕХНОЛОГИЙ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AF6785EF-423D-525C-AAB8-2D7CFE74C99C}"/>
              </a:ext>
            </a:extLst>
          </p:cNvPr>
          <p:cNvSpPr/>
          <p:nvPr/>
        </p:nvSpPr>
        <p:spPr>
          <a:xfrm>
            <a:off x="3611156" y="1310805"/>
            <a:ext cx="4334541" cy="3276705"/>
          </a:xfrm>
          <a:prstGeom prst="roundRect">
            <a:avLst>
              <a:gd name="adj" fmla="val 4459"/>
            </a:avLst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25FDB0D-C1EE-D928-242C-20ED8979E2D5}"/>
              </a:ext>
            </a:extLst>
          </p:cNvPr>
          <p:cNvSpPr/>
          <p:nvPr/>
        </p:nvSpPr>
        <p:spPr>
          <a:xfrm>
            <a:off x="5491235" y="2869228"/>
            <a:ext cx="4763576" cy="4179272"/>
          </a:xfrm>
          <a:prstGeom prst="roundRect">
            <a:avLst>
              <a:gd name="adj" fmla="val 4459"/>
            </a:avLst>
          </a:prstGeom>
          <a:noFill/>
          <a:ln w="34925"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7ECE6A6-56E1-E7C6-743D-482FA0543EA2}"/>
              </a:ext>
            </a:extLst>
          </p:cNvPr>
          <p:cNvSpPr/>
          <p:nvPr/>
        </p:nvSpPr>
        <p:spPr>
          <a:xfrm>
            <a:off x="1073150" y="3557147"/>
            <a:ext cx="4763577" cy="2804293"/>
          </a:xfrm>
          <a:prstGeom prst="roundRect">
            <a:avLst>
              <a:gd name="adj" fmla="val 4459"/>
            </a:avLst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85E97-15B9-8176-243D-8BB1B28F12D2}"/>
              </a:ext>
            </a:extLst>
          </p:cNvPr>
          <p:cNvSpPr txBox="1"/>
          <p:nvPr/>
        </p:nvSpPr>
        <p:spPr>
          <a:xfrm>
            <a:off x="3747361" y="1424107"/>
            <a:ext cx="185766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Естественно-</a:t>
            </a:r>
          </a:p>
          <a:p>
            <a:r>
              <a:rPr lang="ru-RU" sz="14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научный блок</a:t>
            </a:r>
          </a:p>
          <a:p>
            <a:endParaRPr lang="ru-RU" sz="1400" b="1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Физика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Хими</a:t>
            </a: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Биология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Математика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Информатика</a:t>
            </a:r>
            <a:endParaRPr lang="ru-RU" sz="11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4891B2-E834-3AFD-6130-31A0766F595C}"/>
              </a:ext>
            </a:extLst>
          </p:cNvPr>
          <p:cNvSpPr txBox="1"/>
          <p:nvPr/>
        </p:nvSpPr>
        <p:spPr>
          <a:xfrm>
            <a:off x="1216888" y="3659487"/>
            <a:ext cx="24837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Управленческие</a:t>
            </a:r>
          </a:p>
          <a:p>
            <a:r>
              <a:rPr lang="ru-RU" sz="14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коммуникативные навыки</a:t>
            </a:r>
            <a:endParaRPr lang="ru-RU" sz="14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799FC8-75F7-CBB1-89DC-FD4241F9C7B1}"/>
              </a:ext>
            </a:extLst>
          </p:cNvPr>
          <p:cNvSpPr txBox="1"/>
          <p:nvPr/>
        </p:nvSpPr>
        <p:spPr>
          <a:xfrm>
            <a:off x="5916616" y="4991108"/>
            <a:ext cx="253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Цифровые навыки</a:t>
            </a:r>
            <a:endParaRPr lang="ru-RU" sz="14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0F71E8-0D19-A7C3-6EBC-C537C88B0D91}"/>
              </a:ext>
            </a:extLst>
          </p:cNvPr>
          <p:cNvSpPr txBox="1"/>
          <p:nvPr/>
        </p:nvSpPr>
        <p:spPr>
          <a:xfrm>
            <a:off x="1240477" y="4724807"/>
            <a:ext cx="22505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0" i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Экономическая безопасность</a:t>
            </a:r>
          </a:p>
          <a:p>
            <a:pPr marL="952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0" i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Зеленые технологии </a:t>
            </a:r>
            <a:br>
              <a:rPr lang="ru-RU" sz="1000" b="0" i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b="0" i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экономике замкнутого цикла</a:t>
            </a:r>
          </a:p>
          <a:p>
            <a:pPr marL="952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проектом</a:t>
            </a:r>
          </a:p>
          <a:p>
            <a:pPr marL="952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Лидерство </a:t>
            </a:r>
            <a:b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0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командообразование</a:t>
            </a:r>
            <a:endParaRPr lang="ru-RU" sz="1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52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0" i="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</a:t>
            </a: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хнологическое предпринимательство</a:t>
            </a:r>
            <a:endParaRPr lang="ru-RU" sz="1000" b="0" i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B1D1C3-62CE-2B95-4242-0CCF03FDB83B}"/>
              </a:ext>
            </a:extLst>
          </p:cNvPr>
          <p:cNvSpPr txBox="1"/>
          <p:nvPr/>
        </p:nvSpPr>
        <p:spPr>
          <a:xfrm>
            <a:off x="5988054" y="5205422"/>
            <a:ext cx="21728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marR="0" lvl="0" indent="-3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Передовые цифровые </a:t>
            </a:r>
            <a:b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технологии в биоэкономике</a:t>
            </a:r>
          </a:p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Технологии искусственного интеллекта</a:t>
            </a:r>
          </a:p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Компьютерное моделирование </a:t>
            </a:r>
            <a:b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виртуальное прототипирование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185E97-15B9-8176-243D-8BB1B28F12D2}"/>
              </a:ext>
            </a:extLst>
          </p:cNvPr>
          <p:cNvSpPr txBox="1"/>
          <p:nvPr/>
        </p:nvSpPr>
        <p:spPr>
          <a:xfrm>
            <a:off x="5761461" y="2989285"/>
            <a:ext cx="1939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ОСНОВЫ </a:t>
            </a:r>
          </a:p>
          <a:p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БИОТЕХНОЛОГИИ</a:t>
            </a:r>
            <a:endParaRPr lang="ru-RU" sz="12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643EE9-3102-4EA2-9388-949DCD21F4F0}"/>
              </a:ext>
            </a:extLst>
          </p:cNvPr>
          <p:cNvSpPr txBox="1"/>
          <p:nvPr/>
        </p:nvSpPr>
        <p:spPr>
          <a:xfrm>
            <a:off x="5761461" y="1386455"/>
            <a:ext cx="251260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Социально-гуманитарный блок</a:t>
            </a:r>
          </a:p>
          <a:p>
            <a:endParaRPr lang="ru-RU" sz="10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Философия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История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Правоведение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211687-3A1E-4AAF-81F7-8C14A168D77D}"/>
              </a:ext>
            </a:extLst>
          </p:cNvPr>
          <p:cNvSpPr txBox="1"/>
          <p:nvPr/>
        </p:nvSpPr>
        <p:spPr>
          <a:xfrm>
            <a:off x="565305" y="1357991"/>
            <a:ext cx="3513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Прикладной </a:t>
            </a:r>
          </a:p>
          <a:p>
            <a:r>
              <a:rPr lang="ru-RU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трек </a:t>
            </a: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  <a:p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Исследовательский </a:t>
            </a:r>
          </a:p>
          <a:p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трек</a:t>
            </a:r>
            <a:endParaRPr lang="ru-RU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DCAB2D-EB4C-494C-BF38-C304D278AF3F}"/>
              </a:ext>
            </a:extLst>
          </p:cNvPr>
          <p:cNvSpPr txBox="1"/>
          <p:nvPr/>
        </p:nvSpPr>
        <p:spPr>
          <a:xfrm>
            <a:off x="3700596" y="4732972"/>
            <a:ext cx="1702415" cy="15388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Управление проектом в сфере науки, технологий </a:t>
            </a:r>
            <a:b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инноваций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Управление научными</a:t>
            </a:r>
            <a:r>
              <a:rPr lang="en-US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исследованиями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Академическое </a:t>
            </a:r>
            <a:b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письмо и работа </a:t>
            </a:r>
            <a:b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технической документацией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1614B2-A0DF-4004-934B-56BDD7F99080}"/>
              </a:ext>
            </a:extLst>
          </p:cNvPr>
          <p:cNvSpPr txBox="1"/>
          <p:nvPr/>
        </p:nvSpPr>
        <p:spPr>
          <a:xfrm>
            <a:off x="8296870" y="5241801"/>
            <a:ext cx="2172801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42875" marR="0" lvl="0" indent="-3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Цифровые методы сбора </a:t>
            </a:r>
            <a:b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анализа данных</a:t>
            </a:r>
          </a:p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Применение </a:t>
            </a:r>
            <a:b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информационных </a:t>
            </a:r>
            <a:b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технологий в управлении научной деятельностью</a:t>
            </a:r>
          </a:p>
          <a:p>
            <a:pPr marL="92075" indent="-82550" algn="l" rtl="0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Технологии </a:t>
            </a:r>
            <a:b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искусственного </a:t>
            </a:r>
            <a:b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интеллекта</a:t>
            </a:r>
          </a:p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0" i="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0" i="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 useBgFill="1">
        <p:nvSpPr>
          <p:cNvPr id="3" name="Прямоугольник 2">
            <a:extLst>
              <a:ext uri="{FF2B5EF4-FFF2-40B4-BE49-F238E27FC236}">
                <a16:creationId xmlns:a16="http://schemas.microsoft.com/office/drawing/2014/main" id="{9D0F1605-6981-9F1D-AD03-A5F05E3DA9E0}"/>
              </a:ext>
            </a:extLst>
          </p:cNvPr>
          <p:cNvSpPr/>
          <p:nvPr/>
        </p:nvSpPr>
        <p:spPr>
          <a:xfrm>
            <a:off x="5164327" y="3709235"/>
            <a:ext cx="1252355" cy="738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530EC8-9AAD-48EB-AC3C-3B7C8F8B537E}"/>
              </a:ext>
            </a:extLst>
          </p:cNvPr>
          <p:cNvSpPr txBox="1"/>
          <p:nvPr/>
        </p:nvSpPr>
        <p:spPr>
          <a:xfrm>
            <a:off x="8102163" y="3344706"/>
            <a:ext cx="209425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Профессиональные </a:t>
            </a:r>
            <a:r>
              <a:rPr lang="ru-RU" sz="14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навыки</a:t>
            </a:r>
            <a:endParaRPr lang="ru-RU" sz="14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82354A-49BB-48D6-B58E-1027A37BACC6}"/>
              </a:ext>
            </a:extLst>
          </p:cNvPr>
          <p:cNvSpPr txBox="1"/>
          <p:nvPr/>
        </p:nvSpPr>
        <p:spPr>
          <a:xfrm>
            <a:off x="8296870" y="3965704"/>
            <a:ext cx="1928826" cy="92333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Технология отрасли,  оборудование, процессы </a:t>
            </a:r>
            <a:b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аппараты</a:t>
            </a:r>
          </a:p>
          <a:p>
            <a:pPr marL="92075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Электротехника </a:t>
            </a:r>
            <a:b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электроника</a:t>
            </a:r>
          </a:p>
          <a:p>
            <a:pPr marL="92075" indent="-82550" algn="l" rtl="0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Конструирование</a:t>
            </a:r>
            <a:endParaRPr lang="ru-RU" sz="1000" b="0" i="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 useBgFill="1">
        <p:nvSpPr>
          <p:cNvPr id="20" name="TextBox 19">
            <a:extLst>
              <a:ext uri="{FF2B5EF4-FFF2-40B4-BE49-F238E27FC236}">
                <a16:creationId xmlns:a16="http://schemas.microsoft.com/office/drawing/2014/main" id="{6951E1E4-805D-55B0-E6C6-0BFFB89CAEA2}"/>
              </a:ext>
            </a:extLst>
          </p:cNvPr>
          <p:cNvSpPr txBox="1"/>
          <p:nvPr/>
        </p:nvSpPr>
        <p:spPr>
          <a:xfrm>
            <a:off x="4522646" y="3847424"/>
            <a:ext cx="2535716" cy="488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ИНЖЕНЕРНОЕ</a:t>
            </a:r>
          </a:p>
          <a:p>
            <a:pPr algn="ctr"/>
            <a:r>
              <a:rPr lang="ru-RU" sz="14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ЯДРО</a:t>
            </a:r>
            <a:endParaRPr lang="ru-RU" sz="14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76A3B0C-0639-F9EE-BFD7-BC98441FC65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23</a:t>
            </a:fld>
            <a:endParaRPr b="0" spc="-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185E97-15B9-8176-243D-8BB1B28F12D2}"/>
              </a:ext>
            </a:extLst>
          </p:cNvPr>
          <p:cNvSpPr txBox="1"/>
          <p:nvPr/>
        </p:nvSpPr>
        <p:spPr>
          <a:xfrm>
            <a:off x="3685853" y="3652284"/>
            <a:ext cx="2193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117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ПРОЕКТНОЕ </a:t>
            </a:r>
          </a:p>
          <a:p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</a:t>
            </a:r>
            <a:endParaRPr lang="ru-RU" sz="1200" dirty="0">
              <a:solidFill>
                <a:srgbClr val="21174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00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одним усеченным углом 6">
            <a:extLst>
              <a:ext uri="{FF2B5EF4-FFF2-40B4-BE49-F238E27FC236}">
                <a16:creationId xmlns:a16="http://schemas.microsoft.com/office/drawing/2014/main" id="{E9BBF284-1CFE-AA3B-8D96-80000AF228E0}"/>
              </a:ext>
            </a:extLst>
          </p:cNvPr>
          <p:cNvSpPr/>
          <p:nvPr/>
        </p:nvSpPr>
        <p:spPr>
          <a:xfrm>
            <a:off x="7284380" y="4203782"/>
            <a:ext cx="3028887" cy="1602362"/>
          </a:xfrm>
          <a:prstGeom prst="snip1Rect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с одним усеченным углом 4">
            <a:extLst>
              <a:ext uri="{FF2B5EF4-FFF2-40B4-BE49-F238E27FC236}">
                <a16:creationId xmlns:a16="http://schemas.microsoft.com/office/drawing/2014/main" id="{EA75303F-28E2-6D01-6E15-B709CFCC2331}"/>
              </a:ext>
            </a:extLst>
          </p:cNvPr>
          <p:cNvSpPr/>
          <p:nvPr/>
        </p:nvSpPr>
        <p:spPr>
          <a:xfrm>
            <a:off x="615950" y="4203782"/>
            <a:ext cx="3038009" cy="1602362"/>
          </a:xfrm>
          <a:prstGeom prst="snip1Rect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с одним усеченным углом 42">
            <a:extLst>
              <a:ext uri="{FF2B5EF4-FFF2-40B4-BE49-F238E27FC236}">
                <a16:creationId xmlns:a16="http://schemas.microsoft.com/office/drawing/2014/main" id="{E13E940D-E675-4BDC-50CE-A08254431E25}"/>
              </a:ext>
            </a:extLst>
          </p:cNvPr>
          <p:cNvSpPr/>
          <p:nvPr/>
        </p:nvSpPr>
        <p:spPr>
          <a:xfrm>
            <a:off x="3950164" y="4203782"/>
            <a:ext cx="3028885" cy="1602362"/>
          </a:xfrm>
          <a:prstGeom prst="snip1Rect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D68004-16F5-40B5-B1E5-A6794F5F009A}"/>
              </a:ext>
            </a:extLst>
          </p:cNvPr>
          <p:cNvSpPr txBox="1"/>
          <p:nvPr/>
        </p:nvSpPr>
        <p:spPr>
          <a:xfrm>
            <a:off x="522454" y="1262994"/>
            <a:ext cx="780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ОПЕРЕЖАЮЩАЯ ПОДГОТОВКА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bject 53">
            <a:extLst>
              <a:ext uri="{FF2B5EF4-FFF2-40B4-BE49-F238E27FC236}">
                <a16:creationId xmlns:a16="http://schemas.microsoft.com/office/drawing/2014/main" id="{74A7488E-2931-7AB6-D3EA-848DEF26594D}"/>
              </a:ext>
            </a:extLst>
          </p:cNvPr>
          <p:cNvSpPr txBox="1">
            <a:spLocks/>
          </p:cNvSpPr>
          <p:nvPr/>
        </p:nvSpPr>
        <p:spPr>
          <a:xfrm>
            <a:off x="10088121" y="7275194"/>
            <a:ext cx="282256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kern="0"/>
            </a:defPPr>
          </a:lstStyle>
          <a:p>
            <a:pPr marL="13335" algn="ctr">
              <a:spcBef>
                <a:spcPts val="55"/>
              </a:spcBef>
            </a:pPr>
            <a:r>
              <a:rPr lang="ru-RU" sz="1200" spc="-5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endParaRPr lang="ru-RU" spc="-5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AutoShape 2" descr="https://mail.google.com/mail/u/0?ui=2&amp;ik=cebfa69a88&amp;attid=0.1&amp;permmsgid=msg-a:r7936390715946430421&amp;th=1952698e7c1dccee&amp;view=fimg&amp;fur=ip&amp;permmsgid=msg-a:r7936390715946430421&amp;sz=s0-l75-ft&amp;attbid=ANGjdJ_Pv4xQIfdjBTysAkgECztLPH7nOnpPRXvM1xY0TbHaa_ZWBctc3Wn6e1wffDilPDsoIH7Tpf2DIjg4PK3wVjSMlFSemo2XE1GZJYwNnb0M3Ik368lba-zh6tg&amp;disp=emb&amp;realattid=20DD32C2-7DC6-45B1-AEB9-9D398A4EA00A&amp;zw">
            <a:extLst>
              <a:ext uri="{FF2B5EF4-FFF2-40B4-BE49-F238E27FC236}">
                <a16:creationId xmlns:a16="http://schemas.microsoft.com/office/drawing/2014/main" id="{976F2240-F0D6-4AA6-91DD-63507A273B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4150" y="44437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A4A16DA-B953-A576-EA6A-D3DBDE226837}"/>
              </a:ext>
            </a:extLst>
          </p:cNvPr>
          <p:cNvSpPr/>
          <p:nvPr/>
        </p:nvSpPr>
        <p:spPr>
          <a:xfrm>
            <a:off x="615950" y="2853475"/>
            <a:ext cx="2895600" cy="1828800"/>
          </a:xfrm>
          <a:prstGeom prst="roundRect">
            <a:avLst>
              <a:gd name="adj" fmla="val 67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F4CDB1D-43F6-D5B6-E95D-967FFB189C1D}"/>
              </a:ext>
            </a:extLst>
          </p:cNvPr>
          <p:cNvSpPr/>
          <p:nvPr/>
        </p:nvSpPr>
        <p:spPr>
          <a:xfrm>
            <a:off x="3950165" y="2853475"/>
            <a:ext cx="2895600" cy="1828800"/>
          </a:xfrm>
          <a:prstGeom prst="roundRect">
            <a:avLst>
              <a:gd name="adj" fmla="val 641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AE53F4D-8A82-70E9-1542-45415AA0FA1C}"/>
              </a:ext>
            </a:extLst>
          </p:cNvPr>
          <p:cNvSpPr/>
          <p:nvPr/>
        </p:nvSpPr>
        <p:spPr>
          <a:xfrm>
            <a:off x="7284380" y="2853475"/>
            <a:ext cx="2895600" cy="1828800"/>
          </a:xfrm>
          <a:prstGeom prst="roundRect">
            <a:avLst>
              <a:gd name="adj" fmla="val 551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498E6-5DA2-7A16-6223-4F1B81471963}"/>
              </a:ext>
            </a:extLst>
          </p:cNvPr>
          <p:cNvSpPr txBox="1"/>
          <p:nvPr/>
        </p:nvSpPr>
        <p:spPr>
          <a:xfrm>
            <a:off x="615950" y="3474303"/>
            <a:ext cx="2866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НАУКОЕМКОЙ</a:t>
            </a:r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ТЕХНОЛОГИИ ПОД НОВЫЕ ПРОДУКТОВЫЕ РЫНКИ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437AF4-D833-835A-072E-2182C6AED1C1}"/>
              </a:ext>
            </a:extLst>
          </p:cNvPr>
          <p:cNvSpPr txBox="1"/>
          <p:nvPr/>
        </p:nvSpPr>
        <p:spPr>
          <a:xfrm>
            <a:off x="3987790" y="3434796"/>
            <a:ext cx="285797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ПОДБОР </a:t>
            </a:r>
            <a:r>
              <a:rPr lang="ru-RU" sz="1200" b="1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ОБОРУДОВАНИЯ </a:t>
            </a:r>
            <a:br>
              <a:rPr lang="ru-RU" sz="1200" b="1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АПРОБАЦИЯ ТЕХНОЛОГИИ </a:t>
            </a:r>
            <a:br>
              <a:rPr lang="ru-RU" sz="1200" b="1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sz="300" b="1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ru-RU" sz="12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нжиниринговый центр, </a:t>
            </a:r>
            <a:br>
              <a:rPr lang="ru-RU" sz="12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биотехнологий, СКБ, </a:t>
            </a:r>
            <a:br>
              <a:rPr lang="ru-RU" sz="12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МИП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</a:t>
            </a:r>
            <a:r>
              <a:rPr lang="ru-RU" sz="120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Стартап-студия) </a:t>
            </a:r>
            <a:endParaRPr lang="ru-RU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B530C7-ECC4-AF01-9F63-0883206C8047}"/>
              </a:ext>
            </a:extLst>
          </p:cNvPr>
          <p:cNvSpPr txBox="1"/>
          <p:nvPr/>
        </p:nvSpPr>
        <p:spPr>
          <a:xfrm>
            <a:off x="7273938" y="3562348"/>
            <a:ext cx="289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МАСШТАБИРОВАНИЕ БИОТЕХНОЛОГИЙ ДЛЯ ПРОМЫШЛЕННОСТИ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F5B005-811D-C810-C524-B6DDC75BC780}"/>
              </a:ext>
            </a:extLst>
          </p:cNvPr>
          <p:cNvSpPr txBox="1"/>
          <p:nvPr/>
        </p:nvSpPr>
        <p:spPr>
          <a:xfrm>
            <a:off x="7317196" y="5042373"/>
            <a:ext cx="2862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None/>
              <a:tabLst/>
            </a:pPr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Трудоустройство выпускников</a:t>
            </a:r>
            <a:endParaRPr lang="ru-RU" sz="1200" b="1" i="0" u="none" strike="noStrike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24B787-0E01-2716-9B41-05F37F293E26}"/>
              </a:ext>
            </a:extLst>
          </p:cNvPr>
          <p:cNvSpPr txBox="1"/>
          <p:nvPr/>
        </p:nvSpPr>
        <p:spPr>
          <a:xfrm>
            <a:off x="3841009" y="5042373"/>
            <a:ext cx="3138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indent="0" algn="ctr">
              <a:buFont typeface="Wingdings" pitchFamily="2" charset="2"/>
              <a:buNone/>
              <a:tabLst/>
            </a:pPr>
            <a:r>
              <a:rPr lang="ru-RU" sz="1200" b="1" i="0" u="none" strike="noStrike" cap="non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Формирование прикладных навыков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77C7E4-DD14-F09C-9C58-4F6402803E02}"/>
              </a:ext>
            </a:extLst>
          </p:cNvPr>
          <p:cNvSpPr txBox="1"/>
          <p:nvPr/>
        </p:nvSpPr>
        <p:spPr>
          <a:xfrm>
            <a:off x="846548" y="5042373"/>
            <a:ext cx="2481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cap="non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Освоение обучающимися инженерного ядра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2E9C0F4-8DC7-D081-60A8-0BC3D844DC38}"/>
              </a:ext>
            </a:extLst>
          </p:cNvPr>
          <p:cNvSpPr/>
          <p:nvPr/>
        </p:nvSpPr>
        <p:spPr>
          <a:xfrm>
            <a:off x="1456625" y="1948051"/>
            <a:ext cx="1214249" cy="1214249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D09DE93F-0DA0-CDB5-7FCA-CF18C4ADA9CD}"/>
              </a:ext>
            </a:extLst>
          </p:cNvPr>
          <p:cNvSpPr/>
          <p:nvPr/>
        </p:nvSpPr>
        <p:spPr>
          <a:xfrm>
            <a:off x="4733225" y="1948051"/>
            <a:ext cx="1214249" cy="1214249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5EAA944-3A38-3249-F6DF-D3A9BF0BC647}"/>
              </a:ext>
            </a:extLst>
          </p:cNvPr>
          <p:cNvSpPr/>
          <p:nvPr/>
        </p:nvSpPr>
        <p:spPr>
          <a:xfrm>
            <a:off x="8124125" y="1948051"/>
            <a:ext cx="1214249" cy="1214249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FEF0BE-D56D-C72A-9B1E-B7A45BC6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590" y="2303993"/>
            <a:ext cx="463657" cy="47641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4901687-9504-1D63-AA78-D5831AEA0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767" y="2303993"/>
            <a:ext cx="385963" cy="48245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D3583CC-EE23-3409-7420-D6A08DE4A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850" y="2344934"/>
            <a:ext cx="402817" cy="389390"/>
          </a:xfrm>
          <a:prstGeom prst="rect">
            <a:avLst/>
          </a:prstGeom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A883D55F-0F8D-E59D-9303-28665B61A04C}"/>
              </a:ext>
            </a:extLst>
          </p:cNvPr>
          <p:cNvCxnSpPr>
            <a:cxnSpLocks/>
          </p:cNvCxnSpPr>
          <p:nvPr/>
        </p:nvCxnSpPr>
        <p:spPr>
          <a:xfrm>
            <a:off x="2842110" y="2530786"/>
            <a:ext cx="1583840" cy="0"/>
          </a:xfrm>
          <a:prstGeom prst="straightConnector1">
            <a:avLst/>
          </a:prstGeom>
          <a:ln w="34925">
            <a:solidFill>
              <a:srgbClr val="21174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B10D36E3-0683-8D4C-E089-93E0D09CD031}"/>
              </a:ext>
            </a:extLst>
          </p:cNvPr>
          <p:cNvCxnSpPr>
            <a:cxnSpLocks/>
          </p:cNvCxnSpPr>
          <p:nvPr/>
        </p:nvCxnSpPr>
        <p:spPr>
          <a:xfrm>
            <a:off x="6216375" y="2530786"/>
            <a:ext cx="1583840" cy="0"/>
          </a:xfrm>
          <a:prstGeom prst="straightConnector1">
            <a:avLst/>
          </a:prstGeom>
          <a:ln w="34925">
            <a:solidFill>
              <a:srgbClr val="21174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DAA4EF-014B-0804-557E-BA82E5CF9BC1}"/>
              </a:ext>
            </a:extLst>
          </p:cNvPr>
          <p:cNvSpPr txBox="1"/>
          <p:nvPr/>
        </p:nvSpPr>
        <p:spPr>
          <a:xfrm>
            <a:off x="611140" y="652411"/>
            <a:ext cx="780699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ИНЖЕНЕР В ОБЛАСТИ БИОТЕХНОЛОГИЙ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45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2E8C0401-57E8-EAD4-ACCA-4FDBBCECD2C8}"/>
              </a:ext>
            </a:extLst>
          </p:cNvPr>
          <p:cNvSpPr txBox="1"/>
          <p:nvPr/>
        </p:nvSpPr>
        <p:spPr>
          <a:xfrm>
            <a:off x="571929" y="660345"/>
            <a:ext cx="813877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55" dirty="0">
                <a:latin typeface="Verdana"/>
                <a:cs typeface="Verdana"/>
              </a:rPr>
              <a:t>ПЕРСПЕКТИВЫ РОСТА</a:t>
            </a:r>
            <a:endParaRPr lang="ru-RU" sz="2000" b="1" spc="-55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E1FEDF8-5470-5E27-C49E-0513576D0CFE}"/>
              </a:ext>
            </a:extLst>
          </p:cNvPr>
          <p:cNvSpPr/>
          <p:nvPr/>
        </p:nvSpPr>
        <p:spPr>
          <a:xfrm>
            <a:off x="571928" y="4928460"/>
            <a:ext cx="3059999" cy="2160000"/>
          </a:xfrm>
          <a:prstGeom prst="roundRect">
            <a:avLst>
              <a:gd name="adj" fmla="val 5048"/>
            </a:avLst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6E74F9D-76C1-3CCE-CC6C-12155614F511}"/>
              </a:ext>
            </a:extLst>
          </p:cNvPr>
          <p:cNvSpPr/>
          <p:nvPr/>
        </p:nvSpPr>
        <p:spPr>
          <a:xfrm>
            <a:off x="7182738" y="1983636"/>
            <a:ext cx="3060000" cy="2178951"/>
          </a:xfrm>
          <a:prstGeom prst="roundRect">
            <a:avLst>
              <a:gd name="adj" fmla="val 5048"/>
            </a:avLst>
          </a:prstGeom>
          <a:solidFill>
            <a:srgbClr val="FFFFFF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AF81F-D3D5-C669-2D2E-18AB2EA68E98}"/>
              </a:ext>
            </a:extLst>
          </p:cNvPr>
          <p:cNvSpPr txBox="1"/>
          <p:nvPr/>
        </p:nvSpPr>
        <p:spPr>
          <a:xfrm>
            <a:off x="7182738" y="2113652"/>
            <a:ext cx="4471669" cy="580534"/>
          </a:xfrm>
          <a:prstGeom prst="rect">
            <a:avLst/>
          </a:prstGeom>
          <a:noFill/>
        </p:spPr>
        <p:txBody>
          <a:bodyPr wrap="square" tIns="72000">
            <a:spAutoFit/>
          </a:bodyPr>
          <a:lstStyle/>
          <a:p>
            <a:pPr marL="93663">
              <a:lnSpc>
                <a:spcPct val="100000"/>
              </a:lnSpc>
            </a:pPr>
            <a: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молодых НПР (до 39 лет) </a:t>
            </a:r>
            <a:b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общей численности НПР, </a:t>
            </a:r>
            <a:b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8ECF1-3F50-6AA5-B1F4-90AC4A760CDA}"/>
              </a:ext>
            </a:extLst>
          </p:cNvPr>
          <p:cNvSpPr txBox="1"/>
          <p:nvPr/>
        </p:nvSpPr>
        <p:spPr>
          <a:xfrm>
            <a:off x="563339" y="5073129"/>
            <a:ext cx="30398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9539">
              <a:lnSpc>
                <a:spcPct val="100000"/>
              </a:lnSpc>
            </a:pP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обучающихся по договору </a:t>
            </a:r>
            <a: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целевого обучения, </a:t>
            </a:r>
            <a:b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263A472-61FC-AF45-6B90-A7280EC477E1}"/>
              </a:ext>
            </a:extLst>
          </p:cNvPr>
          <p:cNvSpPr/>
          <p:nvPr/>
        </p:nvSpPr>
        <p:spPr>
          <a:xfrm>
            <a:off x="3881515" y="1975892"/>
            <a:ext cx="3060000" cy="2189032"/>
          </a:xfrm>
          <a:prstGeom prst="roundRect">
            <a:avLst>
              <a:gd name="adj" fmla="val 5048"/>
            </a:avLst>
          </a:prstGeom>
          <a:solidFill>
            <a:srgbClr val="FFFFFF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178E80DC-8A67-1A57-BC8E-D80BA6EB3B01}"/>
              </a:ext>
            </a:extLst>
          </p:cNvPr>
          <p:cNvSpPr/>
          <p:nvPr/>
        </p:nvSpPr>
        <p:spPr>
          <a:xfrm>
            <a:off x="580292" y="1962422"/>
            <a:ext cx="3060000" cy="2202502"/>
          </a:xfrm>
          <a:prstGeom prst="roundRect">
            <a:avLst>
              <a:gd name="adj" fmla="val 5048"/>
            </a:avLst>
          </a:prstGeom>
          <a:solidFill>
            <a:srgbClr val="FFFFFF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2EFDE6-3D71-141B-BAC3-02952BFB4947}"/>
              </a:ext>
            </a:extLst>
          </p:cNvPr>
          <p:cNvSpPr txBox="1"/>
          <p:nvPr/>
        </p:nvSpPr>
        <p:spPr>
          <a:xfrm>
            <a:off x="3873330" y="2113652"/>
            <a:ext cx="3203153" cy="842145"/>
          </a:xfrm>
          <a:prstGeom prst="rect">
            <a:avLst/>
          </a:prstGeom>
          <a:noFill/>
        </p:spPr>
        <p:txBody>
          <a:bodyPr wrap="square" lIns="0" tIns="72000" rIns="0" bIns="0">
            <a:spAutoFit/>
          </a:bodyPr>
          <a:lstStyle/>
          <a:p>
            <a:pPr marL="129539">
              <a:lnSpc>
                <a:spcPct val="100000"/>
              </a:lnSpc>
            </a:pP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выпускников, обучающихся на 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очной форме (бакалавриат, специалитет, магистратура), выполнивших ВКР 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формате «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Стартап как диплом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</a:t>
            </a:r>
            <a:b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B3887147-3503-5980-2BCA-D5561C865676}"/>
              </a:ext>
            </a:extLst>
          </p:cNvPr>
          <p:cNvSpPr/>
          <p:nvPr/>
        </p:nvSpPr>
        <p:spPr>
          <a:xfrm>
            <a:off x="3873928" y="4907492"/>
            <a:ext cx="3059999" cy="2180968"/>
          </a:xfrm>
          <a:prstGeom prst="roundRect">
            <a:avLst>
              <a:gd name="adj" fmla="val 5048"/>
            </a:avLst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CD27249F-A301-F495-EE6C-13620B27FB45}"/>
              </a:ext>
            </a:extLst>
          </p:cNvPr>
          <p:cNvSpPr/>
          <p:nvPr/>
        </p:nvSpPr>
        <p:spPr>
          <a:xfrm>
            <a:off x="7175928" y="4912027"/>
            <a:ext cx="3059999" cy="2176432"/>
          </a:xfrm>
          <a:prstGeom prst="roundRect">
            <a:avLst>
              <a:gd name="adj" fmla="val 5048"/>
            </a:avLst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ADEF5C-80AD-F5B0-61DD-9376B5F7DD45}"/>
              </a:ext>
            </a:extLst>
          </p:cNvPr>
          <p:cNvSpPr txBox="1"/>
          <p:nvPr/>
        </p:nvSpPr>
        <p:spPr>
          <a:xfrm>
            <a:off x="7202500" y="5133984"/>
            <a:ext cx="3383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 marR="551180">
              <a:lnSpc>
                <a:spcPct val="100000"/>
              </a:lnSpc>
              <a:spcBef>
                <a:spcPts val="254"/>
              </a:spcBef>
            </a:pP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выпускников-инженеров, </a:t>
            </a:r>
            <a: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трудоустроенных</a:t>
            </a: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течение года после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выпуска, </a:t>
            </a:r>
            <a:b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E60903-6C15-E4C6-7E18-4F6D5078FD94}"/>
              </a:ext>
            </a:extLst>
          </p:cNvPr>
          <p:cNvSpPr txBox="1"/>
          <p:nvPr/>
        </p:nvSpPr>
        <p:spPr>
          <a:xfrm>
            <a:off x="3890427" y="5133984"/>
            <a:ext cx="3034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marR="229235">
              <a:lnSpc>
                <a:spcPct val="100000"/>
              </a:lnSpc>
            </a:pP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обучающихся</a:t>
            </a: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одновременно осваивающих </a:t>
            </a:r>
            <a: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несколько квалификаций</a:t>
            </a: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49C4A10A-0D44-8B1A-4FF7-9E8401D7D075}"/>
              </a:ext>
            </a:extLst>
          </p:cNvPr>
          <p:cNvSpPr txBox="1"/>
          <p:nvPr/>
        </p:nvSpPr>
        <p:spPr>
          <a:xfrm>
            <a:off x="4886968" y="3738524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</a:rPr>
              <a:t>27</a:t>
            </a:r>
            <a:endParaRPr sz="2000" b="1" dirty="0">
              <a:solidFill>
                <a:srgbClr val="252C6A"/>
              </a:solidFill>
              <a:latin typeface="Verdana"/>
            </a:endParaRPr>
          </a:p>
        </p:txBody>
      </p:sp>
      <p:sp>
        <p:nvSpPr>
          <p:cNvPr id="36" name="object 84">
            <a:extLst>
              <a:ext uri="{FF2B5EF4-FFF2-40B4-BE49-F238E27FC236}">
                <a16:creationId xmlns:a16="http://schemas.microsoft.com/office/drawing/2014/main" id="{8B510974-A2ED-75FA-0C62-F8CB0DA1E837}"/>
              </a:ext>
            </a:extLst>
          </p:cNvPr>
          <p:cNvSpPr txBox="1"/>
          <p:nvPr/>
        </p:nvSpPr>
        <p:spPr>
          <a:xfrm>
            <a:off x="6517435" y="2881798"/>
            <a:ext cx="349391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39" name="object 84">
            <a:extLst>
              <a:ext uri="{FF2B5EF4-FFF2-40B4-BE49-F238E27FC236}">
                <a16:creationId xmlns:a16="http://schemas.microsoft.com/office/drawing/2014/main" id="{3AA60817-CF06-F622-700C-962D46353967}"/>
              </a:ext>
            </a:extLst>
          </p:cNvPr>
          <p:cNvSpPr txBox="1"/>
          <p:nvPr/>
        </p:nvSpPr>
        <p:spPr>
          <a:xfrm>
            <a:off x="6517435" y="3662551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8F9B831-9B93-F223-9981-62C1D87A3999}"/>
              </a:ext>
            </a:extLst>
          </p:cNvPr>
          <p:cNvCxnSpPr>
            <a:cxnSpLocks/>
          </p:cNvCxnSpPr>
          <p:nvPr/>
        </p:nvCxnSpPr>
        <p:spPr>
          <a:xfrm flipV="1">
            <a:off x="5449067" y="3900708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278950A-AE04-F923-B384-25822B14B27A}"/>
              </a:ext>
            </a:extLst>
          </p:cNvPr>
          <p:cNvCxnSpPr>
            <a:cxnSpLocks/>
          </p:cNvCxnSpPr>
          <p:nvPr/>
        </p:nvCxnSpPr>
        <p:spPr>
          <a:xfrm>
            <a:off x="6265207" y="3109151"/>
            <a:ext cx="654215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bject 11">
            <a:extLst>
              <a:ext uri="{FF2B5EF4-FFF2-40B4-BE49-F238E27FC236}">
                <a16:creationId xmlns:a16="http://schemas.microsoft.com/office/drawing/2014/main" id="{339A1910-3294-2934-1BCF-3AA96515C648}"/>
              </a:ext>
            </a:extLst>
          </p:cNvPr>
          <p:cNvSpPr txBox="1"/>
          <p:nvPr/>
        </p:nvSpPr>
        <p:spPr>
          <a:xfrm>
            <a:off x="5586687" y="2916967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57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45" name="Дуга 44">
            <a:extLst>
              <a:ext uri="{FF2B5EF4-FFF2-40B4-BE49-F238E27FC236}">
                <a16:creationId xmlns:a16="http://schemas.microsoft.com/office/drawing/2014/main" id="{DC5A149B-B219-B861-1496-447565F488A3}"/>
              </a:ext>
            </a:extLst>
          </p:cNvPr>
          <p:cNvSpPr/>
          <p:nvPr/>
        </p:nvSpPr>
        <p:spPr>
          <a:xfrm rot="4403144">
            <a:off x="4440736" y="2134660"/>
            <a:ext cx="1866869" cy="1721725"/>
          </a:xfrm>
          <a:prstGeom prst="arc">
            <a:avLst>
              <a:gd name="adj1" fmla="val 17179400"/>
              <a:gd name="adj2" fmla="val 664672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object 11">
            <a:extLst>
              <a:ext uri="{FF2B5EF4-FFF2-40B4-BE49-F238E27FC236}">
                <a16:creationId xmlns:a16="http://schemas.microsoft.com/office/drawing/2014/main" id="{872F916F-FA8A-D3AF-337A-8916653C872C}"/>
              </a:ext>
            </a:extLst>
          </p:cNvPr>
          <p:cNvSpPr txBox="1"/>
          <p:nvPr/>
        </p:nvSpPr>
        <p:spPr>
          <a:xfrm>
            <a:off x="8182342" y="3738524"/>
            <a:ext cx="891808" cy="419627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</a:rPr>
              <a:t>41</a:t>
            </a:r>
            <a:endParaRPr sz="2000" b="1" dirty="0">
              <a:solidFill>
                <a:srgbClr val="252C6A"/>
              </a:solidFill>
              <a:latin typeface="Verdana"/>
            </a:endParaRPr>
          </a:p>
        </p:txBody>
      </p:sp>
      <p:sp>
        <p:nvSpPr>
          <p:cNvPr id="47" name="object 84">
            <a:extLst>
              <a:ext uri="{FF2B5EF4-FFF2-40B4-BE49-F238E27FC236}">
                <a16:creationId xmlns:a16="http://schemas.microsoft.com/office/drawing/2014/main" id="{786FA15E-57A7-F1DD-854D-CA4148E3C32C}"/>
              </a:ext>
            </a:extLst>
          </p:cNvPr>
          <p:cNvSpPr txBox="1"/>
          <p:nvPr/>
        </p:nvSpPr>
        <p:spPr>
          <a:xfrm>
            <a:off x="9812809" y="2881798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48" name="object 84">
            <a:extLst>
              <a:ext uri="{FF2B5EF4-FFF2-40B4-BE49-F238E27FC236}">
                <a16:creationId xmlns:a16="http://schemas.microsoft.com/office/drawing/2014/main" id="{8A125736-1621-3C6F-6B41-8FD8D1D923D6}"/>
              </a:ext>
            </a:extLst>
          </p:cNvPr>
          <p:cNvSpPr txBox="1"/>
          <p:nvPr/>
        </p:nvSpPr>
        <p:spPr>
          <a:xfrm>
            <a:off x="9812809" y="3662551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614015E9-1BB7-A979-9001-E718D35775EB}"/>
              </a:ext>
            </a:extLst>
          </p:cNvPr>
          <p:cNvCxnSpPr>
            <a:cxnSpLocks/>
          </p:cNvCxnSpPr>
          <p:nvPr/>
        </p:nvCxnSpPr>
        <p:spPr>
          <a:xfrm flipV="1">
            <a:off x="8744441" y="3900708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5478280-83D5-6CF4-EEC9-5311F74DBFE1}"/>
              </a:ext>
            </a:extLst>
          </p:cNvPr>
          <p:cNvCxnSpPr>
            <a:cxnSpLocks/>
          </p:cNvCxnSpPr>
          <p:nvPr/>
        </p:nvCxnSpPr>
        <p:spPr>
          <a:xfrm>
            <a:off x="9560581" y="3109151"/>
            <a:ext cx="654215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bject 11">
            <a:extLst>
              <a:ext uri="{FF2B5EF4-FFF2-40B4-BE49-F238E27FC236}">
                <a16:creationId xmlns:a16="http://schemas.microsoft.com/office/drawing/2014/main" id="{729C562B-F568-25A7-5F10-C07E698F5A78}"/>
              </a:ext>
            </a:extLst>
          </p:cNvPr>
          <p:cNvSpPr txBox="1"/>
          <p:nvPr/>
        </p:nvSpPr>
        <p:spPr>
          <a:xfrm>
            <a:off x="8882061" y="2916967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</a:rPr>
              <a:t>44</a:t>
            </a:r>
            <a:endParaRPr sz="2000" b="1" dirty="0">
              <a:solidFill>
                <a:srgbClr val="252C6A"/>
              </a:solidFill>
              <a:latin typeface="Verdana"/>
            </a:endParaRPr>
          </a:p>
        </p:txBody>
      </p:sp>
      <p:sp>
        <p:nvSpPr>
          <p:cNvPr id="52" name="Дуга 51">
            <a:extLst>
              <a:ext uri="{FF2B5EF4-FFF2-40B4-BE49-F238E27FC236}">
                <a16:creationId xmlns:a16="http://schemas.microsoft.com/office/drawing/2014/main" id="{2E62D682-DB5F-CF59-0AAE-BCA04441B344}"/>
              </a:ext>
            </a:extLst>
          </p:cNvPr>
          <p:cNvSpPr/>
          <p:nvPr/>
        </p:nvSpPr>
        <p:spPr>
          <a:xfrm rot="4403144">
            <a:off x="7736110" y="2134660"/>
            <a:ext cx="1866869" cy="1721725"/>
          </a:xfrm>
          <a:prstGeom prst="arc">
            <a:avLst>
              <a:gd name="adj1" fmla="val 17179400"/>
              <a:gd name="adj2" fmla="val 664672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object 11">
            <a:extLst>
              <a:ext uri="{FF2B5EF4-FFF2-40B4-BE49-F238E27FC236}">
                <a16:creationId xmlns:a16="http://schemas.microsoft.com/office/drawing/2014/main" id="{32666491-9A5F-B537-9A88-6A222F993359}"/>
              </a:ext>
            </a:extLst>
          </p:cNvPr>
          <p:cNvSpPr txBox="1"/>
          <p:nvPr/>
        </p:nvSpPr>
        <p:spPr>
          <a:xfrm>
            <a:off x="1530350" y="6646451"/>
            <a:ext cx="89180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</a:rPr>
              <a:t>10</a:t>
            </a:r>
            <a:endParaRPr sz="2000" b="1" dirty="0">
              <a:solidFill>
                <a:srgbClr val="252C6A"/>
              </a:solidFill>
              <a:latin typeface="Verdana"/>
            </a:endParaRPr>
          </a:p>
        </p:txBody>
      </p:sp>
      <p:sp>
        <p:nvSpPr>
          <p:cNvPr id="54" name="object 84">
            <a:extLst>
              <a:ext uri="{FF2B5EF4-FFF2-40B4-BE49-F238E27FC236}">
                <a16:creationId xmlns:a16="http://schemas.microsoft.com/office/drawing/2014/main" id="{746946EF-0AFE-2403-D90A-5FEE47AC2BF3}"/>
              </a:ext>
            </a:extLst>
          </p:cNvPr>
          <p:cNvSpPr txBox="1"/>
          <p:nvPr/>
        </p:nvSpPr>
        <p:spPr>
          <a:xfrm>
            <a:off x="3201209" y="5754390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55" name="object 84">
            <a:extLst>
              <a:ext uri="{FF2B5EF4-FFF2-40B4-BE49-F238E27FC236}">
                <a16:creationId xmlns:a16="http://schemas.microsoft.com/office/drawing/2014/main" id="{1EF0FBE7-5F11-02A4-0438-5650039BE01C}"/>
              </a:ext>
            </a:extLst>
          </p:cNvPr>
          <p:cNvSpPr txBox="1"/>
          <p:nvPr/>
        </p:nvSpPr>
        <p:spPr>
          <a:xfrm>
            <a:off x="3201209" y="6587729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F116E1FD-476C-DF83-79CB-60BD91EB55E3}"/>
              </a:ext>
            </a:extLst>
          </p:cNvPr>
          <p:cNvCxnSpPr>
            <a:cxnSpLocks/>
          </p:cNvCxnSpPr>
          <p:nvPr/>
        </p:nvCxnSpPr>
        <p:spPr>
          <a:xfrm flipV="1">
            <a:off x="2132841" y="6825886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13407501-AA3B-C51F-34CC-5A8BC2E16403}"/>
              </a:ext>
            </a:extLst>
          </p:cNvPr>
          <p:cNvCxnSpPr>
            <a:cxnSpLocks/>
          </p:cNvCxnSpPr>
          <p:nvPr/>
        </p:nvCxnSpPr>
        <p:spPr>
          <a:xfrm>
            <a:off x="2948981" y="6034329"/>
            <a:ext cx="654215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ject 11">
            <a:extLst>
              <a:ext uri="{FF2B5EF4-FFF2-40B4-BE49-F238E27FC236}">
                <a16:creationId xmlns:a16="http://schemas.microsoft.com/office/drawing/2014/main" id="{6ABDF48A-D9FF-D9CD-444C-FDBBE27AFD05}"/>
              </a:ext>
            </a:extLst>
          </p:cNvPr>
          <p:cNvSpPr txBox="1"/>
          <p:nvPr/>
        </p:nvSpPr>
        <p:spPr>
          <a:xfrm>
            <a:off x="2270461" y="5844180"/>
            <a:ext cx="89180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50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59" name="Дуга 58">
            <a:extLst>
              <a:ext uri="{FF2B5EF4-FFF2-40B4-BE49-F238E27FC236}">
                <a16:creationId xmlns:a16="http://schemas.microsoft.com/office/drawing/2014/main" id="{7C953FE5-630A-534C-6013-A5FBE3F421DE}"/>
              </a:ext>
            </a:extLst>
          </p:cNvPr>
          <p:cNvSpPr/>
          <p:nvPr/>
        </p:nvSpPr>
        <p:spPr>
          <a:xfrm rot="4403144">
            <a:off x="1124510" y="5059838"/>
            <a:ext cx="1866869" cy="1721725"/>
          </a:xfrm>
          <a:prstGeom prst="arc">
            <a:avLst>
              <a:gd name="adj1" fmla="val 17179400"/>
              <a:gd name="adj2" fmla="val 664672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object 11">
            <a:extLst>
              <a:ext uri="{FF2B5EF4-FFF2-40B4-BE49-F238E27FC236}">
                <a16:creationId xmlns:a16="http://schemas.microsoft.com/office/drawing/2014/main" id="{065D0F67-FBFD-5E85-9C4E-2F8726D25D9E}"/>
              </a:ext>
            </a:extLst>
          </p:cNvPr>
          <p:cNvSpPr txBox="1"/>
          <p:nvPr/>
        </p:nvSpPr>
        <p:spPr>
          <a:xfrm>
            <a:off x="4834383" y="6646451"/>
            <a:ext cx="89180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</a:rPr>
              <a:t>12</a:t>
            </a:r>
            <a:endParaRPr sz="2000" b="1" dirty="0">
              <a:solidFill>
                <a:srgbClr val="252C6A"/>
              </a:solidFill>
              <a:latin typeface="Verdana"/>
            </a:endParaRPr>
          </a:p>
        </p:txBody>
      </p:sp>
      <p:sp>
        <p:nvSpPr>
          <p:cNvPr id="61" name="object 84">
            <a:extLst>
              <a:ext uri="{FF2B5EF4-FFF2-40B4-BE49-F238E27FC236}">
                <a16:creationId xmlns:a16="http://schemas.microsoft.com/office/drawing/2014/main" id="{3584E3A1-3F12-E19F-C883-44E0BBE21F32}"/>
              </a:ext>
            </a:extLst>
          </p:cNvPr>
          <p:cNvSpPr txBox="1"/>
          <p:nvPr/>
        </p:nvSpPr>
        <p:spPr>
          <a:xfrm>
            <a:off x="6505242" y="5806976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62" name="object 84">
            <a:extLst>
              <a:ext uri="{FF2B5EF4-FFF2-40B4-BE49-F238E27FC236}">
                <a16:creationId xmlns:a16="http://schemas.microsoft.com/office/drawing/2014/main" id="{3FE928D1-87FC-7A16-E910-42DC5D19935E}"/>
              </a:ext>
            </a:extLst>
          </p:cNvPr>
          <p:cNvSpPr txBox="1"/>
          <p:nvPr/>
        </p:nvSpPr>
        <p:spPr>
          <a:xfrm>
            <a:off x="6505242" y="6587729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759DB0D6-B4A7-CCB7-B05F-47C2339A6313}"/>
              </a:ext>
            </a:extLst>
          </p:cNvPr>
          <p:cNvCxnSpPr>
            <a:cxnSpLocks/>
          </p:cNvCxnSpPr>
          <p:nvPr/>
        </p:nvCxnSpPr>
        <p:spPr>
          <a:xfrm flipV="1">
            <a:off x="5436874" y="6825886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E3ABCEE5-A022-5053-8652-8C8501A3728D}"/>
              </a:ext>
            </a:extLst>
          </p:cNvPr>
          <p:cNvCxnSpPr>
            <a:cxnSpLocks/>
          </p:cNvCxnSpPr>
          <p:nvPr/>
        </p:nvCxnSpPr>
        <p:spPr>
          <a:xfrm>
            <a:off x="6253014" y="6034329"/>
            <a:ext cx="654215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bject 11">
            <a:extLst>
              <a:ext uri="{FF2B5EF4-FFF2-40B4-BE49-F238E27FC236}">
                <a16:creationId xmlns:a16="http://schemas.microsoft.com/office/drawing/2014/main" id="{36ABEDB0-4E7C-72E5-9200-ACC037D23F3D}"/>
              </a:ext>
            </a:extLst>
          </p:cNvPr>
          <p:cNvSpPr txBox="1"/>
          <p:nvPr/>
        </p:nvSpPr>
        <p:spPr>
          <a:xfrm>
            <a:off x="5431707" y="5844180"/>
            <a:ext cx="89180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66" name="Дуга 65">
            <a:extLst>
              <a:ext uri="{FF2B5EF4-FFF2-40B4-BE49-F238E27FC236}">
                <a16:creationId xmlns:a16="http://schemas.microsoft.com/office/drawing/2014/main" id="{B79BEEEC-3E4B-87CE-20C2-5B8984AB7566}"/>
              </a:ext>
            </a:extLst>
          </p:cNvPr>
          <p:cNvSpPr/>
          <p:nvPr/>
        </p:nvSpPr>
        <p:spPr>
          <a:xfrm rot="4403144">
            <a:off x="4428543" y="5059838"/>
            <a:ext cx="1866869" cy="1721725"/>
          </a:xfrm>
          <a:prstGeom prst="arc">
            <a:avLst>
              <a:gd name="adj1" fmla="val 17179400"/>
              <a:gd name="adj2" fmla="val 664672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object 11">
            <a:extLst>
              <a:ext uri="{FF2B5EF4-FFF2-40B4-BE49-F238E27FC236}">
                <a16:creationId xmlns:a16="http://schemas.microsoft.com/office/drawing/2014/main" id="{DA274AFF-1416-5087-0278-B95867B0840C}"/>
              </a:ext>
            </a:extLst>
          </p:cNvPr>
          <p:cNvSpPr txBox="1"/>
          <p:nvPr/>
        </p:nvSpPr>
        <p:spPr>
          <a:xfrm>
            <a:off x="8131194" y="6646451"/>
            <a:ext cx="89180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</a:rPr>
              <a:t>82</a:t>
            </a:r>
            <a:endParaRPr sz="2000" b="1" dirty="0">
              <a:solidFill>
                <a:srgbClr val="252C6A"/>
              </a:solidFill>
              <a:latin typeface="Verdana"/>
            </a:endParaRPr>
          </a:p>
        </p:txBody>
      </p:sp>
      <p:sp>
        <p:nvSpPr>
          <p:cNvPr id="68" name="object 84">
            <a:extLst>
              <a:ext uri="{FF2B5EF4-FFF2-40B4-BE49-F238E27FC236}">
                <a16:creationId xmlns:a16="http://schemas.microsoft.com/office/drawing/2014/main" id="{7C7BAD00-0674-1BDB-F066-DB0DE077F6D4}"/>
              </a:ext>
            </a:extLst>
          </p:cNvPr>
          <p:cNvSpPr txBox="1"/>
          <p:nvPr/>
        </p:nvSpPr>
        <p:spPr>
          <a:xfrm>
            <a:off x="9818578" y="5806976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69" name="object 84">
            <a:extLst>
              <a:ext uri="{FF2B5EF4-FFF2-40B4-BE49-F238E27FC236}">
                <a16:creationId xmlns:a16="http://schemas.microsoft.com/office/drawing/2014/main" id="{4478F282-2814-8B1E-CB47-3056D356A45B}"/>
              </a:ext>
            </a:extLst>
          </p:cNvPr>
          <p:cNvSpPr txBox="1"/>
          <p:nvPr/>
        </p:nvSpPr>
        <p:spPr>
          <a:xfrm>
            <a:off x="9818578" y="6587729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90A57D27-65E3-7907-052A-E71CCFAA2B82}"/>
              </a:ext>
            </a:extLst>
          </p:cNvPr>
          <p:cNvCxnSpPr>
            <a:cxnSpLocks/>
          </p:cNvCxnSpPr>
          <p:nvPr/>
        </p:nvCxnSpPr>
        <p:spPr>
          <a:xfrm flipV="1">
            <a:off x="8750210" y="6825886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68122AAD-A3D4-EA30-9E98-C2D16AE744F1}"/>
              </a:ext>
            </a:extLst>
          </p:cNvPr>
          <p:cNvCxnSpPr>
            <a:cxnSpLocks/>
          </p:cNvCxnSpPr>
          <p:nvPr/>
        </p:nvCxnSpPr>
        <p:spPr>
          <a:xfrm>
            <a:off x="9566350" y="6034329"/>
            <a:ext cx="654215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bject 11">
            <a:extLst>
              <a:ext uri="{FF2B5EF4-FFF2-40B4-BE49-F238E27FC236}">
                <a16:creationId xmlns:a16="http://schemas.microsoft.com/office/drawing/2014/main" id="{69C37A6D-EEF1-6B55-014F-BE02401238E7}"/>
              </a:ext>
            </a:extLst>
          </p:cNvPr>
          <p:cNvSpPr txBox="1"/>
          <p:nvPr/>
        </p:nvSpPr>
        <p:spPr>
          <a:xfrm>
            <a:off x="8887830" y="5844180"/>
            <a:ext cx="89180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95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73" name="Дуга 72">
            <a:extLst>
              <a:ext uri="{FF2B5EF4-FFF2-40B4-BE49-F238E27FC236}">
                <a16:creationId xmlns:a16="http://schemas.microsoft.com/office/drawing/2014/main" id="{80731EB0-48A3-7080-5926-25EB90A86999}"/>
              </a:ext>
            </a:extLst>
          </p:cNvPr>
          <p:cNvSpPr/>
          <p:nvPr/>
        </p:nvSpPr>
        <p:spPr>
          <a:xfrm rot="4403144">
            <a:off x="7741879" y="5059838"/>
            <a:ext cx="1866869" cy="1721725"/>
          </a:xfrm>
          <a:prstGeom prst="arc">
            <a:avLst>
              <a:gd name="adj1" fmla="val 17179400"/>
              <a:gd name="adj2" fmla="val 664672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DA9EEFAF-1535-AB2D-4CC5-1EB37452D998}"/>
              </a:ext>
            </a:extLst>
          </p:cNvPr>
          <p:cNvSpPr/>
          <p:nvPr/>
        </p:nvSpPr>
        <p:spPr>
          <a:xfrm>
            <a:off x="580292" y="1529010"/>
            <a:ext cx="2819400" cy="576000"/>
          </a:xfrm>
          <a:prstGeom prst="roundRect">
            <a:avLst>
              <a:gd name="adj" fmla="val 6545"/>
            </a:avLst>
          </a:prstGeom>
          <a:solidFill>
            <a:srgbClr val="211741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023C516-5290-5837-F84B-6E51BB094AE4}"/>
              </a:ext>
            </a:extLst>
          </p:cNvPr>
          <p:cNvSpPr txBox="1"/>
          <p:nvPr/>
        </p:nvSpPr>
        <p:spPr>
          <a:xfrm>
            <a:off x="768350" y="1642772"/>
            <a:ext cx="2597252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350" algn="l"/>
            <a:r>
              <a:rPr lang="ru-RU" sz="1100" b="1" i="0" spc="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ПРОФОРИЕНТАЦИЯ, ПРИВЛЕЧЕНИЕ ТАЛАНТОВ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3DB46F4-6231-52AD-20A1-3A83F30AF1FA}"/>
              </a:ext>
            </a:extLst>
          </p:cNvPr>
          <p:cNvSpPr txBox="1"/>
          <p:nvPr/>
        </p:nvSpPr>
        <p:spPr>
          <a:xfrm>
            <a:off x="590362" y="2113652"/>
            <a:ext cx="4438920" cy="534368"/>
          </a:xfrm>
          <a:prstGeom prst="rect">
            <a:avLst/>
          </a:prstGeom>
          <a:noFill/>
        </p:spPr>
        <p:txBody>
          <a:bodyPr wrap="square" lIns="0" tIns="72000" rIns="0" bIns="0">
            <a:spAutoFit/>
          </a:bodyPr>
          <a:lstStyle/>
          <a:p>
            <a:pPr marL="129539" marR="1534795">
              <a:lnSpc>
                <a:spcPct val="100000"/>
              </a:lnSpc>
              <a:spcBef>
                <a:spcPts val="300"/>
              </a:spcBef>
            </a:pPr>
            <a:r>
              <a:rPr lang="ru-RU" sz="1000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Средний балл ЕГЭ </a:t>
            </a:r>
            <a: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области инженерного дела, технологий </a:t>
            </a:r>
            <a:b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000" b="1" spc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технических наук</a:t>
            </a:r>
          </a:p>
        </p:txBody>
      </p:sp>
      <p:sp>
        <p:nvSpPr>
          <p:cNvPr id="77" name="object 11">
            <a:extLst>
              <a:ext uri="{FF2B5EF4-FFF2-40B4-BE49-F238E27FC236}">
                <a16:creationId xmlns:a16="http://schemas.microsoft.com/office/drawing/2014/main" id="{B1C95EE5-BC37-B914-7D88-2EBE97353443}"/>
              </a:ext>
            </a:extLst>
          </p:cNvPr>
          <p:cNvSpPr txBox="1"/>
          <p:nvPr/>
        </p:nvSpPr>
        <p:spPr>
          <a:xfrm>
            <a:off x="1570743" y="3738524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</a:rPr>
              <a:t>77</a:t>
            </a:r>
            <a:endParaRPr sz="2000" b="1" dirty="0">
              <a:solidFill>
                <a:srgbClr val="252C6A"/>
              </a:solidFill>
              <a:latin typeface="Verdana"/>
            </a:endParaRPr>
          </a:p>
        </p:txBody>
      </p:sp>
      <p:sp>
        <p:nvSpPr>
          <p:cNvPr id="78" name="object 84">
            <a:extLst>
              <a:ext uri="{FF2B5EF4-FFF2-40B4-BE49-F238E27FC236}">
                <a16:creationId xmlns:a16="http://schemas.microsoft.com/office/drawing/2014/main" id="{3ABA66B1-629A-A1BB-6875-19F25B059D79}"/>
              </a:ext>
            </a:extLst>
          </p:cNvPr>
          <p:cNvSpPr txBox="1"/>
          <p:nvPr/>
        </p:nvSpPr>
        <p:spPr>
          <a:xfrm>
            <a:off x="3201210" y="2881798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79" name="object 84">
            <a:extLst>
              <a:ext uri="{FF2B5EF4-FFF2-40B4-BE49-F238E27FC236}">
                <a16:creationId xmlns:a16="http://schemas.microsoft.com/office/drawing/2014/main" id="{7A4E8BB1-3777-2AF8-67A1-D14193727454}"/>
              </a:ext>
            </a:extLst>
          </p:cNvPr>
          <p:cNvSpPr txBox="1"/>
          <p:nvPr/>
        </p:nvSpPr>
        <p:spPr>
          <a:xfrm>
            <a:off x="3201210" y="3662551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42BA3772-DBF4-0F5F-A98D-7DC5824612C9}"/>
              </a:ext>
            </a:extLst>
          </p:cNvPr>
          <p:cNvCxnSpPr>
            <a:cxnSpLocks/>
          </p:cNvCxnSpPr>
          <p:nvPr/>
        </p:nvCxnSpPr>
        <p:spPr>
          <a:xfrm flipV="1">
            <a:off x="2132842" y="3900708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59E6E48A-8248-8207-754F-48FAB0DFF637}"/>
              </a:ext>
            </a:extLst>
          </p:cNvPr>
          <p:cNvCxnSpPr>
            <a:cxnSpLocks/>
          </p:cNvCxnSpPr>
          <p:nvPr/>
        </p:nvCxnSpPr>
        <p:spPr>
          <a:xfrm>
            <a:off x="2948982" y="3109151"/>
            <a:ext cx="654215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bject 11">
            <a:extLst>
              <a:ext uri="{FF2B5EF4-FFF2-40B4-BE49-F238E27FC236}">
                <a16:creationId xmlns:a16="http://schemas.microsoft.com/office/drawing/2014/main" id="{F38C1B2E-D7AE-A605-EF69-3BDB819F53C4}"/>
              </a:ext>
            </a:extLst>
          </p:cNvPr>
          <p:cNvSpPr txBox="1"/>
          <p:nvPr/>
        </p:nvSpPr>
        <p:spPr>
          <a:xfrm>
            <a:off x="2270461" y="2916967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85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83" name="Дуга 82">
            <a:extLst>
              <a:ext uri="{FF2B5EF4-FFF2-40B4-BE49-F238E27FC236}">
                <a16:creationId xmlns:a16="http://schemas.microsoft.com/office/drawing/2014/main" id="{1D5B8BA4-C764-D7BE-E55D-280B3B8E1FCF}"/>
              </a:ext>
            </a:extLst>
          </p:cNvPr>
          <p:cNvSpPr/>
          <p:nvPr/>
        </p:nvSpPr>
        <p:spPr>
          <a:xfrm rot="4403144">
            <a:off x="1124511" y="2134660"/>
            <a:ext cx="1866869" cy="1721725"/>
          </a:xfrm>
          <a:prstGeom prst="arc">
            <a:avLst>
              <a:gd name="adj1" fmla="val 17179400"/>
              <a:gd name="adj2" fmla="val 664672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Скругленный прямоугольник 83">
            <a:extLst>
              <a:ext uri="{FF2B5EF4-FFF2-40B4-BE49-F238E27FC236}">
                <a16:creationId xmlns:a16="http://schemas.microsoft.com/office/drawing/2014/main" id="{F57EC623-4C48-9978-A2C6-962E0D4AE0C6}"/>
              </a:ext>
            </a:extLst>
          </p:cNvPr>
          <p:cNvSpPr/>
          <p:nvPr/>
        </p:nvSpPr>
        <p:spPr>
          <a:xfrm>
            <a:off x="3880348" y="1529010"/>
            <a:ext cx="2819400" cy="576000"/>
          </a:xfrm>
          <a:prstGeom prst="roundRect">
            <a:avLst>
              <a:gd name="adj" fmla="val 6545"/>
            </a:avLst>
          </a:prstGeom>
          <a:solidFill>
            <a:srgbClr val="211741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B535160-1824-C440-2FD6-4ED3637BB763}"/>
              </a:ext>
            </a:extLst>
          </p:cNvPr>
          <p:cNvSpPr txBox="1"/>
          <p:nvPr/>
        </p:nvSpPr>
        <p:spPr>
          <a:xfrm>
            <a:off x="4059228" y="1642772"/>
            <a:ext cx="2556487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350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СТУДЕНЧЕСКОЕ ПРЕДПРИНИМАТЕЛЬСТВО</a:t>
            </a: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:a16="http://schemas.microsoft.com/office/drawing/2014/main" id="{FEBB65FD-5001-F089-185F-92D58F9BFE63}"/>
              </a:ext>
            </a:extLst>
          </p:cNvPr>
          <p:cNvSpPr/>
          <p:nvPr/>
        </p:nvSpPr>
        <p:spPr>
          <a:xfrm>
            <a:off x="7182738" y="1529010"/>
            <a:ext cx="2819400" cy="576000"/>
          </a:xfrm>
          <a:prstGeom prst="roundRect">
            <a:avLst>
              <a:gd name="adj" fmla="val 6545"/>
            </a:avLst>
          </a:prstGeom>
          <a:solidFill>
            <a:srgbClr val="211741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E631D28-F87F-8ABC-8432-F578C60B207D}"/>
              </a:ext>
            </a:extLst>
          </p:cNvPr>
          <p:cNvSpPr txBox="1"/>
          <p:nvPr/>
        </p:nvSpPr>
        <p:spPr>
          <a:xfrm>
            <a:off x="7376847" y="1642772"/>
            <a:ext cx="3333310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350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НАУЧНО-ПЕДАГОГИЧЕСКИЙ </a:t>
            </a:r>
            <a:br>
              <a:rPr lang="ru-RU" sz="11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1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СОСТАВ</a:t>
            </a: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1860D076-664F-4BEB-9DF7-F76D67E9ED92}"/>
              </a:ext>
            </a:extLst>
          </p:cNvPr>
          <p:cNvSpPr/>
          <p:nvPr/>
        </p:nvSpPr>
        <p:spPr>
          <a:xfrm>
            <a:off x="570830" y="4455090"/>
            <a:ext cx="2819400" cy="576000"/>
          </a:xfrm>
          <a:prstGeom prst="roundRect">
            <a:avLst>
              <a:gd name="adj" fmla="val 6545"/>
            </a:avLst>
          </a:prstGeom>
          <a:solidFill>
            <a:srgbClr val="211741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4911716E-0752-6B8F-2AF6-727167F95205}"/>
              </a:ext>
            </a:extLst>
          </p:cNvPr>
          <p:cNvSpPr/>
          <p:nvPr/>
        </p:nvSpPr>
        <p:spPr>
          <a:xfrm>
            <a:off x="7175928" y="4455090"/>
            <a:ext cx="2819400" cy="576000"/>
          </a:xfrm>
          <a:prstGeom prst="roundRect">
            <a:avLst>
              <a:gd name="adj" fmla="val 6545"/>
            </a:avLst>
          </a:prstGeom>
          <a:solidFill>
            <a:srgbClr val="211741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05AB86DB-5547-A019-6161-A096883CA586}"/>
              </a:ext>
            </a:extLst>
          </p:cNvPr>
          <p:cNvSpPr>
            <a:spLocks/>
          </p:cNvSpPr>
          <p:nvPr/>
        </p:nvSpPr>
        <p:spPr>
          <a:xfrm>
            <a:off x="3873330" y="4455090"/>
            <a:ext cx="2818800" cy="576000"/>
          </a:xfrm>
          <a:prstGeom prst="roundRect">
            <a:avLst>
              <a:gd name="adj" fmla="val 6545"/>
            </a:avLst>
          </a:prstGeom>
          <a:solidFill>
            <a:srgbClr val="211741"/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A4E2306-9385-1086-D26F-02A8F529215B}"/>
              </a:ext>
            </a:extLst>
          </p:cNvPr>
          <p:cNvSpPr txBox="1"/>
          <p:nvPr/>
        </p:nvSpPr>
        <p:spPr>
          <a:xfrm>
            <a:off x="7345376" y="4695577"/>
            <a:ext cx="281940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113" algn="l"/>
            <a:r>
              <a:rPr lang="ru-RU" sz="11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ТРУДОУСТРОЙСТВО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24705C7-AF54-E791-99D3-8EBC597C4386}"/>
              </a:ext>
            </a:extLst>
          </p:cNvPr>
          <p:cNvSpPr txBox="1"/>
          <p:nvPr/>
        </p:nvSpPr>
        <p:spPr>
          <a:xfrm>
            <a:off x="768350" y="4568937"/>
            <a:ext cx="2561429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113" algn="l">
              <a:lnSpc>
                <a:spcPct val="100000"/>
              </a:lnSpc>
            </a:pPr>
            <a:r>
              <a:rPr lang="ru-RU" sz="11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 ПО ЗАПРОСУ ПРЕДПРИЯТИЙ</a:t>
            </a:r>
            <a:endParaRPr lang="ru-RU" sz="1100" b="1" i="0" spc="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E598D95-5F59-239C-4900-CB2D524E1FFA}"/>
              </a:ext>
            </a:extLst>
          </p:cNvPr>
          <p:cNvSpPr txBox="1"/>
          <p:nvPr/>
        </p:nvSpPr>
        <p:spPr>
          <a:xfrm>
            <a:off x="4059228" y="4621523"/>
            <a:ext cx="3059999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113" algn="l"/>
            <a:r>
              <a:rPr lang="ru-RU" sz="11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РАСШИРЕННЫЕ </a:t>
            </a:r>
          </a:p>
          <a:p>
            <a:pPr marL="11113" algn="l"/>
            <a:r>
              <a:rPr lang="ru-RU" sz="11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КОМПЕТЕНЦИИ ВЫПУСКНИКОВ</a:t>
            </a:r>
          </a:p>
        </p:txBody>
      </p:sp>
      <p:sp>
        <p:nvSpPr>
          <p:cNvPr id="94" name="object 9">
            <a:extLst>
              <a:ext uri="{FF2B5EF4-FFF2-40B4-BE49-F238E27FC236}">
                <a16:creationId xmlns:a16="http://schemas.microsoft.com/office/drawing/2014/main" id="{8571AC28-69B3-F096-576F-5CAE366B7C4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25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3875046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7C2F62-544F-EFB2-CCF3-6A8369392372}"/>
              </a:ext>
            </a:extLst>
          </p:cNvPr>
          <p:cNvSpPr/>
          <p:nvPr/>
        </p:nvSpPr>
        <p:spPr>
          <a:xfrm>
            <a:off x="0" y="1781404"/>
            <a:ext cx="5776590" cy="59147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F125F99F-A6B6-394C-FE33-52695A1609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146" y="536367"/>
            <a:ext cx="1604029" cy="7086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0533E87-7F71-C004-C1AC-7765F1D652B5}"/>
              </a:ext>
            </a:extLst>
          </p:cNvPr>
          <p:cNvSpPr txBox="1">
            <a:spLocks/>
          </p:cNvSpPr>
          <p:nvPr/>
        </p:nvSpPr>
        <p:spPr>
          <a:xfrm>
            <a:off x="812482" y="2247900"/>
            <a:ext cx="5137468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</a:rPr>
              <a:t>НАУЧНО-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ИННОВАЦИОННАЯ ДЕЯТЕЛЬНОСТЬ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ПОД ЗАДАЧИ ТЕХНОЛОГИЧЕСКОГО ЛИДЕРСТВА</a:t>
            </a: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894828-ACF6-A6E0-839A-374C9AD40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2"/>
          <a:stretch/>
        </p:blipFill>
        <p:spPr>
          <a:xfrm>
            <a:off x="5645150" y="-16330"/>
            <a:ext cx="5187949" cy="77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18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231E7D83-25FD-1A51-C23E-CF4395B339F9}"/>
              </a:ext>
            </a:extLst>
          </p:cNvPr>
          <p:cNvSpPr/>
          <p:nvPr/>
        </p:nvSpPr>
        <p:spPr>
          <a:xfrm>
            <a:off x="3549293" y="1396767"/>
            <a:ext cx="4233740" cy="757693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ТЕХНОЛОГИЧЕСКОЕ ЛИДЕРСТВО</a:t>
            </a:r>
            <a:endParaRPr lang="ru-RU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511E17E-9F8E-3838-C8A7-B3BC509CC51D}"/>
              </a:ext>
            </a:extLst>
          </p:cNvPr>
          <p:cNvSpPr txBox="1"/>
          <p:nvPr/>
        </p:nvSpPr>
        <p:spPr>
          <a:xfrm>
            <a:off x="1064797" y="3371906"/>
            <a:ext cx="28111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биотехнологии для производства компонентной базы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биотехнологических решений для энергетики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Исследование и разработка биотехнологии для высокопродуктивного сельского хозяйства и производства продуктов питания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Исследование и разработка биотехнологии для утилизации отходов, </a:t>
            </a:r>
            <a:b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т.ч. создания технологий глубокой переработки растительного сырья </a:t>
            </a:r>
            <a:b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использования их отходов для получения полимеров биотехнологического происхождения </a:t>
            </a:r>
            <a:b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композиций на их основе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1D53DD-EB0C-9311-56BA-E506099243CF}"/>
              </a:ext>
            </a:extLst>
          </p:cNvPr>
          <p:cNvSpPr txBox="1"/>
          <p:nvPr/>
        </p:nvSpPr>
        <p:spPr>
          <a:xfrm>
            <a:off x="7423206" y="3371906"/>
            <a:ext cx="285758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Исследование и разработка технологий производства биосовместимых </a:t>
            </a:r>
            <a:b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биоразлагаемых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полимерных композиционных материалов и их компонентов из смесей полимеров биотехнологического происхождения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технологий полимеров биотехнологического производства полного цикла, включая технологии </a:t>
            </a:r>
            <a:b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их переработки в изделия медицинского назначения и функциональных композиций для АПК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технологий «прививки» лекарственных препаратов на полимерную матрицу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9A93C03-D4A4-0E74-9F04-461B68DC4B4F}"/>
              </a:ext>
            </a:extLst>
          </p:cNvPr>
          <p:cNvSpPr txBox="1"/>
          <p:nvPr/>
        </p:nvSpPr>
        <p:spPr>
          <a:xfrm>
            <a:off x="4247812" y="3371906"/>
            <a:ext cx="29159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Исследование и разработка критически важных ферментных препаратов, пищевых и кормовых добавок, технологических вспомогательных средств для различных отраслей промышленности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Разработка и применение лекарственных средств для ветеринарии, направленных на улучшение здоровья и благополучия животных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Научные исследования и разработки, направленные на обеспечение технической и технологической независимости пищевой и перерабатывающей промышленности посредством внедрения инновационных биотехнологий и местного производства необходимых компонентов</a:t>
            </a:r>
          </a:p>
        </p:txBody>
      </p:sp>
      <p:cxnSp>
        <p:nvCxnSpPr>
          <p:cNvPr id="79" name="Соединительная линия уступом 78">
            <a:extLst>
              <a:ext uri="{FF2B5EF4-FFF2-40B4-BE49-F238E27FC236}">
                <a16:creationId xmlns:a16="http://schemas.microsoft.com/office/drawing/2014/main" id="{8E5C44FF-5BAB-73DF-FC92-7C91EC1D078F}"/>
              </a:ext>
            </a:extLst>
          </p:cNvPr>
          <p:cNvCxnSpPr>
            <a:cxnSpLocks/>
            <a:stCxn id="71" idx="3"/>
            <a:endCxn id="98" idx="0"/>
          </p:cNvCxnSpPr>
          <p:nvPr/>
        </p:nvCxnSpPr>
        <p:spPr>
          <a:xfrm>
            <a:off x="7783033" y="1775614"/>
            <a:ext cx="1046174" cy="705679"/>
          </a:xfrm>
          <a:prstGeom prst="bentConnector2">
            <a:avLst/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Соединительная линия уступом 79">
            <a:extLst>
              <a:ext uri="{FF2B5EF4-FFF2-40B4-BE49-F238E27FC236}">
                <a16:creationId xmlns:a16="http://schemas.microsoft.com/office/drawing/2014/main" id="{857F179B-F9E3-D737-9303-DB39709FDA4A}"/>
              </a:ext>
            </a:extLst>
          </p:cNvPr>
          <p:cNvCxnSpPr>
            <a:cxnSpLocks/>
            <a:stCxn id="71" idx="1"/>
            <a:endCxn id="97" idx="0"/>
          </p:cNvCxnSpPr>
          <p:nvPr/>
        </p:nvCxnSpPr>
        <p:spPr>
          <a:xfrm rot="10800000" flipV="1">
            <a:off x="2563223" y="1775613"/>
            <a:ext cx="986071" cy="705679"/>
          </a:xfrm>
          <a:prstGeom prst="bentConnector2">
            <a:avLst/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C7EA5ECD-3A68-7E48-4345-9C9C28A78D81}"/>
              </a:ext>
            </a:extLst>
          </p:cNvPr>
          <p:cNvCxnSpPr>
            <a:cxnSpLocks/>
            <a:stCxn id="71" idx="2"/>
          </p:cNvCxnSpPr>
          <p:nvPr/>
        </p:nvCxnSpPr>
        <p:spPr>
          <a:xfrm>
            <a:off x="5666163" y="2154460"/>
            <a:ext cx="0" cy="322040"/>
          </a:xfrm>
          <a:prstGeom prst="straightConnector1">
            <a:avLst/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: скругленные углы 18">
            <a:extLst>
              <a:ext uri="{FF2B5EF4-FFF2-40B4-BE49-F238E27FC236}">
                <a16:creationId xmlns:a16="http://schemas.microsoft.com/office/drawing/2014/main" id="{B1DC74DB-BC75-4923-1DBA-3D8486BBDFCA}"/>
              </a:ext>
            </a:extLst>
          </p:cNvPr>
          <p:cNvSpPr/>
          <p:nvPr/>
        </p:nvSpPr>
        <p:spPr>
          <a:xfrm>
            <a:off x="1109265" y="5946339"/>
            <a:ext cx="2820336" cy="1318773"/>
          </a:xfrm>
          <a:prstGeom prst="roundRect">
            <a:avLst>
              <a:gd name="adj" fmla="val 6118"/>
            </a:avLst>
          </a:prstGeom>
          <a:noFill/>
          <a:ln w="12700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Прямоугольник: скругленные углы 19">
            <a:extLst>
              <a:ext uri="{FF2B5EF4-FFF2-40B4-BE49-F238E27FC236}">
                <a16:creationId xmlns:a16="http://schemas.microsoft.com/office/drawing/2014/main" id="{BAA642D9-834A-2665-1032-5A6B1F91185E}"/>
              </a:ext>
            </a:extLst>
          </p:cNvPr>
          <p:cNvSpPr/>
          <p:nvPr/>
        </p:nvSpPr>
        <p:spPr>
          <a:xfrm>
            <a:off x="4311156" y="5946340"/>
            <a:ext cx="2820336" cy="1214413"/>
          </a:xfrm>
          <a:prstGeom prst="roundRect">
            <a:avLst>
              <a:gd name="adj" fmla="val 6665"/>
            </a:avLst>
          </a:prstGeom>
          <a:noFill/>
          <a:ln w="12700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Прямоугольник: скругленные углы 22">
            <a:extLst>
              <a:ext uri="{FF2B5EF4-FFF2-40B4-BE49-F238E27FC236}">
                <a16:creationId xmlns:a16="http://schemas.microsoft.com/office/drawing/2014/main" id="{6EEF23C9-5895-C204-6FE0-7F983C8E5323}"/>
              </a:ext>
            </a:extLst>
          </p:cNvPr>
          <p:cNvSpPr/>
          <p:nvPr/>
        </p:nvSpPr>
        <p:spPr>
          <a:xfrm>
            <a:off x="7477684" y="5946340"/>
            <a:ext cx="2820336" cy="1214413"/>
          </a:xfrm>
          <a:prstGeom prst="roundRect">
            <a:avLst>
              <a:gd name="adj" fmla="val 7842"/>
            </a:avLst>
          </a:prstGeom>
          <a:noFill/>
          <a:ln w="12700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id="{6F152898-F859-4F79-1A38-94C5D7944E40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2526055" y="2991131"/>
            <a:ext cx="0" cy="292915"/>
          </a:xfrm>
          <a:prstGeom prst="straightConnector1">
            <a:avLst/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FE65132A-0C7F-EFE8-A34B-2A7ED8DD0C9F}"/>
              </a:ext>
            </a:extLst>
          </p:cNvPr>
          <p:cNvCxnSpPr>
            <a:cxnSpLocks/>
            <a:endCxn id="100" idx="0"/>
          </p:cNvCxnSpPr>
          <p:nvPr/>
        </p:nvCxnSpPr>
        <p:spPr>
          <a:xfrm>
            <a:off x="5705815" y="2984004"/>
            <a:ext cx="0" cy="308109"/>
          </a:xfrm>
          <a:prstGeom prst="straightConnector1">
            <a:avLst/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6CDC7E8E-1A47-541F-A9B8-191938708CB6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8885573" y="2984004"/>
            <a:ext cx="0" cy="306781"/>
          </a:xfrm>
          <a:prstGeom prst="straightConnector1">
            <a:avLst/>
          </a:prstGeom>
          <a:ln w="3492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3EA5302A-6F5C-BFA3-8948-7C4C8BEAD190}"/>
              </a:ext>
            </a:extLst>
          </p:cNvPr>
          <p:cNvCxnSpPr>
            <a:cxnSpLocks/>
          </p:cNvCxnSpPr>
          <p:nvPr/>
        </p:nvCxnSpPr>
        <p:spPr>
          <a:xfrm>
            <a:off x="2526055" y="5721617"/>
            <a:ext cx="0" cy="224312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Скругленный прямоугольник 8">
            <a:extLst>
              <a:ext uri="{FF2B5EF4-FFF2-40B4-BE49-F238E27FC236}">
                <a16:creationId xmlns:a16="http://schemas.microsoft.com/office/drawing/2014/main" id="{EAA2CBFB-B5C0-3CA7-5DE6-BEE799044F0C}"/>
              </a:ext>
            </a:extLst>
          </p:cNvPr>
          <p:cNvSpPr/>
          <p:nvPr/>
        </p:nvSpPr>
        <p:spPr>
          <a:xfrm>
            <a:off x="4247812" y="2481293"/>
            <a:ext cx="2841079" cy="502711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1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ПРОДОВОЛЬСТВЕННАЯ БЕЗОПАСНОСТЬ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id="{20D419BD-1AB8-1466-0DD8-343D0643D81A}"/>
              </a:ext>
            </a:extLst>
          </p:cNvPr>
          <p:cNvSpPr/>
          <p:nvPr/>
        </p:nvSpPr>
        <p:spPr>
          <a:xfrm>
            <a:off x="1142390" y="2481293"/>
            <a:ext cx="2841664" cy="509838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1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БИОЭКОНОМИКА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Скругленный прямоугольник 8">
            <a:extLst>
              <a:ext uri="{FF2B5EF4-FFF2-40B4-BE49-F238E27FC236}">
                <a16:creationId xmlns:a16="http://schemas.microsoft.com/office/drawing/2014/main" id="{84FE6F05-FF5F-8A1B-D045-79064FC06381}"/>
              </a:ext>
            </a:extLst>
          </p:cNvPr>
          <p:cNvSpPr/>
          <p:nvPr/>
        </p:nvSpPr>
        <p:spPr>
          <a:xfrm>
            <a:off x="7405951" y="2481293"/>
            <a:ext cx="2846512" cy="509838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НОВЫЕ МАТЕРИАЛЫ </a:t>
            </a:r>
            <a:b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</a:br>
            <a:r>
              <a:rPr lang="ru-RU" sz="1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И ХИМИЯ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Прямоугольник: скругленные углы 59">
            <a:extLst>
              <a:ext uri="{FF2B5EF4-FFF2-40B4-BE49-F238E27FC236}">
                <a16:creationId xmlns:a16="http://schemas.microsoft.com/office/drawing/2014/main" id="{6817347A-E29F-4652-1A38-8CADFC42172F}"/>
              </a:ext>
            </a:extLst>
          </p:cNvPr>
          <p:cNvSpPr/>
          <p:nvPr/>
        </p:nvSpPr>
        <p:spPr>
          <a:xfrm>
            <a:off x="1068055" y="3284046"/>
            <a:ext cx="2916000" cy="2437571"/>
          </a:xfrm>
          <a:prstGeom prst="roundRect">
            <a:avLst>
              <a:gd name="adj" fmla="val 1595"/>
            </a:avLst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0" name="Прямоугольник: скругленные углы 60">
            <a:extLst>
              <a:ext uri="{FF2B5EF4-FFF2-40B4-BE49-F238E27FC236}">
                <a16:creationId xmlns:a16="http://schemas.microsoft.com/office/drawing/2014/main" id="{535F9028-AFD6-706A-9E75-4D4F61180EA1}"/>
              </a:ext>
            </a:extLst>
          </p:cNvPr>
          <p:cNvSpPr/>
          <p:nvPr/>
        </p:nvSpPr>
        <p:spPr>
          <a:xfrm>
            <a:off x="4247815" y="3292113"/>
            <a:ext cx="2916000" cy="2429504"/>
          </a:xfrm>
          <a:prstGeom prst="roundRect">
            <a:avLst>
              <a:gd name="adj" fmla="val 2872"/>
            </a:avLst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Прямоугольник: скругленные углы 61">
            <a:extLst>
              <a:ext uri="{FF2B5EF4-FFF2-40B4-BE49-F238E27FC236}">
                <a16:creationId xmlns:a16="http://schemas.microsoft.com/office/drawing/2014/main" id="{4C596A1A-2452-61EF-908E-38DA22C6BE59}"/>
              </a:ext>
            </a:extLst>
          </p:cNvPr>
          <p:cNvSpPr/>
          <p:nvPr/>
        </p:nvSpPr>
        <p:spPr>
          <a:xfrm>
            <a:off x="7427573" y="3290785"/>
            <a:ext cx="2916000" cy="2430832"/>
          </a:xfrm>
          <a:prstGeom prst="roundRect">
            <a:avLst>
              <a:gd name="adj" fmla="val 1722"/>
            </a:avLst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" name="object 7">
            <a:extLst>
              <a:ext uri="{FF2B5EF4-FFF2-40B4-BE49-F238E27FC236}">
                <a16:creationId xmlns:a16="http://schemas.microsoft.com/office/drawing/2014/main" id="{D38AF3EB-26B9-FD4B-DB55-608223897237}"/>
              </a:ext>
            </a:extLst>
          </p:cNvPr>
          <p:cNvSpPr/>
          <p:nvPr/>
        </p:nvSpPr>
        <p:spPr>
          <a:xfrm>
            <a:off x="10088121" y="7265113"/>
            <a:ext cx="283845" cy="245110"/>
          </a:xfrm>
          <a:custGeom>
            <a:avLst/>
            <a:gdLst/>
            <a:ahLst/>
            <a:cxnLst/>
            <a:rect l="l" t="t" r="r" b="b"/>
            <a:pathLst>
              <a:path w="283845" h="245109">
                <a:moveTo>
                  <a:pt x="0" y="0"/>
                </a:moveTo>
                <a:lnTo>
                  <a:pt x="283740" y="0"/>
                </a:lnTo>
                <a:lnTo>
                  <a:pt x="283740" y="244878"/>
                </a:lnTo>
                <a:lnTo>
                  <a:pt x="0" y="244878"/>
                </a:lnTo>
                <a:lnTo>
                  <a:pt x="0" y="0"/>
                </a:lnTo>
                <a:close/>
              </a:path>
            </a:pathLst>
          </a:custGeom>
          <a:solidFill>
            <a:srgbClr val="93D5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BC9C96-67C4-A82E-C5CE-E75E2C0A540D}"/>
              </a:ext>
            </a:extLst>
          </p:cNvPr>
          <p:cNvSpPr txBox="1"/>
          <p:nvPr/>
        </p:nvSpPr>
        <p:spPr>
          <a:xfrm>
            <a:off x="1158939" y="5977529"/>
            <a:ext cx="2820319" cy="204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НИЦ «Курчатовский институт»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977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Иннопрактика</a:t>
            </a: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ФКП «Щелковский </a:t>
            </a:r>
            <a:r>
              <a:rPr lang="ru-RU" sz="97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биокомбинат</a:t>
            </a: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ФИЦ Биотехнологии РАН</a:t>
            </a:r>
            <a:endParaRPr lang="ru-RU" sz="97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97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Бегарат</a:t>
            </a: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«НВЦ </a:t>
            </a:r>
            <a:r>
              <a:rPr lang="ru-RU" sz="977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Агроветзащита</a:t>
            </a: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ИП Мамиконян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НИИ «</a:t>
            </a:r>
            <a:r>
              <a:rPr lang="ru-RU" sz="977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Профи.Био</a:t>
            </a: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ru-RU" sz="97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endParaRPr lang="ru-RU" sz="977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endParaRPr lang="ru-RU" sz="977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endParaRPr lang="ru-RU" sz="97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endParaRPr lang="ru-RU" sz="97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CC9EF9F-59F1-17EB-DA87-C230B80E32E2}"/>
              </a:ext>
            </a:extLst>
          </p:cNvPr>
          <p:cNvSpPr txBox="1"/>
          <p:nvPr/>
        </p:nvSpPr>
        <p:spPr>
          <a:xfrm>
            <a:off x="4280715" y="5977529"/>
            <a:ext cx="2820319" cy="99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«УРАЛХИМ инновация»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ПАО «Группа Черкизово»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«Владимирский хлебокомбинат»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«Завод Святой Источник»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ООО «Академия-Т»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ОАО «Лианозовский колбасный завод»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50C98BD-EC83-4D3B-6F7F-C11313F23A3F}"/>
              </a:ext>
            </a:extLst>
          </p:cNvPr>
          <p:cNvSpPr txBox="1"/>
          <p:nvPr/>
        </p:nvSpPr>
        <p:spPr>
          <a:xfrm>
            <a:off x="7473570" y="5977529"/>
            <a:ext cx="2820319" cy="129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977" dirty="0" err="1">
                <a:latin typeface="Verdana" panose="020B0604030504040204" pitchFamily="34" charset="0"/>
                <a:ea typeface="Verdana" panose="020B0604030504040204" pitchFamily="34" charset="0"/>
              </a:rPr>
              <a:t>Сибур</a:t>
            </a: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977" dirty="0" err="1">
                <a:latin typeface="Verdana" panose="020B0604030504040204" pitchFamily="34" charset="0"/>
                <a:ea typeface="Verdana" panose="020B0604030504040204" pitchFamily="34" charset="0"/>
              </a:rPr>
              <a:t>ПолиЛаб</a:t>
            </a: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</a:rPr>
              <a:t>ПАО «ГМК «Норильский никель»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«МИРАЛЕК»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977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Химпромсырье</a:t>
            </a: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«ЭКОЛАЙН»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ТПК «БиоФуд»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97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«Агама Истра»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endParaRPr lang="ru-RU" sz="977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6BA1937A-9A49-A6EA-5CA7-B38EA2C4250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27</a:t>
            </a:fld>
            <a:endParaRPr b="0" spc="-50" dirty="0"/>
          </a:p>
        </p:txBody>
      </p:sp>
      <p:sp>
        <p:nvSpPr>
          <p:cNvPr id="4" name="Google Shape;162;p16">
            <a:extLst>
              <a:ext uri="{FF2B5EF4-FFF2-40B4-BE49-F238E27FC236}">
                <a16:creationId xmlns:a16="http://schemas.microsoft.com/office/drawing/2014/main" id="{50322D3A-53AA-952C-0DB7-F58F75C14F22}"/>
              </a:ext>
            </a:extLst>
          </p:cNvPr>
          <p:cNvSpPr txBox="1"/>
          <p:nvPr/>
        </p:nvSpPr>
        <p:spPr>
          <a:xfrm>
            <a:off x="611140" y="619151"/>
            <a:ext cx="86472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93D50B"/>
              </a:buClr>
              <a:buSzPts val="1800"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НАЦИОНАЛЬНЫХ ЦЕЛЕЙ </a:t>
            </a:r>
            <a:b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НАЦИОНАЛЬНЫХ ПРОЕКТОВ 2025-2030 гг.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Montserrat Medium"/>
            </a:endParaRPr>
          </a:p>
        </p:txBody>
      </p:sp>
      <p:sp>
        <p:nvSpPr>
          <p:cNvPr id="7" name="Скругленный прямоугольник 12">
            <a:extLst>
              <a:ext uri="{FF2B5EF4-FFF2-40B4-BE49-F238E27FC236}">
                <a16:creationId xmlns:a16="http://schemas.microsoft.com/office/drawing/2014/main" id="{94ED9ABA-9155-5FC7-D92D-1C7B3A44BA9D}"/>
              </a:ext>
            </a:extLst>
          </p:cNvPr>
          <p:cNvSpPr/>
          <p:nvPr/>
        </p:nvSpPr>
        <p:spPr>
          <a:xfrm rot="16200000">
            <a:off x="78382" y="6401374"/>
            <a:ext cx="1221541" cy="438567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ПАРТНЕРЫ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D5C1F3D9-52BA-C2FA-1376-DAC9D39A3FBC}"/>
              </a:ext>
            </a:extLst>
          </p:cNvPr>
          <p:cNvSpPr/>
          <p:nvPr/>
        </p:nvSpPr>
        <p:spPr>
          <a:xfrm rot="16200000">
            <a:off x="-513950" y="4286916"/>
            <a:ext cx="2430833" cy="438570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НАУЧНЫЕ НАПРАВЛЕНИЯ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D9965E-E747-7D15-4CB8-5D7CD145EA64}"/>
              </a:ext>
            </a:extLst>
          </p:cNvPr>
          <p:cNvSpPr/>
          <p:nvPr/>
        </p:nvSpPr>
        <p:spPr>
          <a:xfrm>
            <a:off x="4247812" y="2476500"/>
            <a:ext cx="2248858" cy="507504"/>
          </a:xfrm>
          <a:prstGeom prst="rect">
            <a:avLst/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51DD22-5234-2C2D-DF94-A002AE1AD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029" y="2435687"/>
            <a:ext cx="996722" cy="70567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B90D71-3DCE-A747-26DE-C6E7A625CFE8}"/>
              </a:ext>
            </a:extLst>
          </p:cNvPr>
          <p:cNvSpPr/>
          <p:nvPr/>
        </p:nvSpPr>
        <p:spPr>
          <a:xfrm>
            <a:off x="1142390" y="2476500"/>
            <a:ext cx="2248858" cy="507504"/>
          </a:xfrm>
          <a:prstGeom prst="rect">
            <a:avLst/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61C9B8-8979-8F44-4C54-779760012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607" y="2435687"/>
            <a:ext cx="996722" cy="70567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4A5F128-E8DC-5491-E4FC-C9D8B38452D5}"/>
              </a:ext>
            </a:extLst>
          </p:cNvPr>
          <p:cNvSpPr/>
          <p:nvPr/>
        </p:nvSpPr>
        <p:spPr>
          <a:xfrm>
            <a:off x="7405950" y="2476500"/>
            <a:ext cx="2248858" cy="507504"/>
          </a:xfrm>
          <a:prstGeom prst="rect">
            <a:avLst/>
          </a:prstGeom>
          <a:noFill/>
          <a:ln w="9525"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7BC520-4171-8F1F-2C64-378732990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167" y="2435687"/>
            <a:ext cx="996722" cy="705679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CE61DF18-7C01-0810-D0E6-7BEF4EAE9AFB}"/>
              </a:ext>
            </a:extLst>
          </p:cNvPr>
          <p:cNvCxnSpPr>
            <a:cxnSpLocks/>
          </p:cNvCxnSpPr>
          <p:nvPr/>
        </p:nvCxnSpPr>
        <p:spPr>
          <a:xfrm>
            <a:off x="5753349" y="5721617"/>
            <a:ext cx="0" cy="224312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929DB20-6C51-80AD-935F-44331C62D3CD}"/>
              </a:ext>
            </a:extLst>
          </p:cNvPr>
          <p:cNvCxnSpPr>
            <a:cxnSpLocks/>
          </p:cNvCxnSpPr>
          <p:nvPr/>
        </p:nvCxnSpPr>
        <p:spPr>
          <a:xfrm>
            <a:off x="8917890" y="5721617"/>
            <a:ext cx="0" cy="224312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12">
            <a:extLst>
              <a:ext uri="{FF2B5EF4-FFF2-40B4-BE49-F238E27FC236}">
                <a16:creationId xmlns:a16="http://schemas.microsoft.com/office/drawing/2014/main" id="{94757794-C19E-2380-7F59-F1B17458117C}"/>
              </a:ext>
            </a:extLst>
          </p:cNvPr>
          <p:cNvSpPr/>
          <p:nvPr/>
        </p:nvSpPr>
        <p:spPr>
          <a:xfrm>
            <a:off x="611141" y="1600895"/>
            <a:ext cx="1493042" cy="50750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1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НАЦИОНАЛЬНАЯ </a:t>
            </a:r>
            <a:br>
              <a:rPr lang="ru-RU" sz="1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</a:br>
            <a:r>
              <a:rPr lang="ru-RU" sz="1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 Medium"/>
              </a:rPr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2233711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344A93D8-D912-AE8F-C361-04C6FA1728C0}"/>
              </a:ext>
            </a:extLst>
          </p:cNvPr>
          <p:cNvSpPr/>
          <p:nvPr/>
        </p:nvSpPr>
        <p:spPr>
          <a:xfrm>
            <a:off x="7260514" y="2072382"/>
            <a:ext cx="2610044" cy="504879"/>
          </a:xfrm>
          <a:prstGeom prst="roundRect">
            <a:avLst>
              <a:gd name="adj" fmla="val 50000"/>
            </a:avLst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80016-430E-4874-BB59-FF26D9FC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41" y="619151"/>
            <a:ext cx="7520109" cy="307777"/>
          </a:xfrm>
        </p:spPr>
        <p:txBody>
          <a:bodyPr/>
          <a:lstStyle/>
          <a:p>
            <a:r>
              <a:rPr lang="ru-RU" dirty="0"/>
              <a:t>ОРГАНИЗАЦИЯ НИОКР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A21A528E-3EB8-22D1-1156-A844BCC80081}"/>
              </a:ext>
            </a:extLst>
          </p:cNvPr>
          <p:cNvSpPr/>
          <p:nvPr/>
        </p:nvSpPr>
        <p:spPr>
          <a:xfrm>
            <a:off x="592013" y="1178466"/>
            <a:ext cx="9562397" cy="2184722"/>
          </a:xfrm>
          <a:prstGeom prst="roundRect">
            <a:avLst>
              <a:gd name="adj" fmla="val 4116"/>
            </a:avLst>
          </a:prstGeom>
          <a:noFill/>
          <a:ln>
            <a:solidFill>
              <a:srgbClr val="93C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BD0B3303-D647-8705-63C7-493449D134F5}"/>
              </a:ext>
            </a:extLst>
          </p:cNvPr>
          <p:cNvCxnSpPr>
            <a:cxnSpLocks/>
          </p:cNvCxnSpPr>
          <p:nvPr/>
        </p:nvCxnSpPr>
        <p:spPr>
          <a:xfrm>
            <a:off x="3832997" y="2479948"/>
            <a:ext cx="2787673" cy="0"/>
          </a:xfrm>
          <a:prstGeom prst="straightConnector1">
            <a:avLst/>
          </a:prstGeom>
          <a:ln w="63500">
            <a:solidFill>
              <a:srgbClr val="93C020"/>
            </a:solidFill>
            <a:headEnd type="diamon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D36C3A3-6B6A-69A9-C544-BE085BBC7E7E}"/>
              </a:ext>
            </a:extLst>
          </p:cNvPr>
          <p:cNvSpPr/>
          <p:nvPr/>
        </p:nvSpPr>
        <p:spPr>
          <a:xfrm>
            <a:off x="6700420" y="2072382"/>
            <a:ext cx="2610044" cy="504879"/>
          </a:xfrm>
          <a:prstGeom prst="roundRect">
            <a:avLst>
              <a:gd name="adj" fmla="val 50000"/>
            </a:avLst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EB7CF604-B445-A732-0AED-947C59613422}"/>
              </a:ext>
            </a:extLst>
          </p:cNvPr>
          <p:cNvSpPr/>
          <p:nvPr/>
        </p:nvSpPr>
        <p:spPr>
          <a:xfrm>
            <a:off x="906012" y="2072382"/>
            <a:ext cx="2610044" cy="504879"/>
          </a:xfrm>
          <a:prstGeom prst="roundRect">
            <a:avLst>
              <a:gd name="adj" fmla="val 50000"/>
            </a:avLst>
          </a:prstGeom>
          <a:solidFill>
            <a:srgbClr val="93C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432C7-489F-B20D-C089-B26A52F30221}"/>
              </a:ext>
            </a:extLst>
          </p:cNvPr>
          <p:cNvSpPr txBox="1"/>
          <p:nvPr/>
        </p:nvSpPr>
        <p:spPr>
          <a:xfrm>
            <a:off x="2856967" y="1399828"/>
            <a:ext cx="1315528" cy="169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100" b="1" dirty="0">
                <a:solidFill>
                  <a:srgbClr val="93C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УНИВЕРСИТЕТ</a:t>
            </a:r>
            <a:endParaRPr lang="ru-RU" sz="1400" b="1" dirty="0">
              <a:solidFill>
                <a:srgbClr val="93C0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90687-00A8-5A21-BF08-D3D5876A73C2}"/>
              </a:ext>
            </a:extLst>
          </p:cNvPr>
          <p:cNvSpPr txBox="1"/>
          <p:nvPr/>
        </p:nvSpPr>
        <p:spPr>
          <a:xfrm>
            <a:off x="6675462" y="1399828"/>
            <a:ext cx="119369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ИНДУСТРИЯ</a:t>
            </a:r>
            <a:endParaRPr lang="ru-RU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613DC-8EDF-2714-7372-CE37CC4E20BB}"/>
              </a:ext>
            </a:extLst>
          </p:cNvPr>
          <p:cNvSpPr txBox="1"/>
          <p:nvPr/>
        </p:nvSpPr>
        <p:spPr>
          <a:xfrm>
            <a:off x="6722493" y="3036044"/>
            <a:ext cx="1180325" cy="18044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Производство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E055462-5866-982C-92F6-E099BFE7229F}"/>
              </a:ext>
            </a:extLst>
          </p:cNvPr>
          <p:cNvSpPr>
            <a:spLocks noChangeAspect="1"/>
          </p:cNvSpPr>
          <p:nvPr/>
        </p:nvSpPr>
        <p:spPr>
          <a:xfrm>
            <a:off x="6704018" y="1728930"/>
            <a:ext cx="1198800" cy="1198800"/>
          </a:xfrm>
          <a:prstGeom prst="ellipse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4A19EE-1E3E-C041-4FEC-58908FB86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70" y="2048169"/>
            <a:ext cx="487219" cy="495406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A7E6400-0DB5-A300-204A-BFE4144413A9}"/>
              </a:ext>
            </a:extLst>
          </p:cNvPr>
          <p:cNvCxnSpPr>
            <a:cxnSpLocks/>
          </p:cNvCxnSpPr>
          <p:nvPr/>
        </p:nvCxnSpPr>
        <p:spPr>
          <a:xfrm flipH="1">
            <a:off x="4184070" y="2191916"/>
            <a:ext cx="2612549" cy="0"/>
          </a:xfrm>
          <a:prstGeom prst="straightConnector1">
            <a:avLst/>
          </a:prstGeom>
          <a:ln w="63500">
            <a:solidFill>
              <a:srgbClr val="21174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C764995-02E3-EC26-2759-6F6761F06AF5}"/>
              </a:ext>
            </a:extLst>
          </p:cNvPr>
          <p:cNvSpPr txBox="1"/>
          <p:nvPr/>
        </p:nvSpPr>
        <p:spPr>
          <a:xfrm>
            <a:off x="344289" y="2143664"/>
            <a:ext cx="227899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0488" algn="r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ТЕХНОЛОГИИ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8" algn="r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89CCDC-7656-9E7E-3292-82FCA6DABAE2}"/>
              </a:ext>
            </a:extLst>
          </p:cNvPr>
          <p:cNvSpPr txBox="1"/>
          <p:nvPr/>
        </p:nvSpPr>
        <p:spPr>
          <a:xfrm>
            <a:off x="7436108" y="2154850"/>
            <a:ext cx="241845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НИОКР</a:t>
            </a: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УСЛУГИ</a:t>
            </a:r>
            <a:endParaRPr lang="ru-RU" sz="1200" b="1" baseline="-25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472E1C-FDB0-B864-9B39-36C6A065FFCE}"/>
              </a:ext>
            </a:extLst>
          </p:cNvPr>
          <p:cNvSpPr txBox="1"/>
          <p:nvPr/>
        </p:nvSpPr>
        <p:spPr>
          <a:xfrm>
            <a:off x="4574359" y="2569097"/>
            <a:ext cx="4702257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Трансфер разработок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7B1F164-55B3-2A83-F7F9-E79E29DFB37E}"/>
              </a:ext>
            </a:extLst>
          </p:cNvPr>
          <p:cNvSpPr>
            <a:spLocks noChangeAspect="1"/>
          </p:cNvSpPr>
          <p:nvPr/>
        </p:nvSpPr>
        <p:spPr>
          <a:xfrm>
            <a:off x="2911664" y="1728930"/>
            <a:ext cx="1198800" cy="1198800"/>
          </a:xfrm>
          <a:prstGeom prst="ellipse">
            <a:avLst/>
          </a:prstGeom>
          <a:solidFill>
            <a:schemeClr val="bg1"/>
          </a:solidFill>
          <a:ln>
            <a:solidFill>
              <a:srgbClr val="93C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3ED547-B708-B3FA-4448-E75D299AA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272" y="1854354"/>
            <a:ext cx="947210" cy="940933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EA12E19-1F82-061A-F2BA-1D39683CDF17}"/>
              </a:ext>
            </a:extLst>
          </p:cNvPr>
          <p:cNvSpPr txBox="1"/>
          <p:nvPr/>
        </p:nvSpPr>
        <p:spPr>
          <a:xfrm>
            <a:off x="4636481" y="1759868"/>
            <a:ext cx="2063939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Контрактные работы, </a:t>
            </a:r>
          </a:p>
          <a:p>
            <a:pPr algn="l"/>
            <a: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экспертиза, сертификация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D5EFED-32BB-9AEB-6CF0-510292A509E8}"/>
              </a:ext>
            </a:extLst>
          </p:cNvPr>
          <p:cNvSpPr>
            <a:spLocks noChangeAspect="1"/>
          </p:cNvSpPr>
          <p:nvPr/>
        </p:nvSpPr>
        <p:spPr>
          <a:xfrm>
            <a:off x="6796619" y="1820643"/>
            <a:ext cx="1026449" cy="1026449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404813F6-0EDA-BBB4-F7BF-BCF4DE19324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28</a:t>
            </a:fld>
            <a:endParaRPr b="0" spc="-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AF308-0C7B-B097-C289-2A6FE1BE3DAD}"/>
              </a:ext>
            </a:extLst>
          </p:cNvPr>
          <p:cNvSpPr txBox="1"/>
          <p:nvPr/>
        </p:nvSpPr>
        <p:spPr>
          <a:xfrm>
            <a:off x="1970156" y="4640949"/>
            <a:ext cx="1070116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БИЗНЕС-ИДЕЯ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72485A3-7AE3-BE2B-7CBF-F83E215263E4}"/>
              </a:ext>
            </a:extLst>
          </p:cNvPr>
          <p:cNvCxnSpPr>
            <a:cxnSpLocks/>
          </p:cNvCxnSpPr>
          <p:nvPr/>
        </p:nvCxnSpPr>
        <p:spPr>
          <a:xfrm flipV="1">
            <a:off x="1892730" y="4863431"/>
            <a:ext cx="1363580" cy="8389"/>
          </a:xfrm>
          <a:prstGeom prst="straightConnector1">
            <a:avLst/>
          </a:prstGeom>
          <a:ln w="38100">
            <a:solidFill>
              <a:srgbClr val="21174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6516E4-C8F8-AEE2-5A5A-BAF25180622F}"/>
              </a:ext>
            </a:extLst>
          </p:cNvPr>
          <p:cNvSpPr txBox="1"/>
          <p:nvPr/>
        </p:nvSpPr>
        <p:spPr>
          <a:xfrm>
            <a:off x="6269603" y="4372502"/>
            <a:ext cx="1274517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/>
            <a:r>
              <a:rPr lang="ru-RU" sz="1200" b="1" dirty="0">
                <a:solidFill>
                  <a:srgbClr val="93C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ОПЫТНЫЕ ОБРАЗЦЫ</a:t>
            </a:r>
            <a:endParaRPr lang="en-US" sz="1200" b="1" dirty="0">
              <a:solidFill>
                <a:srgbClr val="93C0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58EC79A-7834-3CDE-FB90-8BD19D612E1E}"/>
              </a:ext>
            </a:extLst>
          </p:cNvPr>
          <p:cNvCxnSpPr>
            <a:cxnSpLocks/>
          </p:cNvCxnSpPr>
          <p:nvPr/>
        </p:nvCxnSpPr>
        <p:spPr>
          <a:xfrm>
            <a:off x="6224296" y="4859229"/>
            <a:ext cx="1273189" cy="12592"/>
          </a:xfrm>
          <a:prstGeom prst="straightConnector1">
            <a:avLst/>
          </a:prstGeom>
          <a:ln w="38100">
            <a:solidFill>
              <a:srgbClr val="93C02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58CFBD-A5C9-7CE8-268A-0EC5F4A53EDD}"/>
              </a:ext>
            </a:extLst>
          </p:cNvPr>
          <p:cNvSpPr txBox="1"/>
          <p:nvPr/>
        </p:nvSpPr>
        <p:spPr>
          <a:xfrm>
            <a:off x="7360766" y="4123752"/>
            <a:ext cx="12579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ИНДУСТРИЯ</a:t>
            </a:r>
            <a:endParaRPr lang="ru-RU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F5A8E-8898-53A1-D3B3-CE69D2656C90}"/>
              </a:ext>
            </a:extLst>
          </p:cNvPr>
          <p:cNvSpPr txBox="1"/>
          <p:nvPr/>
        </p:nvSpPr>
        <p:spPr>
          <a:xfrm>
            <a:off x="1970156" y="4869896"/>
            <a:ext cx="1089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НИР</a:t>
            </a:r>
            <a:endParaRPr lang="ru-RU" sz="1200" baseline="-25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0A730-2D6B-D814-DEDB-2FF8E5CC4E62}"/>
              </a:ext>
            </a:extLst>
          </p:cNvPr>
          <p:cNvSpPr txBox="1"/>
          <p:nvPr/>
        </p:nvSpPr>
        <p:spPr>
          <a:xfrm>
            <a:off x="4968468" y="5720308"/>
            <a:ext cx="5200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УГТ4</a:t>
            </a: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69D0AA-B1E5-BA9A-A2CF-5FE56009E3F3}"/>
              </a:ext>
            </a:extLst>
          </p:cNvPr>
          <p:cNvSpPr txBox="1"/>
          <p:nvPr/>
        </p:nvSpPr>
        <p:spPr>
          <a:xfrm>
            <a:off x="7385126" y="5293972"/>
            <a:ext cx="1180325" cy="20671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ru-RU" sz="1100" dirty="0"/>
              <a:t>Производство</a:t>
            </a:r>
            <a:endParaRPr lang="ru-RU" sz="1400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DB4BCD9-BA20-C013-FEA4-C7D212A7552F}"/>
              </a:ext>
            </a:extLst>
          </p:cNvPr>
          <p:cNvSpPr/>
          <p:nvPr/>
        </p:nvSpPr>
        <p:spPr>
          <a:xfrm>
            <a:off x="3356709" y="4367470"/>
            <a:ext cx="2707913" cy="987153"/>
          </a:xfrm>
          <a:prstGeom prst="roundRect">
            <a:avLst>
              <a:gd name="adj" fmla="val 11334"/>
            </a:avLst>
          </a:prstGeom>
          <a:noFill/>
          <a:ln w="12700">
            <a:solidFill>
              <a:srgbClr val="21174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СТАРТАП-СТУДИЯ</a:t>
            </a:r>
          </a:p>
          <a:p>
            <a:pPr algn="ctr">
              <a:lnSpc>
                <a:spcPts val="1860"/>
              </a:lnSpc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ИНЖИНИРИНГОВЫЙ ЦЕНТР</a:t>
            </a:r>
          </a:p>
          <a:p>
            <a:pPr algn="ctr">
              <a:lnSpc>
                <a:spcPts val="1860"/>
              </a:lnSpc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КОНСТРУКТОРСКОЕ БЮРО</a:t>
            </a:r>
            <a:endParaRPr lang="ru-RU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B67D106-031B-5B8A-5BC2-AB91442BE303}"/>
              </a:ext>
            </a:extLst>
          </p:cNvPr>
          <p:cNvSpPr/>
          <p:nvPr/>
        </p:nvSpPr>
        <p:spPr>
          <a:xfrm>
            <a:off x="4184070" y="6276591"/>
            <a:ext cx="1283610" cy="461665"/>
          </a:xfrm>
          <a:prstGeom prst="roundRect">
            <a:avLst>
              <a:gd name="adj" fmla="val 19550"/>
            </a:avLst>
          </a:prstGeom>
          <a:noFill/>
          <a:ln w="12700">
            <a:solidFill>
              <a:srgbClr val="21174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МИП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5E3805A-079B-8693-F98F-69C73AB2E801}"/>
              </a:ext>
            </a:extLst>
          </p:cNvPr>
          <p:cNvCxnSpPr>
            <a:cxnSpLocks/>
          </p:cNvCxnSpPr>
          <p:nvPr/>
        </p:nvCxnSpPr>
        <p:spPr>
          <a:xfrm>
            <a:off x="4825875" y="5504284"/>
            <a:ext cx="0" cy="697642"/>
          </a:xfrm>
          <a:prstGeom prst="straightConnector1">
            <a:avLst/>
          </a:prstGeom>
          <a:ln w="38100">
            <a:solidFill>
              <a:srgbClr val="93C02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F4B8457-67DA-F66A-0318-3D111AD8D51E}"/>
              </a:ext>
            </a:extLst>
          </p:cNvPr>
          <p:cNvSpPr txBox="1"/>
          <p:nvPr/>
        </p:nvSpPr>
        <p:spPr>
          <a:xfrm>
            <a:off x="3356709" y="5512059"/>
            <a:ext cx="1362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srgbClr val="93C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ОПЫТНЫЕ ОБРАЗЦЫ</a:t>
            </a:r>
            <a:endParaRPr lang="en-US" sz="1200" b="1" dirty="0">
              <a:solidFill>
                <a:srgbClr val="93C0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7ADAABC-86A7-BEB2-889A-8B862B4804F2}"/>
              </a:ext>
            </a:extLst>
          </p:cNvPr>
          <p:cNvCxnSpPr>
            <a:cxnSpLocks/>
          </p:cNvCxnSpPr>
          <p:nvPr/>
        </p:nvCxnSpPr>
        <p:spPr>
          <a:xfrm>
            <a:off x="5632574" y="6504085"/>
            <a:ext cx="4333126" cy="12327"/>
          </a:xfrm>
          <a:prstGeom prst="straightConnector1">
            <a:avLst/>
          </a:prstGeom>
          <a:ln w="38100">
            <a:solidFill>
              <a:srgbClr val="93C02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C30CAC3-3E62-BE3F-B851-7DCE0C036C58}"/>
              </a:ext>
            </a:extLst>
          </p:cNvPr>
          <p:cNvCxnSpPr>
            <a:cxnSpLocks/>
            <a:endCxn id="19" idx="2"/>
          </p:cNvCxnSpPr>
          <p:nvPr/>
        </p:nvCxnSpPr>
        <p:spPr>
          <a:xfrm flipH="1" flipV="1">
            <a:off x="7975289" y="5500690"/>
            <a:ext cx="445" cy="999104"/>
          </a:xfrm>
          <a:prstGeom prst="straightConnector1">
            <a:avLst/>
          </a:prstGeom>
          <a:ln w="38100">
            <a:solidFill>
              <a:srgbClr val="93C02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6360062-D30A-16D1-3C87-5146F86891DD}"/>
              </a:ext>
            </a:extLst>
          </p:cNvPr>
          <p:cNvSpPr txBox="1"/>
          <p:nvPr/>
        </p:nvSpPr>
        <p:spPr>
          <a:xfrm>
            <a:off x="5675778" y="5982094"/>
            <a:ext cx="1730296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6350" indent="-6350" algn="l"/>
            <a:r>
              <a:rPr lang="ru-RU" sz="1200" b="1" dirty="0">
                <a:solidFill>
                  <a:srgbClr val="93C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ПРОДУКТОВЫЕ</a:t>
            </a:r>
          </a:p>
          <a:p>
            <a:pPr marL="6350" indent="-6350" algn="l"/>
            <a:r>
              <a:rPr lang="ru-RU" sz="1200" b="1" dirty="0">
                <a:solidFill>
                  <a:srgbClr val="93C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РЕШЕНИЯ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CC9423-B643-779D-BA73-C2441FE5E311}"/>
              </a:ext>
            </a:extLst>
          </p:cNvPr>
          <p:cNvSpPr txBox="1"/>
          <p:nvPr/>
        </p:nvSpPr>
        <p:spPr>
          <a:xfrm>
            <a:off x="6519682" y="4932148"/>
            <a:ext cx="523382" cy="2980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УГТ4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C94C6D-E1FF-1080-338E-0728C20E9593}"/>
              </a:ext>
            </a:extLst>
          </p:cNvPr>
          <p:cNvSpPr txBox="1"/>
          <p:nvPr/>
        </p:nvSpPr>
        <p:spPr>
          <a:xfrm>
            <a:off x="7374292" y="6557312"/>
            <a:ext cx="5222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УГТ8</a:t>
            </a: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BD5BAA-6B33-7FC7-0FF3-B5B39AEDA9F6}"/>
              </a:ext>
            </a:extLst>
          </p:cNvPr>
          <p:cNvSpPr txBox="1"/>
          <p:nvPr/>
        </p:nvSpPr>
        <p:spPr>
          <a:xfrm>
            <a:off x="7378879" y="5729612"/>
            <a:ext cx="5176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УГТ9</a:t>
            </a: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34E75F1A-9C34-3B59-029F-095538DA2D47}"/>
              </a:ext>
            </a:extLst>
          </p:cNvPr>
          <p:cNvSpPr/>
          <p:nvPr/>
        </p:nvSpPr>
        <p:spPr>
          <a:xfrm>
            <a:off x="592014" y="3622295"/>
            <a:ext cx="9562398" cy="3322150"/>
          </a:xfrm>
          <a:prstGeom prst="roundRect">
            <a:avLst>
              <a:gd name="adj" fmla="val 4116"/>
            </a:avLst>
          </a:prstGeom>
          <a:noFill/>
          <a:ln>
            <a:solidFill>
              <a:srgbClr val="93C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C950A4-E04A-1A48-58C2-ABBBD7784080}"/>
              </a:ext>
            </a:extLst>
          </p:cNvPr>
          <p:cNvSpPr txBox="1"/>
          <p:nvPr/>
        </p:nvSpPr>
        <p:spPr>
          <a:xfrm>
            <a:off x="707086" y="3791221"/>
            <a:ext cx="9395047" cy="33855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КОММЕРЦИАЛИЗАЦИЯ РАЗРАБОТОК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КАПИТАЛИЗАЦИЯ ИДЕЙ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9626B7-1AAF-696B-10D8-B1B6E0081ED1}"/>
              </a:ext>
            </a:extLst>
          </p:cNvPr>
          <p:cNvSpPr txBox="1"/>
          <p:nvPr/>
        </p:nvSpPr>
        <p:spPr>
          <a:xfrm>
            <a:off x="761281" y="4166738"/>
            <a:ext cx="1315528" cy="169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100" b="1" dirty="0">
                <a:solidFill>
                  <a:srgbClr val="93C0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УНИВЕРСИТЕТ</a:t>
            </a:r>
            <a:endParaRPr lang="ru-RU" sz="1400" b="1" dirty="0">
              <a:solidFill>
                <a:srgbClr val="93C02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868580-9FA5-60DC-A744-57AE115906B4}"/>
              </a:ext>
            </a:extLst>
          </p:cNvPr>
          <p:cNvSpPr txBox="1"/>
          <p:nvPr/>
        </p:nvSpPr>
        <p:spPr>
          <a:xfrm>
            <a:off x="761281" y="5323809"/>
            <a:ext cx="1362182" cy="61714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ru-RU" sz="1100" dirty="0"/>
              <a:t>Проектные команды обучающихся</a:t>
            </a:r>
            <a:r>
              <a:rPr lang="en-US" sz="1100" dirty="0"/>
              <a:t>/</a:t>
            </a:r>
            <a:endParaRPr lang="ru-RU" sz="1100" dirty="0"/>
          </a:p>
          <a:p>
            <a:pPr algn="ctr"/>
            <a:r>
              <a:rPr lang="ru-RU" sz="1100" dirty="0"/>
              <a:t>сотрудников</a:t>
            </a:r>
            <a:endParaRPr lang="ru-RU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B55102-131C-D32C-68E8-6241F74C5B48}"/>
              </a:ext>
            </a:extLst>
          </p:cNvPr>
          <p:cNvSpPr txBox="1"/>
          <p:nvPr/>
        </p:nvSpPr>
        <p:spPr>
          <a:xfrm>
            <a:off x="8159750" y="5822792"/>
            <a:ext cx="1805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indent="-9525" algn="l"/>
            <a:r>
              <a:rPr lang="ru-RU" sz="1200" b="1" dirty="0">
                <a:solidFill>
                  <a:srgbClr val="93C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ВЫСОКО-ТЕХНОЛОГИЧНЫЙ ПРОДУКТ</a:t>
            </a:r>
          </a:p>
        </p:txBody>
      </p:sp>
      <p:sp>
        <p:nvSpPr>
          <p:cNvPr id="45" name="Двойная скобка 44">
            <a:extLst>
              <a:ext uri="{FF2B5EF4-FFF2-40B4-BE49-F238E27FC236}">
                <a16:creationId xmlns:a16="http://schemas.microsoft.com/office/drawing/2014/main" id="{BC9EBA0F-98BE-2B31-27C5-DBA791B1C2E2}"/>
              </a:ext>
            </a:extLst>
          </p:cNvPr>
          <p:cNvSpPr/>
          <p:nvPr/>
        </p:nvSpPr>
        <p:spPr>
          <a:xfrm>
            <a:off x="6540850" y="4954129"/>
            <a:ext cx="481046" cy="190115"/>
          </a:xfrm>
          <a:prstGeom prst="bracketPair">
            <a:avLst/>
          </a:prstGeom>
          <a:ln w="15875">
            <a:solidFill>
              <a:srgbClr val="2117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войная скобка 46">
            <a:extLst>
              <a:ext uri="{FF2B5EF4-FFF2-40B4-BE49-F238E27FC236}">
                <a16:creationId xmlns:a16="http://schemas.microsoft.com/office/drawing/2014/main" id="{F5FCA11A-656A-E6D3-7CE0-B3035B3438ED}"/>
              </a:ext>
            </a:extLst>
          </p:cNvPr>
          <p:cNvSpPr/>
          <p:nvPr/>
        </p:nvSpPr>
        <p:spPr>
          <a:xfrm>
            <a:off x="7384305" y="5750146"/>
            <a:ext cx="481046" cy="190115"/>
          </a:xfrm>
          <a:prstGeom prst="bracketPair">
            <a:avLst/>
          </a:prstGeom>
          <a:ln w="15875">
            <a:solidFill>
              <a:srgbClr val="2117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Двойная скобка 47">
            <a:extLst>
              <a:ext uri="{FF2B5EF4-FFF2-40B4-BE49-F238E27FC236}">
                <a16:creationId xmlns:a16="http://schemas.microsoft.com/office/drawing/2014/main" id="{24DF1F82-0CE0-327D-7A2F-F30D538D2B5A}"/>
              </a:ext>
            </a:extLst>
          </p:cNvPr>
          <p:cNvSpPr/>
          <p:nvPr/>
        </p:nvSpPr>
        <p:spPr>
          <a:xfrm>
            <a:off x="7384305" y="6577977"/>
            <a:ext cx="481046" cy="190115"/>
          </a:xfrm>
          <a:prstGeom prst="bracketPair">
            <a:avLst/>
          </a:prstGeom>
          <a:ln w="15875">
            <a:solidFill>
              <a:srgbClr val="2117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войная скобка 59">
            <a:extLst>
              <a:ext uri="{FF2B5EF4-FFF2-40B4-BE49-F238E27FC236}">
                <a16:creationId xmlns:a16="http://schemas.microsoft.com/office/drawing/2014/main" id="{AB1E9170-A8F5-4996-D356-1FD0DD4F005F}"/>
              </a:ext>
            </a:extLst>
          </p:cNvPr>
          <p:cNvSpPr/>
          <p:nvPr/>
        </p:nvSpPr>
        <p:spPr>
          <a:xfrm>
            <a:off x="4969009" y="5750146"/>
            <a:ext cx="481046" cy="190115"/>
          </a:xfrm>
          <a:prstGeom prst="bracketPair">
            <a:avLst/>
          </a:prstGeom>
          <a:ln w="15875">
            <a:solidFill>
              <a:srgbClr val="2117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EA95E83-7600-87A8-DCA3-4C8DEED13A55}"/>
              </a:ext>
            </a:extLst>
          </p:cNvPr>
          <p:cNvGrpSpPr/>
          <p:nvPr/>
        </p:nvGrpSpPr>
        <p:grpSpPr>
          <a:xfrm>
            <a:off x="7586457" y="4451877"/>
            <a:ext cx="777772" cy="777772"/>
            <a:chOff x="8820540" y="4244652"/>
            <a:chExt cx="1198800" cy="1198800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80B3A9A9-34A7-6C55-377E-B2AE85772E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0540" y="4244652"/>
              <a:ext cx="1198800" cy="1198800"/>
            </a:xfrm>
            <a:prstGeom prst="ellipse">
              <a:avLst/>
            </a:prstGeom>
            <a:solidFill>
              <a:srgbClr val="211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5C4DA2FA-F306-484E-F3CD-2BF05A0F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0492" y="4563891"/>
              <a:ext cx="487219" cy="495406"/>
            </a:xfrm>
            <a:prstGeom prst="rect">
              <a:avLst/>
            </a:prstGeom>
          </p:spPr>
        </p:pic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58B4031C-98FB-BC8B-925F-03080984A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3141" y="4336365"/>
              <a:ext cx="1026449" cy="1026449"/>
            </a:xfrm>
            <a:prstGeom prst="ellipse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662D1EF2-2148-7EF0-5470-71FBDFF8FEC7}"/>
              </a:ext>
            </a:extLst>
          </p:cNvPr>
          <p:cNvGrpSpPr/>
          <p:nvPr/>
        </p:nvGrpSpPr>
        <p:grpSpPr>
          <a:xfrm>
            <a:off x="1056939" y="4502493"/>
            <a:ext cx="716761" cy="716761"/>
            <a:chOff x="2152428" y="5422822"/>
            <a:chExt cx="1198800" cy="1198800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475CEEAD-36CF-1249-D688-7623C6A6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52428" y="5422822"/>
              <a:ext cx="1198800" cy="11988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3C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871166CB-8F88-A710-2153-62E9F18A1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1036" y="5548246"/>
              <a:ext cx="947210" cy="94093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77306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A94B2F13-0934-2740-9B29-4137D600D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621664"/>
              </p:ext>
            </p:extLst>
          </p:nvPr>
        </p:nvGraphicFramePr>
        <p:xfrm>
          <a:off x="358012" y="1327821"/>
          <a:ext cx="4896000" cy="5781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000">
                  <a:extLst>
                    <a:ext uri="{9D8B030D-6E8A-4147-A177-3AD203B41FA5}">
                      <a16:colId xmlns:a16="http://schemas.microsoft.com/office/drawing/2014/main" val="182570079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7429547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581571422"/>
                    </a:ext>
                  </a:extLst>
                </a:gridCol>
              </a:tblGrid>
              <a:tr h="423473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КРИТИЧЕСКИЕ ТЕХНОЛОГИИ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1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2025</a:t>
                      </a:r>
                      <a:endParaRPr lang="ru-RU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1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2030</a:t>
                      </a:r>
                      <a:endParaRPr lang="ru-RU" sz="1100" dirty="0"/>
                    </a:p>
                  </a:txBody>
                  <a:tcPr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17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42653"/>
                  </a:ext>
                </a:extLst>
              </a:tr>
              <a:tr h="93224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 разработки лекарственных средств </a:t>
                      </a:r>
                      <a:b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 платформ нового поколения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(биотехнологических, высокотехнологичных </a:t>
                      </a:r>
                      <a:br>
                        <a:rPr kumimoji="0" lang="ru-RU" sz="11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kumimoji="0" lang="ru-RU" sz="11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 радиофармацевтических лекарственных препаратов)</a:t>
                      </a:r>
                      <a:endParaRPr kumimoji="0" lang="en-US" sz="11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481579"/>
                  </a:ext>
                </a:extLst>
              </a:tr>
              <a:tr h="93224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 повышения продуктивности </a:t>
                      </a:r>
                      <a:b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kumimoji="0" lang="ru-RU" sz="11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(в том числе с помощью селекции)</a:t>
                      </a: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сельскохозяйственных животных и их устойчивости к заболеваниям 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311696"/>
                  </a:ext>
                </a:extLst>
              </a:tr>
              <a:tr h="93224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 разработки ветеринарных лекарственных средств нового поколения, </a:t>
                      </a:r>
                      <a:b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том числе для профилактики и лечения инфекционных заболеваний </a:t>
                      </a:r>
                      <a:b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 сельскохозяйственных животных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212618"/>
                  </a:ext>
                </a:extLst>
              </a:tr>
              <a:tr h="66821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Биомедицинские и когнитивные технологии здорового и активного долголетия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256311"/>
                  </a:ext>
                </a:extLst>
              </a:tr>
              <a:tr h="1106067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 создания биологических </a:t>
                      </a:r>
                      <a:b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 химических средств для повышения урожайности сельскохозяйственных культур </a:t>
                      </a:r>
                      <a:b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kumimoji="0" lang="ru-RU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 их защиты от болезней и вредных организмов </a:t>
                      </a:r>
                      <a:r>
                        <a:rPr kumimoji="0" lang="ru-RU" sz="11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(природного или искусственного происхождения)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538076"/>
                  </a:ext>
                </a:extLst>
              </a:tr>
              <a:tr h="78684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 персонализированного, </a:t>
                      </a:r>
                      <a:b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лечебного и функционального питания для здоровьесбережения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299420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544A09D-F7B4-9F4E-E461-B63BF80EE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41" y="661829"/>
            <a:ext cx="11617506" cy="307777"/>
          </a:xfrm>
        </p:spPr>
        <p:txBody>
          <a:bodyPr/>
          <a:lstStyle/>
          <a:p>
            <a:r>
              <a:rPr lang="ru-RU" dirty="0"/>
              <a:t>УРОВЕНЬ ГОТОВНОСТИ ТЕХНОЛОГИЙ</a:t>
            </a:r>
            <a:endParaRPr lang="ru-RU" sz="1600" dirty="0">
              <a:solidFill>
                <a:srgbClr val="FF0000"/>
              </a:solidFill>
            </a:endParaRPr>
          </a:p>
        </p:txBody>
      </p:sp>
      <p:graphicFrame>
        <p:nvGraphicFramePr>
          <p:cNvPr id="24" name="Таблица 2">
            <a:extLst>
              <a:ext uri="{FF2B5EF4-FFF2-40B4-BE49-F238E27FC236}">
                <a16:creationId xmlns:a16="http://schemas.microsoft.com/office/drawing/2014/main" id="{4BFD4803-B8F4-4084-8F18-F4E986FD4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972483"/>
              </p:ext>
            </p:extLst>
          </p:nvPr>
        </p:nvGraphicFramePr>
        <p:xfrm>
          <a:off x="5600115" y="1327820"/>
          <a:ext cx="4896000" cy="5787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000">
                  <a:extLst>
                    <a:ext uri="{9D8B030D-6E8A-4147-A177-3AD203B41FA5}">
                      <a16:colId xmlns:a16="http://schemas.microsoft.com/office/drawing/2014/main" val="182570079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7429547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581571422"/>
                    </a:ext>
                  </a:extLst>
                </a:gridCol>
              </a:tblGrid>
              <a:tr h="44567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СКВОЗНЫЕ ТЕХНОЛОГИИ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211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2025</a:t>
                      </a:r>
                      <a:endParaRPr lang="ru-RU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2117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2030</a:t>
                      </a:r>
                      <a:endParaRPr lang="ru-RU" sz="1100" dirty="0"/>
                    </a:p>
                  </a:txBody>
                  <a:tcPr anchor="ctr">
                    <a:solidFill>
                      <a:srgbClr val="2117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42653"/>
                  </a:ext>
                </a:extLst>
              </a:tr>
              <a:tr h="844774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Технологии, основанные на методах синтетической биологии и генной инженерии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965274"/>
                  </a:ext>
                </a:extLst>
              </a:tr>
              <a:tr h="941803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 производства малотоннажной химической продукции, включая особо чистые вещества, для фармацевтики, энергетики </a:t>
                      </a:r>
                      <a:b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 микроэлектроники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274432"/>
                  </a:ext>
                </a:extLst>
              </a:tr>
              <a:tr h="844774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Природоподобные технологии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875713"/>
                  </a:ext>
                </a:extLst>
              </a:tr>
              <a:tr h="844774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 искусственного интеллекта </a:t>
                      </a:r>
                      <a:b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отраслях экономики, социальной сферы </a:t>
                      </a:r>
                      <a:r>
                        <a:rPr lang="ru-RU" sz="11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(включая сферу общественной безопасности) </a:t>
                      </a:r>
                      <a:b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 в органах публичной власти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344666"/>
                  </a:ext>
                </a:extLst>
              </a:tr>
              <a:tr h="855753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Биотехнологии в отраслях экономики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0055"/>
                  </a:ext>
                </a:extLst>
              </a:tr>
              <a:tr h="1010183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Технологии создания новых материалов </a:t>
                      </a:r>
                      <a:b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ru-RU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 заданными свойствами и эксплуатационными характеристиками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УГТ-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481579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ABEC0C5-631A-EB80-8CC9-48F1314C7BEB}"/>
              </a:ext>
            </a:extLst>
          </p:cNvPr>
          <p:cNvCxnSpPr/>
          <p:nvPr/>
        </p:nvCxnSpPr>
        <p:spPr>
          <a:xfrm>
            <a:off x="5416550" y="1327820"/>
            <a:ext cx="0" cy="5845134"/>
          </a:xfrm>
          <a:prstGeom prst="line">
            <a:avLst/>
          </a:prstGeom>
          <a:ln w="1270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9">
            <a:extLst>
              <a:ext uri="{FF2B5EF4-FFF2-40B4-BE49-F238E27FC236}">
                <a16:creationId xmlns:a16="http://schemas.microsoft.com/office/drawing/2014/main" id="{41F39DF2-CE8C-8B85-9348-9956B04B49D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8456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29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382394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EB2C850-1315-6CD7-4B23-1860689BD216}"/>
              </a:ext>
            </a:extLst>
          </p:cNvPr>
          <p:cNvGrpSpPr/>
          <p:nvPr/>
        </p:nvGrpSpPr>
        <p:grpSpPr>
          <a:xfrm>
            <a:off x="0" y="0"/>
            <a:ext cx="10833100" cy="7696200"/>
            <a:chOff x="0" y="0"/>
            <a:chExt cx="10833100" cy="76962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9150F256-F3EF-7BC6-8EDC-015B3B2E6D08}"/>
                </a:ext>
              </a:extLst>
            </p:cNvPr>
            <p:cNvGrpSpPr/>
            <p:nvPr/>
          </p:nvGrpSpPr>
          <p:grpSpPr>
            <a:xfrm>
              <a:off x="0" y="0"/>
              <a:ext cx="10833100" cy="7696200"/>
              <a:chOff x="0" y="0"/>
              <a:chExt cx="10833100" cy="7696200"/>
            </a:xfrm>
          </p:grpSpPr>
          <p:sp>
            <p:nvSpPr>
              <p:cNvPr id="28" name="object 2">
                <a:extLst>
                  <a:ext uri="{FF2B5EF4-FFF2-40B4-BE49-F238E27FC236}">
                    <a16:creationId xmlns:a16="http://schemas.microsoft.com/office/drawing/2014/main" id="{4E36EB82-9874-FC8F-23AB-F26F34A27CD3}"/>
                  </a:ext>
                </a:extLst>
              </p:cNvPr>
              <p:cNvSpPr/>
              <p:nvPr/>
            </p:nvSpPr>
            <p:spPr>
              <a:xfrm>
                <a:off x="0" y="0"/>
                <a:ext cx="10833100" cy="7696200"/>
              </a:xfrm>
              <a:custGeom>
                <a:avLst/>
                <a:gdLst/>
                <a:ahLst/>
                <a:cxnLst/>
                <a:rect l="l" t="t" r="r" b="b"/>
                <a:pathLst>
                  <a:path w="10833100" h="7696200">
                    <a:moveTo>
                      <a:pt x="10833100" y="0"/>
                    </a:moveTo>
                    <a:lnTo>
                      <a:pt x="0" y="0"/>
                    </a:lnTo>
                    <a:lnTo>
                      <a:pt x="0" y="7696200"/>
                    </a:lnTo>
                    <a:lnTo>
                      <a:pt x="10833100" y="7696200"/>
                    </a:lnTo>
                    <a:lnTo>
                      <a:pt x="10833100" y="0"/>
                    </a:lnTo>
                    <a:close/>
                  </a:path>
                </a:pathLst>
              </a:custGeom>
              <a:solidFill>
                <a:srgbClr val="2317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8930B624-0A19-5921-AE68-35DF4CD129C6}"/>
                  </a:ext>
                </a:extLst>
              </p:cNvPr>
              <p:cNvSpPr/>
              <p:nvPr/>
            </p:nvSpPr>
            <p:spPr>
              <a:xfrm>
                <a:off x="339642" y="393833"/>
                <a:ext cx="10156825" cy="6993890"/>
              </a:xfrm>
              <a:custGeom>
                <a:avLst/>
                <a:gdLst/>
                <a:ahLst/>
                <a:cxnLst/>
                <a:rect l="l" t="t" r="r" b="b"/>
                <a:pathLst>
                  <a:path w="10156825" h="6993890">
                    <a:moveTo>
                      <a:pt x="0" y="0"/>
                    </a:moveTo>
                    <a:lnTo>
                      <a:pt x="10156604" y="0"/>
                    </a:lnTo>
                    <a:lnTo>
                      <a:pt x="10156604" y="6993718"/>
                    </a:lnTo>
                    <a:lnTo>
                      <a:pt x="0" y="69937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7" name="object 6">
              <a:extLst>
                <a:ext uri="{FF2B5EF4-FFF2-40B4-BE49-F238E27FC236}">
                  <a16:creationId xmlns:a16="http://schemas.microsoft.com/office/drawing/2014/main" id="{3FA9F16A-FFFA-8BFA-EF6E-8C7E2018808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68877" y="560843"/>
              <a:ext cx="1468022" cy="548942"/>
            </a:xfrm>
            <a:prstGeom prst="rect">
              <a:avLst/>
            </a:prstGeom>
          </p:spPr>
        </p:pic>
      </p:grpSp>
      <p:pic>
        <p:nvPicPr>
          <p:cNvPr id="30" name="object 4">
            <a:extLst>
              <a:ext uri="{FF2B5EF4-FFF2-40B4-BE49-F238E27FC236}">
                <a16:creationId xmlns:a16="http://schemas.microsoft.com/office/drawing/2014/main" id="{7B92F623-C3C4-93CD-D4D9-4EFDAF5BF82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550" y="2400300"/>
            <a:ext cx="2825145" cy="2830198"/>
          </a:xfrm>
          <a:prstGeom prst="rect">
            <a:avLst/>
          </a:prstGeom>
        </p:spPr>
      </p:pic>
      <p:sp>
        <p:nvSpPr>
          <p:cNvPr id="31" name="object 5">
            <a:extLst>
              <a:ext uri="{FF2B5EF4-FFF2-40B4-BE49-F238E27FC236}">
                <a16:creationId xmlns:a16="http://schemas.microsoft.com/office/drawing/2014/main" id="{435CC5E5-AD25-6D73-F11C-FA995763BADB}"/>
              </a:ext>
            </a:extLst>
          </p:cNvPr>
          <p:cNvSpPr txBox="1"/>
          <p:nvPr/>
        </p:nvSpPr>
        <p:spPr>
          <a:xfrm>
            <a:off x="4097562" y="2833165"/>
            <a:ext cx="4900387" cy="8547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30"/>
              </a:spcBef>
            </a:pPr>
            <a:r>
              <a:rPr sz="1400" i="1" dirty="0">
                <a:latin typeface="Verdana"/>
                <a:cs typeface="Verdana"/>
              </a:rPr>
              <a:t>«Перспективным</a:t>
            </a:r>
            <a:r>
              <a:rPr sz="1400" i="1" spc="-6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я</a:t>
            </a:r>
            <a:r>
              <a:rPr sz="1400" i="1" spc="-6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считаю</a:t>
            </a:r>
            <a:r>
              <a:rPr sz="1400" i="1" spc="-60" dirty="0">
                <a:latin typeface="Verdana"/>
                <a:cs typeface="Verdana"/>
              </a:rPr>
              <a:t> </a:t>
            </a:r>
            <a:r>
              <a:rPr sz="1400" i="1" spc="-45" dirty="0">
                <a:latin typeface="Verdana"/>
                <a:cs typeface="Verdana"/>
              </a:rPr>
              <a:t>всё,</a:t>
            </a:r>
            <a:r>
              <a:rPr sz="1400" i="1" spc="-60" dirty="0">
                <a:latin typeface="Verdana"/>
                <a:cs typeface="Verdana"/>
              </a:rPr>
              <a:t> </a:t>
            </a:r>
            <a:r>
              <a:rPr sz="1400" i="1" spc="-30" dirty="0">
                <a:latin typeface="Verdana"/>
                <a:cs typeface="Verdana"/>
              </a:rPr>
              <a:t>что</a:t>
            </a:r>
            <a:r>
              <a:rPr sz="1400" i="1" spc="-60" dirty="0">
                <a:latin typeface="Verdana"/>
                <a:cs typeface="Verdana"/>
              </a:rPr>
              <a:t> </a:t>
            </a:r>
            <a:r>
              <a:rPr sz="1400" i="1" spc="45" dirty="0" err="1">
                <a:latin typeface="Verdana"/>
                <a:cs typeface="Verdana"/>
              </a:rPr>
              <a:t>связано</a:t>
            </a:r>
            <a:r>
              <a:rPr sz="1400" i="1" spc="-60" dirty="0">
                <a:latin typeface="Verdana"/>
                <a:cs typeface="Verdana"/>
              </a:rPr>
              <a:t> </a:t>
            </a:r>
            <a:br>
              <a:rPr lang="ru-RU" sz="1400" i="1" spc="-60" dirty="0">
                <a:latin typeface="Verdana"/>
                <a:cs typeface="Verdana"/>
              </a:rPr>
            </a:br>
            <a:r>
              <a:rPr sz="1400" i="1" spc="80" dirty="0">
                <a:latin typeface="Verdana"/>
                <a:cs typeface="Verdana"/>
              </a:rPr>
              <a:t>с</a:t>
            </a:r>
            <a:r>
              <a:rPr sz="1400" i="1" spc="-60" dirty="0">
                <a:latin typeface="Verdana"/>
                <a:cs typeface="Verdana"/>
              </a:rPr>
              <a:t> </a:t>
            </a:r>
            <a:r>
              <a:rPr sz="1400" i="1" spc="-10" dirty="0" err="1">
                <a:latin typeface="Verdana"/>
                <a:cs typeface="Verdana"/>
              </a:rPr>
              <a:t>медико-</a:t>
            </a:r>
            <a:r>
              <a:rPr sz="1400" i="1" spc="50" dirty="0" err="1">
                <a:latin typeface="Verdana"/>
                <a:cs typeface="Verdana"/>
              </a:rPr>
              <a:t>биологическими</a:t>
            </a:r>
            <a:r>
              <a:rPr sz="1400" i="1" spc="-25" dirty="0">
                <a:latin typeface="Verdana"/>
                <a:cs typeface="Verdana"/>
              </a:rPr>
              <a:t> </a:t>
            </a:r>
            <a:r>
              <a:rPr sz="1400" i="1" spc="10" dirty="0">
                <a:latin typeface="Verdana"/>
                <a:cs typeface="Verdana"/>
              </a:rPr>
              <a:t>исследованиями.</a:t>
            </a:r>
            <a:r>
              <a:rPr sz="1400" i="1" spc="-20" dirty="0">
                <a:latin typeface="Verdana"/>
                <a:cs typeface="Verdana"/>
              </a:rPr>
              <a:t> </a:t>
            </a:r>
            <a:br>
              <a:rPr lang="ru-RU" sz="1400" i="1" spc="-20" dirty="0">
                <a:latin typeface="Verdana"/>
                <a:cs typeface="Verdana"/>
              </a:rPr>
            </a:br>
            <a:r>
              <a:rPr sz="1400" i="1" spc="105" dirty="0" err="1">
                <a:latin typeface="Verdana"/>
                <a:cs typeface="Verdana"/>
              </a:rPr>
              <a:t>И</a:t>
            </a:r>
            <a:r>
              <a:rPr sz="1400" i="1" spc="-20" dirty="0">
                <a:latin typeface="Verdana"/>
                <a:cs typeface="Verdana"/>
              </a:rPr>
              <a:t> </a:t>
            </a:r>
            <a:r>
              <a:rPr sz="1400" i="1" spc="-10" dirty="0" err="1">
                <a:latin typeface="Verdana"/>
                <a:cs typeface="Verdana"/>
              </a:rPr>
              <a:t>информатика</a:t>
            </a:r>
            <a:r>
              <a:rPr sz="1400" i="1" spc="-10" dirty="0">
                <a:latin typeface="Verdana"/>
                <a:cs typeface="Verdana"/>
              </a:rPr>
              <a:t>,</a:t>
            </a:r>
            <a:r>
              <a:rPr sz="1400" i="1" spc="70" dirty="0">
                <a:latin typeface="Verdana"/>
                <a:cs typeface="Verdana"/>
              </a:rPr>
              <a:t> и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биотехнология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spc="-220" dirty="0">
                <a:latin typeface="Verdana"/>
                <a:cs typeface="Verdana"/>
              </a:rPr>
              <a:t>–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lang="ru-RU" sz="1400" i="1" spc="-105" dirty="0">
                <a:latin typeface="Verdana"/>
                <a:cs typeface="Verdana"/>
              </a:rPr>
              <a:t> </a:t>
            </a:r>
            <a:r>
              <a:rPr sz="1400" i="1" spc="-45" dirty="0" err="1">
                <a:latin typeface="Verdana"/>
                <a:cs typeface="Verdana"/>
              </a:rPr>
              <a:t>всё</a:t>
            </a:r>
            <a:r>
              <a:rPr sz="1400" i="1" spc="-45" dirty="0">
                <a:latin typeface="Verdana"/>
                <a:cs typeface="Verdana"/>
              </a:rPr>
              <a:t>,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spc="-30" dirty="0">
                <a:latin typeface="Verdana"/>
                <a:cs typeface="Verdana"/>
              </a:rPr>
              <a:t>что</a:t>
            </a:r>
            <a:r>
              <a:rPr sz="1400" i="1" spc="-100" dirty="0">
                <a:latin typeface="Verdana"/>
                <a:cs typeface="Verdana"/>
              </a:rPr>
              <a:t> </a:t>
            </a:r>
            <a:r>
              <a:rPr sz="1400" i="1" spc="45" dirty="0">
                <a:latin typeface="Verdana"/>
                <a:cs typeface="Verdana"/>
              </a:rPr>
              <a:t>связано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spc="80" dirty="0">
                <a:latin typeface="Verdana"/>
                <a:cs typeface="Verdana"/>
              </a:rPr>
              <a:t>с</a:t>
            </a:r>
            <a:r>
              <a:rPr sz="1400" i="1" spc="-105" dirty="0">
                <a:latin typeface="Verdana"/>
                <a:cs typeface="Verdana"/>
              </a:rPr>
              <a:t> </a:t>
            </a:r>
            <a:r>
              <a:rPr sz="1400" i="1" spc="-10" dirty="0" err="1">
                <a:latin typeface="Verdana"/>
                <a:cs typeface="Verdana"/>
              </a:rPr>
              <a:t>генетикой</a:t>
            </a:r>
            <a:r>
              <a:rPr sz="1400" i="1" spc="-10" dirty="0">
                <a:latin typeface="Verdana"/>
                <a:cs typeface="Verdana"/>
              </a:rPr>
              <a:t>.</a:t>
            </a:r>
            <a:r>
              <a:rPr lang="ru-RU" sz="1400" dirty="0">
                <a:latin typeface="Verdana"/>
                <a:cs typeface="Verdana"/>
              </a:rPr>
              <a:t> </a:t>
            </a:r>
            <a:r>
              <a:rPr sz="1400" i="1" spc="-30" dirty="0" err="1">
                <a:latin typeface="Verdana"/>
                <a:cs typeface="Verdana"/>
              </a:rPr>
              <a:t>Это</a:t>
            </a:r>
            <a:r>
              <a:rPr sz="1400" i="1" spc="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безусловное</a:t>
            </a:r>
            <a:r>
              <a:rPr sz="1400" i="1" spc="10" dirty="0">
                <a:latin typeface="Verdana"/>
                <a:cs typeface="Verdana"/>
              </a:rPr>
              <a:t> </a:t>
            </a:r>
            <a:r>
              <a:rPr sz="1400" i="1" spc="-10" dirty="0" err="1">
                <a:latin typeface="Verdana"/>
                <a:cs typeface="Verdana"/>
              </a:rPr>
              <a:t>будущее</a:t>
            </a:r>
            <a:r>
              <a:rPr sz="1400" i="1" spc="-10" dirty="0">
                <a:latin typeface="Verdana"/>
                <a:cs typeface="Verdana"/>
              </a:rPr>
              <a:t>!»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70F412-3120-DF43-4669-A00C204138B9}"/>
              </a:ext>
            </a:extLst>
          </p:cNvPr>
          <p:cNvSpPr txBox="1"/>
          <p:nvPr/>
        </p:nvSpPr>
        <p:spPr>
          <a:xfrm>
            <a:off x="4044950" y="4711174"/>
            <a:ext cx="64008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486535">
              <a:spcBef>
                <a:spcPts val="5"/>
              </a:spcBef>
            </a:pPr>
            <a:r>
              <a:rPr lang="ru-RU" sz="1500" b="1" dirty="0">
                <a:latin typeface="Verdana"/>
                <a:cs typeface="Verdana"/>
              </a:rPr>
              <a:t>Валерий Николаевич Фальков </a:t>
            </a:r>
          </a:p>
          <a:p>
            <a:pPr marL="12700" marR="1486535">
              <a:spcBef>
                <a:spcPts val="5"/>
              </a:spcBef>
            </a:pPr>
            <a:r>
              <a:rPr lang="ru-RU" sz="1500" dirty="0">
                <a:latin typeface="Verdana"/>
                <a:cs typeface="Verdana"/>
              </a:rPr>
              <a:t>Министр науки и высшего образования Российской Федерации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3D48D-87F3-4080-9887-DD80A419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41" y="676117"/>
            <a:ext cx="9553817" cy="307777"/>
          </a:xfrm>
        </p:spPr>
        <p:txBody>
          <a:bodyPr/>
          <a:lstStyle/>
          <a:p>
            <a:r>
              <a:rPr lang="ru-RU" dirty="0"/>
              <a:t>ПЕРСПЕКТИВЫ РОСТА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B7FBC512-E7E8-7104-3FBB-5C6E7EF9A01B}"/>
              </a:ext>
            </a:extLst>
          </p:cNvPr>
          <p:cNvSpPr txBox="1"/>
          <p:nvPr/>
        </p:nvSpPr>
        <p:spPr>
          <a:xfrm>
            <a:off x="782041" y="3556610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15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99153-D779-B30C-ECF9-8E1F74879919}"/>
              </a:ext>
            </a:extLst>
          </p:cNvPr>
          <p:cNvSpPr txBox="1"/>
          <p:nvPr/>
        </p:nvSpPr>
        <p:spPr>
          <a:xfrm>
            <a:off x="694523" y="1469832"/>
            <a:ext cx="2143290" cy="784830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r>
              <a:rPr lang="ru-RU" sz="12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НПР до 39 лет, имеющих ученую </a:t>
            </a:r>
          </a:p>
          <a:p>
            <a:r>
              <a:rPr lang="ru-RU" sz="12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степень,</a:t>
            </a:r>
          </a:p>
          <a:p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424401EA-191B-3D2D-465B-24E09310BAB8}"/>
              </a:ext>
            </a:extLst>
          </p:cNvPr>
          <p:cNvSpPr/>
          <p:nvPr/>
        </p:nvSpPr>
        <p:spPr>
          <a:xfrm rot="4045426">
            <a:off x="137260" y="1671545"/>
            <a:ext cx="2181371" cy="2011775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object 84">
            <a:extLst>
              <a:ext uri="{FF2B5EF4-FFF2-40B4-BE49-F238E27FC236}">
                <a16:creationId xmlns:a16="http://schemas.microsoft.com/office/drawing/2014/main" id="{F4D410CE-4067-78A7-ED8E-131C1DB93DA9}"/>
              </a:ext>
            </a:extLst>
          </p:cNvPr>
          <p:cNvSpPr txBox="1"/>
          <p:nvPr/>
        </p:nvSpPr>
        <p:spPr>
          <a:xfrm>
            <a:off x="2444750" y="2592475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1" name="object 84">
            <a:extLst>
              <a:ext uri="{FF2B5EF4-FFF2-40B4-BE49-F238E27FC236}">
                <a16:creationId xmlns:a16="http://schemas.microsoft.com/office/drawing/2014/main" id="{A2763F4A-175E-32D8-0C5F-67A1B14FA041}"/>
              </a:ext>
            </a:extLst>
          </p:cNvPr>
          <p:cNvSpPr txBox="1"/>
          <p:nvPr/>
        </p:nvSpPr>
        <p:spPr>
          <a:xfrm>
            <a:off x="2444750" y="3500291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1F517DD-875B-4B94-11F0-EFCF9B51656B}"/>
              </a:ext>
            </a:extLst>
          </p:cNvPr>
          <p:cNvCxnSpPr>
            <a:cxnSpLocks/>
            <a:stCxn id="8" idx="2"/>
          </p:cNvCxnSpPr>
          <p:nvPr/>
        </p:nvCxnSpPr>
        <p:spPr>
          <a:xfrm flipV="1">
            <a:off x="1376382" y="3738448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8F8FE47-B296-3287-AE2B-81D6B565818C}"/>
              </a:ext>
            </a:extLst>
          </p:cNvPr>
          <p:cNvCxnSpPr>
            <a:cxnSpLocks/>
          </p:cNvCxnSpPr>
          <p:nvPr/>
        </p:nvCxnSpPr>
        <p:spPr>
          <a:xfrm>
            <a:off x="2295543" y="2819828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Скругленный прямоугольник 99">
            <a:extLst>
              <a:ext uri="{FF2B5EF4-FFF2-40B4-BE49-F238E27FC236}">
                <a16:creationId xmlns:a16="http://schemas.microsoft.com/office/drawing/2014/main" id="{5E01F9B8-D05D-3369-5E8F-7480C4A2397B}"/>
              </a:ext>
            </a:extLst>
          </p:cNvPr>
          <p:cNvSpPr/>
          <p:nvPr/>
        </p:nvSpPr>
        <p:spPr>
          <a:xfrm>
            <a:off x="3109188" y="1350296"/>
            <a:ext cx="2203601" cy="2650204"/>
          </a:xfrm>
          <a:prstGeom prst="roundRect">
            <a:avLst>
              <a:gd name="adj" fmla="val 5048"/>
            </a:avLst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:a16="http://schemas.microsoft.com/office/drawing/2014/main" id="{5B74F2A4-0F2C-0489-2FC3-2398175B44E7}"/>
              </a:ext>
            </a:extLst>
          </p:cNvPr>
          <p:cNvSpPr/>
          <p:nvPr/>
        </p:nvSpPr>
        <p:spPr>
          <a:xfrm>
            <a:off x="646404" y="1350296"/>
            <a:ext cx="2203601" cy="2650204"/>
          </a:xfrm>
          <a:prstGeom prst="roundRect">
            <a:avLst>
              <a:gd name="adj" fmla="val 5048"/>
            </a:avLst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id="{4F397716-6F8D-5083-B978-B3C5FF48A815}"/>
              </a:ext>
            </a:extLst>
          </p:cNvPr>
          <p:cNvSpPr/>
          <p:nvPr/>
        </p:nvSpPr>
        <p:spPr>
          <a:xfrm>
            <a:off x="8046948" y="1350296"/>
            <a:ext cx="2203601" cy="2650204"/>
          </a:xfrm>
          <a:prstGeom prst="roundRect">
            <a:avLst>
              <a:gd name="adj" fmla="val 5048"/>
            </a:avLst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1083E43F-A910-800E-60BB-40B7AD133FBE}"/>
              </a:ext>
            </a:extLst>
          </p:cNvPr>
          <p:cNvSpPr/>
          <p:nvPr/>
        </p:nvSpPr>
        <p:spPr>
          <a:xfrm>
            <a:off x="5584164" y="1350296"/>
            <a:ext cx="2203601" cy="2650204"/>
          </a:xfrm>
          <a:prstGeom prst="roundRect">
            <a:avLst>
              <a:gd name="adj" fmla="val 5048"/>
            </a:avLst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:a16="http://schemas.microsoft.com/office/drawing/2014/main" id="{1433D107-95EA-3176-86D9-D248732BF9F8}"/>
              </a:ext>
            </a:extLst>
          </p:cNvPr>
          <p:cNvSpPr/>
          <p:nvPr/>
        </p:nvSpPr>
        <p:spPr>
          <a:xfrm>
            <a:off x="8046948" y="4300760"/>
            <a:ext cx="2203601" cy="2650204"/>
          </a:xfrm>
          <a:prstGeom prst="roundRect">
            <a:avLst>
              <a:gd name="adj" fmla="val 5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9D44EB20-C8F3-5321-D444-6AC737E7DB61}"/>
              </a:ext>
            </a:extLst>
          </p:cNvPr>
          <p:cNvSpPr/>
          <p:nvPr/>
        </p:nvSpPr>
        <p:spPr>
          <a:xfrm>
            <a:off x="3109188" y="4300760"/>
            <a:ext cx="2203601" cy="2650204"/>
          </a:xfrm>
          <a:prstGeom prst="roundRect">
            <a:avLst>
              <a:gd name="adj" fmla="val 5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id="{E640DFD1-F6CA-D0C6-4723-59BD8B5F989F}"/>
              </a:ext>
            </a:extLst>
          </p:cNvPr>
          <p:cNvSpPr/>
          <p:nvPr/>
        </p:nvSpPr>
        <p:spPr>
          <a:xfrm>
            <a:off x="646404" y="4300760"/>
            <a:ext cx="2203601" cy="2650204"/>
          </a:xfrm>
          <a:prstGeom prst="roundRect">
            <a:avLst>
              <a:gd name="adj" fmla="val 5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D4E8818-7D90-7297-EFD4-FC5D4201A941}"/>
              </a:ext>
            </a:extLst>
          </p:cNvPr>
          <p:cNvSpPr txBox="1"/>
          <p:nvPr/>
        </p:nvSpPr>
        <p:spPr>
          <a:xfrm>
            <a:off x="3171505" y="1469832"/>
            <a:ext cx="2143290" cy="1154162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r>
              <a:rPr lang="ru-RU" sz="12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внутренних затрат на исследования </a:t>
            </a:r>
          </a:p>
          <a:p>
            <a:r>
              <a:rPr lang="ru-RU" sz="12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разработки </a:t>
            </a:r>
            <a:br>
              <a:rPr lang="ru-RU" sz="12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бюджете вуза,</a:t>
            </a:r>
          </a:p>
          <a:p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A827E92-9CA6-14FD-38F3-8EE28A2B5AE0}"/>
              </a:ext>
            </a:extLst>
          </p:cNvPr>
          <p:cNvSpPr txBox="1"/>
          <p:nvPr/>
        </p:nvSpPr>
        <p:spPr>
          <a:xfrm>
            <a:off x="5648487" y="1469832"/>
            <a:ext cx="2143290" cy="784830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r>
              <a:rPr lang="ru-RU" sz="12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Объем НИОКР и научно-технических услуг на 1 НПР,</a:t>
            </a:r>
          </a:p>
          <a:p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руб.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227B2CB-69F3-E70B-0793-0DE5C87AF0E0}"/>
              </a:ext>
            </a:extLst>
          </p:cNvPr>
          <p:cNvSpPr txBox="1"/>
          <p:nvPr/>
        </p:nvSpPr>
        <p:spPr>
          <a:xfrm>
            <a:off x="8113895" y="1469832"/>
            <a:ext cx="2143290" cy="784830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r>
              <a:rPr lang="ru-RU" sz="12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Индекс технологического лидерства,</a:t>
            </a:r>
          </a:p>
          <a:p>
            <a:r>
              <a:rPr lang="ru-RU" sz="12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балл</a:t>
            </a:r>
          </a:p>
        </p:txBody>
      </p:sp>
      <p:sp>
        <p:nvSpPr>
          <p:cNvPr id="111" name="object 11">
            <a:extLst>
              <a:ext uri="{FF2B5EF4-FFF2-40B4-BE49-F238E27FC236}">
                <a16:creationId xmlns:a16="http://schemas.microsoft.com/office/drawing/2014/main" id="{BEC6FA32-9CCD-6708-3B69-748E2E514B83}"/>
              </a:ext>
            </a:extLst>
          </p:cNvPr>
          <p:cNvSpPr txBox="1"/>
          <p:nvPr/>
        </p:nvSpPr>
        <p:spPr>
          <a:xfrm>
            <a:off x="1634210" y="2597350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17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13" name="object 11">
            <a:extLst>
              <a:ext uri="{FF2B5EF4-FFF2-40B4-BE49-F238E27FC236}">
                <a16:creationId xmlns:a16="http://schemas.microsoft.com/office/drawing/2014/main" id="{17B5EB5D-4C4D-898B-4D07-FC0A72D554B4}"/>
              </a:ext>
            </a:extLst>
          </p:cNvPr>
          <p:cNvSpPr txBox="1"/>
          <p:nvPr/>
        </p:nvSpPr>
        <p:spPr>
          <a:xfrm>
            <a:off x="3416032" y="3556610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6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14" name="Дуга 113">
            <a:extLst>
              <a:ext uri="{FF2B5EF4-FFF2-40B4-BE49-F238E27FC236}">
                <a16:creationId xmlns:a16="http://schemas.microsoft.com/office/drawing/2014/main" id="{CF5C1184-0BC6-76ED-725D-FDF0C09E302A}"/>
              </a:ext>
            </a:extLst>
          </p:cNvPr>
          <p:cNvSpPr/>
          <p:nvPr/>
        </p:nvSpPr>
        <p:spPr>
          <a:xfrm rot="4045426">
            <a:off x="2579517" y="1671545"/>
            <a:ext cx="2181371" cy="2011775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object 84">
            <a:extLst>
              <a:ext uri="{FF2B5EF4-FFF2-40B4-BE49-F238E27FC236}">
                <a16:creationId xmlns:a16="http://schemas.microsoft.com/office/drawing/2014/main" id="{54D96163-8F3B-03B8-F5D7-EEBBD45891B0}"/>
              </a:ext>
            </a:extLst>
          </p:cNvPr>
          <p:cNvSpPr txBox="1"/>
          <p:nvPr/>
        </p:nvSpPr>
        <p:spPr>
          <a:xfrm>
            <a:off x="4887007" y="2592475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16" name="object 84">
            <a:extLst>
              <a:ext uri="{FF2B5EF4-FFF2-40B4-BE49-F238E27FC236}">
                <a16:creationId xmlns:a16="http://schemas.microsoft.com/office/drawing/2014/main" id="{F9541911-AEEF-6972-3476-79C6F5D5C6F2}"/>
              </a:ext>
            </a:extLst>
          </p:cNvPr>
          <p:cNvSpPr txBox="1"/>
          <p:nvPr/>
        </p:nvSpPr>
        <p:spPr>
          <a:xfrm>
            <a:off x="4887007" y="3500291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3DFDA2A1-CC47-E555-06E3-88ECFF6F4FE1}"/>
              </a:ext>
            </a:extLst>
          </p:cNvPr>
          <p:cNvCxnSpPr>
            <a:cxnSpLocks/>
            <a:stCxn id="114" idx="2"/>
          </p:cNvCxnSpPr>
          <p:nvPr/>
        </p:nvCxnSpPr>
        <p:spPr>
          <a:xfrm flipV="1">
            <a:off x="3818639" y="3738448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899C7498-61EF-D0E8-B79C-AE6DDE956356}"/>
              </a:ext>
            </a:extLst>
          </p:cNvPr>
          <p:cNvCxnSpPr>
            <a:cxnSpLocks/>
          </p:cNvCxnSpPr>
          <p:nvPr/>
        </p:nvCxnSpPr>
        <p:spPr>
          <a:xfrm>
            <a:off x="4737800" y="2819828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bject 11">
            <a:extLst>
              <a:ext uri="{FF2B5EF4-FFF2-40B4-BE49-F238E27FC236}">
                <a16:creationId xmlns:a16="http://schemas.microsoft.com/office/drawing/2014/main" id="{1A6C1FBD-B441-1409-D3D5-112F905A8070}"/>
              </a:ext>
            </a:extLst>
          </p:cNvPr>
          <p:cNvSpPr txBox="1"/>
          <p:nvPr/>
        </p:nvSpPr>
        <p:spPr>
          <a:xfrm>
            <a:off x="4197629" y="2597350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9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20" name="object 11">
            <a:extLst>
              <a:ext uri="{FF2B5EF4-FFF2-40B4-BE49-F238E27FC236}">
                <a16:creationId xmlns:a16="http://schemas.microsoft.com/office/drawing/2014/main" id="{70B6AE05-E562-0A39-D824-5CEA49D9D35D}"/>
              </a:ext>
            </a:extLst>
          </p:cNvPr>
          <p:cNvSpPr txBox="1"/>
          <p:nvPr/>
        </p:nvSpPr>
        <p:spPr>
          <a:xfrm>
            <a:off x="5584164" y="3591485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771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21" name="Дуга 120">
            <a:extLst>
              <a:ext uri="{FF2B5EF4-FFF2-40B4-BE49-F238E27FC236}">
                <a16:creationId xmlns:a16="http://schemas.microsoft.com/office/drawing/2014/main" id="{C479C63E-DBEC-4136-5DCB-18C4EC745B6F}"/>
              </a:ext>
            </a:extLst>
          </p:cNvPr>
          <p:cNvSpPr/>
          <p:nvPr/>
        </p:nvSpPr>
        <p:spPr>
          <a:xfrm rot="4045426">
            <a:off x="5040230" y="1671545"/>
            <a:ext cx="2181371" cy="2011775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object 84">
            <a:extLst>
              <a:ext uri="{FF2B5EF4-FFF2-40B4-BE49-F238E27FC236}">
                <a16:creationId xmlns:a16="http://schemas.microsoft.com/office/drawing/2014/main" id="{DAE68543-E5A4-3F1E-DB8D-198E86E679BC}"/>
              </a:ext>
            </a:extLst>
          </p:cNvPr>
          <p:cNvSpPr txBox="1"/>
          <p:nvPr/>
        </p:nvSpPr>
        <p:spPr>
          <a:xfrm>
            <a:off x="7347720" y="2592475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23" name="object 84">
            <a:extLst>
              <a:ext uri="{FF2B5EF4-FFF2-40B4-BE49-F238E27FC236}">
                <a16:creationId xmlns:a16="http://schemas.microsoft.com/office/drawing/2014/main" id="{41446494-216E-00EA-077A-ECCDEA171BF0}"/>
              </a:ext>
            </a:extLst>
          </p:cNvPr>
          <p:cNvSpPr txBox="1"/>
          <p:nvPr/>
        </p:nvSpPr>
        <p:spPr>
          <a:xfrm>
            <a:off x="7347720" y="3500291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C55EC37A-DD4C-4FFF-6B31-53144C8FEC7B}"/>
              </a:ext>
            </a:extLst>
          </p:cNvPr>
          <p:cNvCxnSpPr>
            <a:cxnSpLocks/>
            <a:stCxn id="121" idx="2"/>
          </p:cNvCxnSpPr>
          <p:nvPr/>
        </p:nvCxnSpPr>
        <p:spPr>
          <a:xfrm flipV="1">
            <a:off x="6279352" y="3738448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6A0A3158-7C82-67EA-A3FF-4767863B2120}"/>
              </a:ext>
            </a:extLst>
          </p:cNvPr>
          <p:cNvCxnSpPr>
            <a:cxnSpLocks/>
          </p:cNvCxnSpPr>
          <p:nvPr/>
        </p:nvCxnSpPr>
        <p:spPr>
          <a:xfrm>
            <a:off x="7198513" y="2819828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bject 11">
            <a:extLst>
              <a:ext uri="{FF2B5EF4-FFF2-40B4-BE49-F238E27FC236}">
                <a16:creationId xmlns:a16="http://schemas.microsoft.com/office/drawing/2014/main" id="{E9C39E1A-26BE-F7FA-71BA-AE55A95DAC69}"/>
              </a:ext>
            </a:extLst>
          </p:cNvPr>
          <p:cNvSpPr txBox="1"/>
          <p:nvPr/>
        </p:nvSpPr>
        <p:spPr>
          <a:xfrm>
            <a:off x="6064622" y="2597350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1</a:t>
            </a:r>
            <a:r>
              <a:rPr lang="ru-RU" sz="2000" b="1" spc="-300" dirty="0">
                <a:solidFill>
                  <a:srgbClr val="252C6A"/>
                </a:solidFill>
                <a:latin typeface="Verdana"/>
                <a:cs typeface="Verdana"/>
              </a:rPr>
              <a:t> </a:t>
            </a: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291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27" name="object 11">
            <a:extLst>
              <a:ext uri="{FF2B5EF4-FFF2-40B4-BE49-F238E27FC236}">
                <a16:creationId xmlns:a16="http://schemas.microsoft.com/office/drawing/2014/main" id="{2FD39DAE-F984-108B-F8D6-35DC3EE10AAC}"/>
              </a:ext>
            </a:extLst>
          </p:cNvPr>
          <p:cNvSpPr txBox="1"/>
          <p:nvPr/>
        </p:nvSpPr>
        <p:spPr>
          <a:xfrm>
            <a:off x="8348468" y="3551722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3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28" name="Дуга 127">
            <a:extLst>
              <a:ext uri="{FF2B5EF4-FFF2-40B4-BE49-F238E27FC236}">
                <a16:creationId xmlns:a16="http://schemas.microsoft.com/office/drawing/2014/main" id="{149CD82F-4719-935B-A3F5-8CAB666F4AEE}"/>
              </a:ext>
            </a:extLst>
          </p:cNvPr>
          <p:cNvSpPr/>
          <p:nvPr/>
        </p:nvSpPr>
        <p:spPr>
          <a:xfrm rot="4045426">
            <a:off x="7518735" y="1671545"/>
            <a:ext cx="2181371" cy="2011775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object 84">
            <a:extLst>
              <a:ext uri="{FF2B5EF4-FFF2-40B4-BE49-F238E27FC236}">
                <a16:creationId xmlns:a16="http://schemas.microsoft.com/office/drawing/2014/main" id="{7934A7BA-76C4-BAA8-45CE-638DCDE3103B}"/>
              </a:ext>
            </a:extLst>
          </p:cNvPr>
          <p:cNvSpPr txBox="1"/>
          <p:nvPr/>
        </p:nvSpPr>
        <p:spPr>
          <a:xfrm>
            <a:off x="9826225" y="2592475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30" name="object 84">
            <a:extLst>
              <a:ext uri="{FF2B5EF4-FFF2-40B4-BE49-F238E27FC236}">
                <a16:creationId xmlns:a16="http://schemas.microsoft.com/office/drawing/2014/main" id="{419FEA6B-DBA5-8B00-3EAB-7D5591D1ED4A}"/>
              </a:ext>
            </a:extLst>
          </p:cNvPr>
          <p:cNvSpPr txBox="1"/>
          <p:nvPr/>
        </p:nvSpPr>
        <p:spPr>
          <a:xfrm>
            <a:off x="9826225" y="3500291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8B5D7AA4-6600-50FE-891F-C47A6DBC15B1}"/>
              </a:ext>
            </a:extLst>
          </p:cNvPr>
          <p:cNvCxnSpPr>
            <a:cxnSpLocks/>
            <a:stCxn id="128" idx="2"/>
          </p:cNvCxnSpPr>
          <p:nvPr/>
        </p:nvCxnSpPr>
        <p:spPr>
          <a:xfrm flipV="1">
            <a:off x="8757857" y="3738448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C5AE09CD-A603-D681-4D60-CE43AC6339E4}"/>
              </a:ext>
            </a:extLst>
          </p:cNvPr>
          <p:cNvCxnSpPr>
            <a:cxnSpLocks/>
          </p:cNvCxnSpPr>
          <p:nvPr/>
        </p:nvCxnSpPr>
        <p:spPr>
          <a:xfrm>
            <a:off x="9677018" y="2819828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object 11">
            <a:extLst>
              <a:ext uri="{FF2B5EF4-FFF2-40B4-BE49-F238E27FC236}">
                <a16:creationId xmlns:a16="http://schemas.microsoft.com/office/drawing/2014/main" id="{66EDEF0B-0BE2-3308-D0B5-19305C27E1C9}"/>
              </a:ext>
            </a:extLst>
          </p:cNvPr>
          <p:cNvSpPr txBox="1"/>
          <p:nvPr/>
        </p:nvSpPr>
        <p:spPr>
          <a:xfrm>
            <a:off x="9015685" y="2597350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11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4DF0D6C-11E9-739B-90E8-ECF24FD740FD}"/>
              </a:ext>
            </a:extLst>
          </p:cNvPr>
          <p:cNvSpPr txBox="1"/>
          <p:nvPr/>
        </p:nvSpPr>
        <p:spPr>
          <a:xfrm>
            <a:off x="694523" y="4438501"/>
            <a:ext cx="2143290" cy="1154162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l"/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Объем средств от выполнения НИОКР 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(без учета средств федерального бюджета) на 1 НПР,</a:t>
            </a:r>
          </a:p>
          <a:p>
            <a:pPr algn="l"/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руб.</a:t>
            </a:r>
            <a:endParaRPr lang="ru-RU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ADD57EF-352C-CC61-72E0-B09E2C507AAA}"/>
              </a:ext>
            </a:extLst>
          </p:cNvPr>
          <p:cNvSpPr txBox="1"/>
          <p:nvPr/>
        </p:nvSpPr>
        <p:spPr>
          <a:xfrm>
            <a:off x="3171505" y="4438501"/>
            <a:ext cx="2143290" cy="969496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l"/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Объем средств, поступивших от использования РИД </a:t>
            </a:r>
            <a:b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расчете на 1 НПР,</a:t>
            </a:r>
          </a:p>
          <a:p>
            <a:pPr algn="l"/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руб.</a:t>
            </a:r>
            <a:endParaRPr lang="ru-RU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3327C6C-B20F-1068-F5F1-4E8715549D97}"/>
              </a:ext>
            </a:extLst>
          </p:cNvPr>
          <p:cNvSpPr txBox="1"/>
          <p:nvPr/>
        </p:nvSpPr>
        <p:spPr>
          <a:xfrm>
            <a:off x="8113895" y="4438501"/>
            <a:ext cx="2143290" cy="969496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l"/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Совокупный доход технологических компаний </a:t>
            </a:r>
            <a:b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(включая </a:t>
            </a:r>
            <a:r>
              <a:rPr lang="ru-RU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МИПы</a:t>
            </a:r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</a:t>
            </a:r>
          </a:p>
          <a:p>
            <a:pPr algn="l"/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руб.</a:t>
            </a:r>
          </a:p>
        </p:txBody>
      </p:sp>
      <p:sp>
        <p:nvSpPr>
          <p:cNvPr id="145" name="object 11">
            <a:extLst>
              <a:ext uri="{FF2B5EF4-FFF2-40B4-BE49-F238E27FC236}">
                <a16:creationId xmlns:a16="http://schemas.microsoft.com/office/drawing/2014/main" id="{B40D549A-9928-53D0-382E-0B198EED3AE0}"/>
              </a:ext>
            </a:extLst>
          </p:cNvPr>
          <p:cNvSpPr txBox="1"/>
          <p:nvPr/>
        </p:nvSpPr>
        <p:spPr>
          <a:xfrm>
            <a:off x="637590" y="6525279"/>
            <a:ext cx="103625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11741"/>
                </a:solidFill>
                <a:latin typeface="Verdana"/>
                <a:cs typeface="Verdana"/>
              </a:rPr>
              <a:t>349</a:t>
            </a:r>
            <a:endParaRPr dirty="0">
              <a:solidFill>
                <a:srgbClr val="211741"/>
              </a:solidFill>
              <a:latin typeface="Verdana"/>
              <a:cs typeface="Verdana"/>
            </a:endParaRPr>
          </a:p>
        </p:txBody>
      </p:sp>
      <p:sp>
        <p:nvSpPr>
          <p:cNvPr id="146" name="Дуга 145">
            <a:extLst>
              <a:ext uri="{FF2B5EF4-FFF2-40B4-BE49-F238E27FC236}">
                <a16:creationId xmlns:a16="http://schemas.microsoft.com/office/drawing/2014/main" id="{2DDFF8F2-8A02-AEAD-9BD9-BFE9AC828B0F}"/>
              </a:ext>
            </a:extLst>
          </p:cNvPr>
          <p:cNvSpPr/>
          <p:nvPr/>
        </p:nvSpPr>
        <p:spPr>
          <a:xfrm rot="4045426">
            <a:off x="137260" y="4640214"/>
            <a:ext cx="2181371" cy="2011775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211741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" name="object 84">
            <a:extLst>
              <a:ext uri="{FF2B5EF4-FFF2-40B4-BE49-F238E27FC236}">
                <a16:creationId xmlns:a16="http://schemas.microsoft.com/office/drawing/2014/main" id="{771A53D9-A2B4-3080-3470-1FAF2063F3C4}"/>
              </a:ext>
            </a:extLst>
          </p:cNvPr>
          <p:cNvSpPr txBox="1"/>
          <p:nvPr/>
        </p:nvSpPr>
        <p:spPr>
          <a:xfrm>
            <a:off x="2444750" y="5561144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48" name="object 84">
            <a:extLst>
              <a:ext uri="{FF2B5EF4-FFF2-40B4-BE49-F238E27FC236}">
                <a16:creationId xmlns:a16="http://schemas.microsoft.com/office/drawing/2014/main" id="{F71B04E8-0B0F-E203-75D5-E1668D1A174D}"/>
              </a:ext>
            </a:extLst>
          </p:cNvPr>
          <p:cNvSpPr txBox="1"/>
          <p:nvPr/>
        </p:nvSpPr>
        <p:spPr>
          <a:xfrm>
            <a:off x="2444750" y="6468960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49" name="Прямая соединительная линия 148">
            <a:extLst>
              <a:ext uri="{FF2B5EF4-FFF2-40B4-BE49-F238E27FC236}">
                <a16:creationId xmlns:a16="http://schemas.microsoft.com/office/drawing/2014/main" id="{53CBEE7F-ECF1-0EDC-2542-34EFB9311959}"/>
              </a:ext>
            </a:extLst>
          </p:cNvPr>
          <p:cNvCxnSpPr>
            <a:cxnSpLocks/>
            <a:stCxn id="146" idx="2"/>
          </p:cNvCxnSpPr>
          <p:nvPr/>
        </p:nvCxnSpPr>
        <p:spPr>
          <a:xfrm flipV="1">
            <a:off x="1376382" y="6707117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E5EE1C36-16EF-515D-265B-CE004695983B}"/>
              </a:ext>
            </a:extLst>
          </p:cNvPr>
          <p:cNvCxnSpPr>
            <a:cxnSpLocks/>
          </p:cNvCxnSpPr>
          <p:nvPr/>
        </p:nvCxnSpPr>
        <p:spPr>
          <a:xfrm>
            <a:off x="2295543" y="5788497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bject 11">
            <a:extLst>
              <a:ext uri="{FF2B5EF4-FFF2-40B4-BE49-F238E27FC236}">
                <a16:creationId xmlns:a16="http://schemas.microsoft.com/office/drawing/2014/main" id="{10A3C3E3-260F-4E43-3087-11F8D1F55EBC}"/>
              </a:ext>
            </a:extLst>
          </p:cNvPr>
          <p:cNvSpPr txBox="1"/>
          <p:nvPr/>
        </p:nvSpPr>
        <p:spPr>
          <a:xfrm>
            <a:off x="1489759" y="5572416"/>
            <a:ext cx="103625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11741"/>
                </a:solidFill>
                <a:latin typeface="Verdana"/>
                <a:cs typeface="Verdana"/>
              </a:rPr>
              <a:t>855</a:t>
            </a:r>
            <a:endParaRPr dirty="0">
              <a:solidFill>
                <a:srgbClr val="211741"/>
              </a:solidFill>
              <a:latin typeface="Verdana"/>
              <a:cs typeface="Verdana"/>
            </a:endParaRPr>
          </a:p>
        </p:txBody>
      </p:sp>
      <p:sp>
        <p:nvSpPr>
          <p:cNvPr id="152" name="object 11">
            <a:extLst>
              <a:ext uri="{FF2B5EF4-FFF2-40B4-BE49-F238E27FC236}">
                <a16:creationId xmlns:a16="http://schemas.microsoft.com/office/drawing/2014/main" id="{E2772295-517E-A5E1-A8B9-2FB5A18B2F6F}"/>
              </a:ext>
            </a:extLst>
          </p:cNvPr>
          <p:cNvSpPr txBox="1"/>
          <p:nvPr/>
        </p:nvSpPr>
        <p:spPr>
          <a:xfrm>
            <a:off x="3416032" y="6525279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11741"/>
                </a:solidFill>
                <a:latin typeface="Verdana"/>
                <a:cs typeface="Verdana"/>
              </a:rPr>
              <a:t>0</a:t>
            </a:r>
            <a:endParaRPr dirty="0">
              <a:solidFill>
                <a:srgbClr val="211741"/>
              </a:solidFill>
              <a:latin typeface="Verdana"/>
              <a:cs typeface="Verdana"/>
            </a:endParaRPr>
          </a:p>
        </p:txBody>
      </p:sp>
      <p:sp>
        <p:nvSpPr>
          <p:cNvPr id="153" name="Дуга 152">
            <a:extLst>
              <a:ext uri="{FF2B5EF4-FFF2-40B4-BE49-F238E27FC236}">
                <a16:creationId xmlns:a16="http://schemas.microsoft.com/office/drawing/2014/main" id="{F0C196BC-9C3B-855A-516A-499C1BF17F32}"/>
              </a:ext>
            </a:extLst>
          </p:cNvPr>
          <p:cNvSpPr/>
          <p:nvPr/>
        </p:nvSpPr>
        <p:spPr>
          <a:xfrm rot="4045426">
            <a:off x="2583280" y="4640214"/>
            <a:ext cx="2181371" cy="2011775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211741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4" name="object 84">
            <a:extLst>
              <a:ext uri="{FF2B5EF4-FFF2-40B4-BE49-F238E27FC236}">
                <a16:creationId xmlns:a16="http://schemas.microsoft.com/office/drawing/2014/main" id="{E68ECE93-3843-1F9E-5329-47D4F682E052}"/>
              </a:ext>
            </a:extLst>
          </p:cNvPr>
          <p:cNvSpPr txBox="1"/>
          <p:nvPr/>
        </p:nvSpPr>
        <p:spPr>
          <a:xfrm>
            <a:off x="4890770" y="5561144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55" name="object 84">
            <a:extLst>
              <a:ext uri="{FF2B5EF4-FFF2-40B4-BE49-F238E27FC236}">
                <a16:creationId xmlns:a16="http://schemas.microsoft.com/office/drawing/2014/main" id="{51BE7599-F373-D543-69CA-CDB35CC0C79B}"/>
              </a:ext>
            </a:extLst>
          </p:cNvPr>
          <p:cNvSpPr txBox="1"/>
          <p:nvPr/>
        </p:nvSpPr>
        <p:spPr>
          <a:xfrm>
            <a:off x="4890770" y="6468960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56" name="Прямая соединительная линия 155">
            <a:extLst>
              <a:ext uri="{FF2B5EF4-FFF2-40B4-BE49-F238E27FC236}">
                <a16:creationId xmlns:a16="http://schemas.microsoft.com/office/drawing/2014/main" id="{1DF2939F-D4C1-D025-B4AD-60774455E9C2}"/>
              </a:ext>
            </a:extLst>
          </p:cNvPr>
          <p:cNvCxnSpPr>
            <a:cxnSpLocks/>
            <a:stCxn id="153" idx="2"/>
          </p:cNvCxnSpPr>
          <p:nvPr/>
        </p:nvCxnSpPr>
        <p:spPr>
          <a:xfrm flipV="1">
            <a:off x="3822402" y="6707117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>
            <a:extLst>
              <a:ext uri="{FF2B5EF4-FFF2-40B4-BE49-F238E27FC236}">
                <a16:creationId xmlns:a16="http://schemas.microsoft.com/office/drawing/2014/main" id="{CF702406-A11A-0960-F8F4-FB274864E06B}"/>
              </a:ext>
            </a:extLst>
          </p:cNvPr>
          <p:cNvCxnSpPr>
            <a:cxnSpLocks/>
          </p:cNvCxnSpPr>
          <p:nvPr/>
        </p:nvCxnSpPr>
        <p:spPr>
          <a:xfrm>
            <a:off x="4741563" y="5788497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bject 11">
            <a:extLst>
              <a:ext uri="{FF2B5EF4-FFF2-40B4-BE49-F238E27FC236}">
                <a16:creationId xmlns:a16="http://schemas.microsoft.com/office/drawing/2014/main" id="{A59EE991-0160-7EE8-C229-9A3F3D221434}"/>
              </a:ext>
            </a:extLst>
          </p:cNvPr>
          <p:cNvSpPr txBox="1"/>
          <p:nvPr/>
        </p:nvSpPr>
        <p:spPr>
          <a:xfrm>
            <a:off x="4080230" y="5572416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11741"/>
                </a:solidFill>
                <a:latin typeface="Verdana"/>
                <a:cs typeface="Verdana"/>
              </a:rPr>
              <a:t>27</a:t>
            </a:r>
            <a:endParaRPr dirty="0">
              <a:solidFill>
                <a:srgbClr val="211741"/>
              </a:solidFill>
              <a:latin typeface="Verdana"/>
              <a:cs typeface="Verdana"/>
            </a:endParaRPr>
          </a:p>
        </p:txBody>
      </p:sp>
      <p:sp>
        <p:nvSpPr>
          <p:cNvPr id="166" name="object 11">
            <a:extLst>
              <a:ext uri="{FF2B5EF4-FFF2-40B4-BE49-F238E27FC236}">
                <a16:creationId xmlns:a16="http://schemas.microsoft.com/office/drawing/2014/main" id="{1223B3CD-6CD9-86A3-ACAD-87862093A7B3}"/>
              </a:ext>
            </a:extLst>
          </p:cNvPr>
          <p:cNvSpPr txBox="1"/>
          <p:nvPr/>
        </p:nvSpPr>
        <p:spPr>
          <a:xfrm>
            <a:off x="8059756" y="6348430"/>
            <a:ext cx="200662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11741"/>
                </a:solidFill>
                <a:latin typeface="Verdana"/>
                <a:cs typeface="Verdana"/>
              </a:rPr>
              <a:t>32</a:t>
            </a:r>
            <a:r>
              <a:rPr lang="ru-RU" sz="2000" b="1" spc="-300" dirty="0">
                <a:solidFill>
                  <a:srgbClr val="211741"/>
                </a:solidFill>
                <a:latin typeface="Verdana"/>
                <a:cs typeface="Verdana"/>
              </a:rPr>
              <a:t> </a:t>
            </a:r>
            <a:r>
              <a:rPr lang="ru-RU" sz="2000" b="1" dirty="0">
                <a:solidFill>
                  <a:srgbClr val="211741"/>
                </a:solidFill>
                <a:latin typeface="Verdana"/>
                <a:cs typeface="Verdana"/>
              </a:rPr>
              <a:t>569</a:t>
            </a:r>
          </a:p>
        </p:txBody>
      </p:sp>
      <p:sp>
        <p:nvSpPr>
          <p:cNvPr id="167" name="Дуга 166">
            <a:extLst>
              <a:ext uri="{FF2B5EF4-FFF2-40B4-BE49-F238E27FC236}">
                <a16:creationId xmlns:a16="http://schemas.microsoft.com/office/drawing/2014/main" id="{138825A4-A3B6-355E-871C-BA29E6111048}"/>
              </a:ext>
            </a:extLst>
          </p:cNvPr>
          <p:cNvSpPr/>
          <p:nvPr/>
        </p:nvSpPr>
        <p:spPr>
          <a:xfrm rot="4045426">
            <a:off x="7521040" y="4640214"/>
            <a:ext cx="2181371" cy="2011775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211741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8" name="object 84">
            <a:extLst>
              <a:ext uri="{FF2B5EF4-FFF2-40B4-BE49-F238E27FC236}">
                <a16:creationId xmlns:a16="http://schemas.microsoft.com/office/drawing/2014/main" id="{1C60101E-7C33-4491-A1FB-D1E6EFC7E16F}"/>
              </a:ext>
            </a:extLst>
          </p:cNvPr>
          <p:cNvSpPr txBox="1"/>
          <p:nvPr/>
        </p:nvSpPr>
        <p:spPr>
          <a:xfrm>
            <a:off x="9828530" y="5561144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69" name="object 84">
            <a:extLst>
              <a:ext uri="{FF2B5EF4-FFF2-40B4-BE49-F238E27FC236}">
                <a16:creationId xmlns:a16="http://schemas.microsoft.com/office/drawing/2014/main" id="{55D9E251-D43F-03D6-FDEB-E8A015FC6BBA}"/>
              </a:ext>
            </a:extLst>
          </p:cNvPr>
          <p:cNvSpPr txBox="1"/>
          <p:nvPr/>
        </p:nvSpPr>
        <p:spPr>
          <a:xfrm>
            <a:off x="9828530" y="6468960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70" name="Прямая соединительная линия 169">
            <a:extLst>
              <a:ext uri="{FF2B5EF4-FFF2-40B4-BE49-F238E27FC236}">
                <a16:creationId xmlns:a16="http://schemas.microsoft.com/office/drawing/2014/main" id="{B03B7735-53BD-E317-CC22-C0E83CE51001}"/>
              </a:ext>
            </a:extLst>
          </p:cNvPr>
          <p:cNvCxnSpPr>
            <a:cxnSpLocks/>
            <a:stCxn id="167" idx="2"/>
          </p:cNvCxnSpPr>
          <p:nvPr/>
        </p:nvCxnSpPr>
        <p:spPr>
          <a:xfrm flipV="1">
            <a:off x="8760162" y="6707117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>
            <a:extLst>
              <a:ext uri="{FF2B5EF4-FFF2-40B4-BE49-F238E27FC236}">
                <a16:creationId xmlns:a16="http://schemas.microsoft.com/office/drawing/2014/main" id="{039121D7-E75A-CC35-CE48-5AC2CDDC4BC0}"/>
              </a:ext>
            </a:extLst>
          </p:cNvPr>
          <p:cNvCxnSpPr>
            <a:cxnSpLocks/>
          </p:cNvCxnSpPr>
          <p:nvPr/>
        </p:nvCxnSpPr>
        <p:spPr>
          <a:xfrm>
            <a:off x="9679323" y="5788497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object 11">
            <a:extLst>
              <a:ext uri="{FF2B5EF4-FFF2-40B4-BE49-F238E27FC236}">
                <a16:creationId xmlns:a16="http://schemas.microsoft.com/office/drawing/2014/main" id="{F60C6A8F-61C3-2CFC-2A0B-C4A92B8A7B65}"/>
              </a:ext>
            </a:extLst>
          </p:cNvPr>
          <p:cNvSpPr txBox="1"/>
          <p:nvPr/>
        </p:nvSpPr>
        <p:spPr>
          <a:xfrm>
            <a:off x="8420777" y="5562612"/>
            <a:ext cx="148107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11741"/>
                </a:solidFill>
                <a:latin typeface="Verdana"/>
                <a:cs typeface="Verdana"/>
              </a:rPr>
              <a:t>50</a:t>
            </a:r>
            <a:r>
              <a:rPr lang="ru-RU" sz="2000" b="1" spc="-300" dirty="0">
                <a:solidFill>
                  <a:srgbClr val="211741"/>
                </a:solidFill>
                <a:latin typeface="Verdana"/>
                <a:cs typeface="Verdana"/>
              </a:rPr>
              <a:t> </a:t>
            </a:r>
            <a:r>
              <a:rPr lang="ru-RU" sz="2000" b="1" dirty="0">
                <a:solidFill>
                  <a:srgbClr val="211741"/>
                </a:solidFill>
                <a:latin typeface="Verdana"/>
                <a:cs typeface="Verdana"/>
              </a:rPr>
              <a:t>007</a:t>
            </a: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4424D8CF-B15E-F88E-5E7E-397D1289754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30</a:t>
            </a:fld>
            <a:endParaRPr b="0" spc="-50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E767336-5D92-64A2-F1C3-03C0B219CA0D}"/>
              </a:ext>
            </a:extLst>
          </p:cNvPr>
          <p:cNvSpPr/>
          <p:nvPr/>
        </p:nvSpPr>
        <p:spPr>
          <a:xfrm>
            <a:off x="5584164" y="4300760"/>
            <a:ext cx="2203601" cy="2650204"/>
          </a:xfrm>
          <a:prstGeom prst="roundRect">
            <a:avLst>
              <a:gd name="adj" fmla="val 5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B340B-6AC1-8BDD-B374-00A657D9AFF0}"/>
              </a:ext>
            </a:extLst>
          </p:cNvPr>
          <p:cNvSpPr txBox="1"/>
          <p:nvPr/>
        </p:nvSpPr>
        <p:spPr>
          <a:xfrm>
            <a:off x="5648487" y="4438501"/>
            <a:ext cx="2143290" cy="1154162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algn="l"/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Объем средств, поступивших от выполнения научно-технических услуг,</a:t>
            </a:r>
          </a:p>
          <a:p>
            <a:pPr algn="l"/>
            <a:r>
              <a:rPr lang="ru-RU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расчете на 1 НПР,</a:t>
            </a:r>
          </a:p>
          <a:p>
            <a:pPr algn="l"/>
            <a:r>
              <a:rPr lang="ru-RU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руб.</a:t>
            </a:r>
            <a:endParaRPr lang="ru-RU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5B853E71-198A-40F3-BD38-B9747806BC32}"/>
              </a:ext>
            </a:extLst>
          </p:cNvPr>
          <p:cNvSpPr txBox="1"/>
          <p:nvPr/>
        </p:nvSpPr>
        <p:spPr>
          <a:xfrm>
            <a:off x="5769863" y="6502318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11741"/>
                </a:solidFill>
                <a:latin typeface="Verdana"/>
              </a:rPr>
              <a:t>15</a:t>
            </a:r>
            <a:endParaRPr sz="2000" b="1" dirty="0">
              <a:solidFill>
                <a:srgbClr val="211741"/>
              </a:solidFill>
              <a:latin typeface="Verdana"/>
            </a:endParaRPr>
          </a:p>
        </p:txBody>
      </p:sp>
      <p:sp>
        <p:nvSpPr>
          <p:cNvPr id="14" name="object 84">
            <a:extLst>
              <a:ext uri="{FF2B5EF4-FFF2-40B4-BE49-F238E27FC236}">
                <a16:creationId xmlns:a16="http://schemas.microsoft.com/office/drawing/2014/main" id="{991B39C8-1AB6-C703-F232-83E724E0E50B}"/>
              </a:ext>
            </a:extLst>
          </p:cNvPr>
          <p:cNvSpPr txBox="1"/>
          <p:nvPr/>
        </p:nvSpPr>
        <p:spPr>
          <a:xfrm>
            <a:off x="7371080" y="5561144"/>
            <a:ext cx="414069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30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5" name="object 84">
            <a:extLst>
              <a:ext uri="{FF2B5EF4-FFF2-40B4-BE49-F238E27FC236}">
                <a16:creationId xmlns:a16="http://schemas.microsoft.com/office/drawing/2014/main" id="{01869807-D99D-3BDF-8C42-3775330EFB92}"/>
              </a:ext>
            </a:extLst>
          </p:cNvPr>
          <p:cNvSpPr txBox="1"/>
          <p:nvPr/>
        </p:nvSpPr>
        <p:spPr>
          <a:xfrm>
            <a:off x="7371080" y="6468960"/>
            <a:ext cx="325786" cy="271609"/>
          </a:xfrm>
          <a:prstGeom prst="rect">
            <a:avLst/>
          </a:prstGeom>
          <a:noFill/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900" dirty="0">
                <a:solidFill>
                  <a:srgbClr val="252C6A"/>
                </a:solidFill>
                <a:latin typeface="Verdana"/>
                <a:cs typeface="Verdana"/>
              </a:rPr>
              <a:t>5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90CA09D-7186-B1C6-7F9C-BD40F16BFD5E}"/>
              </a:ext>
            </a:extLst>
          </p:cNvPr>
          <p:cNvCxnSpPr>
            <a:cxnSpLocks/>
          </p:cNvCxnSpPr>
          <p:nvPr/>
        </p:nvCxnSpPr>
        <p:spPr>
          <a:xfrm flipV="1">
            <a:off x="6302712" y="6707117"/>
            <a:ext cx="1470355" cy="13338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68FA327-AFA3-7FD2-CEDE-B3B31AD8A732}"/>
              </a:ext>
            </a:extLst>
          </p:cNvPr>
          <p:cNvCxnSpPr>
            <a:cxnSpLocks/>
          </p:cNvCxnSpPr>
          <p:nvPr/>
        </p:nvCxnSpPr>
        <p:spPr>
          <a:xfrm>
            <a:off x="7221873" y="5788497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ject 11">
            <a:extLst>
              <a:ext uri="{FF2B5EF4-FFF2-40B4-BE49-F238E27FC236}">
                <a16:creationId xmlns:a16="http://schemas.microsoft.com/office/drawing/2014/main" id="{D7D9B27A-D57A-771F-0932-9D86480A106B}"/>
              </a:ext>
            </a:extLst>
          </p:cNvPr>
          <p:cNvSpPr txBox="1"/>
          <p:nvPr/>
        </p:nvSpPr>
        <p:spPr>
          <a:xfrm>
            <a:off x="6556488" y="5562612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11741"/>
                </a:solidFill>
                <a:latin typeface="Verdana"/>
              </a:rPr>
              <a:t>22</a:t>
            </a:r>
            <a:endParaRPr sz="2000" b="1" dirty="0">
              <a:solidFill>
                <a:srgbClr val="211741"/>
              </a:solidFill>
              <a:latin typeface="Verdana"/>
            </a:endParaRPr>
          </a:p>
        </p:txBody>
      </p:sp>
      <p:sp>
        <p:nvSpPr>
          <p:cNvPr id="19" name="Дуга 18">
            <a:extLst>
              <a:ext uri="{FF2B5EF4-FFF2-40B4-BE49-F238E27FC236}">
                <a16:creationId xmlns:a16="http://schemas.microsoft.com/office/drawing/2014/main" id="{EB201DE6-CEC0-67FC-ABA5-0A5DC829EB7A}"/>
              </a:ext>
            </a:extLst>
          </p:cNvPr>
          <p:cNvSpPr/>
          <p:nvPr/>
        </p:nvSpPr>
        <p:spPr>
          <a:xfrm rot="4045426">
            <a:off x="5063590" y="4640214"/>
            <a:ext cx="2181371" cy="2011775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211741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960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58C951-A5CD-9E35-2473-D4CFB2263250}"/>
              </a:ext>
            </a:extLst>
          </p:cNvPr>
          <p:cNvSpPr/>
          <p:nvPr/>
        </p:nvSpPr>
        <p:spPr>
          <a:xfrm>
            <a:off x="0" y="1781404"/>
            <a:ext cx="5776590" cy="59147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D585BA15-970A-2B53-D972-81E74C6ED6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146" y="536367"/>
            <a:ext cx="1604029" cy="7086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02B3B32-1205-415C-0B96-DF2E739C0D34}"/>
              </a:ext>
            </a:extLst>
          </p:cNvPr>
          <p:cNvSpPr txBox="1">
            <a:spLocks/>
          </p:cNvSpPr>
          <p:nvPr/>
        </p:nvSpPr>
        <p:spPr>
          <a:xfrm>
            <a:off x="812482" y="2247900"/>
            <a:ext cx="513746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</a:rPr>
              <a:t>РОСБИОТЕХ В НП «БИОЭКОНОМИКА»</a:t>
            </a: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15B94D-4948-32F1-EFAE-632C6F3B6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150" y="-16329"/>
            <a:ext cx="5549900" cy="77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36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39641" y="620850"/>
            <a:ext cx="842153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25" dirty="0">
                <a:latin typeface="Verdana"/>
                <a:cs typeface="Verdana"/>
              </a:rPr>
              <a:t>РОСБИОТЕХ </a:t>
            </a:r>
            <a:r>
              <a:rPr lang="ru-RU" sz="2000" b="1" spc="-114" dirty="0">
                <a:latin typeface="Verdana"/>
                <a:cs typeface="Verdana"/>
              </a:rPr>
              <a:t>В НП «</a:t>
            </a:r>
            <a:r>
              <a:rPr lang="ru-RU" sz="2000" b="1" spc="-70" dirty="0">
                <a:latin typeface="Verdana"/>
                <a:cs typeface="Verdana"/>
              </a:rPr>
              <a:t>БИОЭКОНОМИКА»</a:t>
            </a:r>
            <a:endParaRPr lang="ru-RU" sz="20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8" name="object 19">
            <a:extLst>
              <a:ext uri="{FF2B5EF4-FFF2-40B4-BE49-F238E27FC236}">
                <a16:creationId xmlns:a16="http://schemas.microsoft.com/office/drawing/2014/main" id="{FF361DB8-7DA6-7B89-1837-01559789D47E}"/>
              </a:ext>
            </a:extLst>
          </p:cNvPr>
          <p:cNvSpPr txBox="1"/>
          <p:nvPr/>
        </p:nvSpPr>
        <p:spPr>
          <a:xfrm>
            <a:off x="6194157" y="3924300"/>
            <a:ext cx="4056660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990"/>
              </a:lnSpc>
              <a:spcBef>
                <a:spcPts val="605"/>
              </a:spcBef>
            </a:pPr>
            <a:r>
              <a:rPr lang="ru-RU" sz="1200" b="1" spc="-10" dirty="0">
                <a:latin typeface="Verdana"/>
                <a:cs typeface="Verdana"/>
              </a:rPr>
              <a:t>НАУЧНО-</a:t>
            </a:r>
            <a:r>
              <a:rPr lang="ru-RU" sz="1200" b="1" dirty="0">
                <a:latin typeface="Verdana"/>
                <a:cs typeface="Verdana"/>
              </a:rPr>
              <a:t>ТЕХНОЛОГИЧЕСКИЙ</a:t>
            </a:r>
            <a:r>
              <a:rPr lang="ru-RU" sz="1200" b="1" spc="80" dirty="0">
                <a:latin typeface="Verdana"/>
                <a:cs typeface="Verdana"/>
              </a:rPr>
              <a:t> </a:t>
            </a:r>
            <a:r>
              <a:rPr lang="ru-RU" sz="1200" b="1" spc="-10" dirty="0">
                <a:latin typeface="Verdana"/>
                <a:cs typeface="Verdana"/>
              </a:rPr>
              <a:t>ЦЕНТР </a:t>
            </a:r>
          </a:p>
          <a:p>
            <a:pPr marL="12700" marR="5080" algn="l">
              <a:lnSpc>
                <a:spcPts val="990"/>
              </a:lnSpc>
              <a:spcBef>
                <a:spcPts val="605"/>
              </a:spcBef>
            </a:pPr>
            <a:r>
              <a:rPr lang="ru-RU" sz="1200" b="1" spc="-10" dirty="0">
                <a:latin typeface="Verdana"/>
                <a:cs typeface="Verdana"/>
              </a:rPr>
              <a:t>БИОЭКОНОМИКИ </a:t>
            </a:r>
            <a:r>
              <a:rPr lang="ru-RU" sz="1200" b="1" dirty="0">
                <a:latin typeface="Verdana"/>
                <a:cs typeface="Verdana"/>
              </a:rPr>
              <a:t>И</a:t>
            </a:r>
            <a:r>
              <a:rPr lang="ru-RU" sz="1200" b="1" spc="-30" dirty="0">
                <a:latin typeface="Verdana"/>
                <a:cs typeface="Verdana"/>
              </a:rPr>
              <a:t> </a:t>
            </a:r>
            <a:r>
              <a:rPr lang="ru-RU" sz="1200" b="1" spc="-10" dirty="0">
                <a:latin typeface="Verdana"/>
                <a:cs typeface="Verdana"/>
              </a:rPr>
              <a:t>БИОТЕХНОЛОГИИ</a:t>
            </a:r>
            <a:endParaRPr lang="ru-RU" sz="1200" b="1" dirty="0">
              <a:latin typeface="Verdana"/>
              <a:cs typeface="Verdana"/>
            </a:endParaRPr>
          </a:p>
        </p:txBody>
      </p:sp>
      <p:pic>
        <p:nvPicPr>
          <p:cNvPr id="99" name="Picture 10" descr="Picture background">
            <a:extLst>
              <a:ext uri="{FF2B5EF4-FFF2-40B4-BE49-F238E27FC236}">
                <a16:creationId xmlns:a16="http://schemas.microsoft.com/office/drawing/2014/main" id="{C400B105-D346-0B3B-CFB0-EBA07D8F7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0910" y="6039105"/>
            <a:ext cx="478514" cy="47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>
            <a:extLst>
              <a:ext uri="{FF2B5EF4-FFF2-40B4-BE49-F238E27FC236}">
                <a16:creationId xmlns:a16="http://schemas.microsoft.com/office/drawing/2014/main" id="{DCECAFD4-2E4F-F5DD-A114-CE282593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131" y="4395533"/>
            <a:ext cx="262937" cy="51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object 19">
            <a:extLst>
              <a:ext uri="{FF2B5EF4-FFF2-40B4-BE49-F238E27FC236}">
                <a16:creationId xmlns:a16="http://schemas.microsoft.com/office/drawing/2014/main" id="{3A85F6F6-E202-4F76-B786-D01340D262F5}"/>
              </a:ext>
            </a:extLst>
          </p:cNvPr>
          <p:cNvSpPr txBox="1"/>
          <p:nvPr/>
        </p:nvSpPr>
        <p:spPr>
          <a:xfrm>
            <a:off x="8841041" y="4407961"/>
            <a:ext cx="1540372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990"/>
              </a:lnSpc>
              <a:spcBef>
                <a:spcPts val="605"/>
              </a:spcBef>
            </a:pPr>
            <a:r>
              <a:rPr lang="ru-RU" sz="800" dirty="0">
                <a:latin typeface="Verdana"/>
                <a:cs typeface="Verdana"/>
              </a:rPr>
              <a:t>Институт биоорганической химии им. академиков М.М.Шемякина и Ю.А.Овчинникова РАН</a:t>
            </a:r>
          </a:p>
        </p:txBody>
      </p:sp>
      <p:pic>
        <p:nvPicPr>
          <p:cNvPr id="103" name="Picture 4" descr="Picture background">
            <a:extLst>
              <a:ext uri="{FF2B5EF4-FFF2-40B4-BE49-F238E27FC236}">
                <a16:creationId xmlns:a16="http://schemas.microsoft.com/office/drawing/2014/main" id="{817236CB-F477-30E8-8111-326405FA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155" y="5544146"/>
            <a:ext cx="390255" cy="3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object 19">
            <a:extLst>
              <a:ext uri="{FF2B5EF4-FFF2-40B4-BE49-F238E27FC236}">
                <a16:creationId xmlns:a16="http://schemas.microsoft.com/office/drawing/2014/main" id="{5CEC7EB6-FBD5-8CA2-BD04-D82FCB6E9A78}"/>
              </a:ext>
            </a:extLst>
          </p:cNvPr>
          <p:cNvSpPr txBox="1"/>
          <p:nvPr/>
        </p:nvSpPr>
        <p:spPr>
          <a:xfrm>
            <a:off x="6735034" y="5569216"/>
            <a:ext cx="1727576" cy="373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990"/>
              </a:lnSpc>
              <a:spcBef>
                <a:spcPts val="605"/>
              </a:spcBef>
            </a:pPr>
            <a:r>
              <a:rPr lang="ru-RU" sz="800" b="0" i="0" u="none" strike="noStrike" dirty="0">
                <a:solidFill>
                  <a:srgbClr val="11111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 цитологии </a:t>
            </a:r>
            <a:br>
              <a:rPr lang="ru-RU" sz="800" b="0" i="0" u="none" strike="noStrike" dirty="0">
                <a:solidFill>
                  <a:srgbClr val="11111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800" b="0" i="0" u="none" strike="noStrike" dirty="0">
                <a:solidFill>
                  <a:srgbClr val="11111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 генетики Сибирского отделения РАН</a:t>
            </a:r>
            <a:endParaRPr lang="ru-RU" sz="800" dirty="0">
              <a:latin typeface="Verdana"/>
              <a:cs typeface="Verdana"/>
            </a:endParaRPr>
          </a:p>
        </p:txBody>
      </p:sp>
      <p:pic>
        <p:nvPicPr>
          <p:cNvPr id="105" name="Picture 6" descr="Picture background">
            <a:extLst>
              <a:ext uri="{FF2B5EF4-FFF2-40B4-BE49-F238E27FC236}">
                <a16:creationId xmlns:a16="http://schemas.microsoft.com/office/drawing/2014/main" id="{D3B3ECA5-E1C9-F02B-41B1-31CBA9D59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428" y="4376681"/>
            <a:ext cx="527061" cy="5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object 19">
            <a:extLst>
              <a:ext uri="{FF2B5EF4-FFF2-40B4-BE49-F238E27FC236}">
                <a16:creationId xmlns:a16="http://schemas.microsoft.com/office/drawing/2014/main" id="{E775F73C-1654-7994-F9EA-9126494F8289}"/>
              </a:ext>
            </a:extLst>
          </p:cNvPr>
          <p:cNvSpPr txBox="1"/>
          <p:nvPr/>
        </p:nvSpPr>
        <p:spPr>
          <a:xfrm>
            <a:off x="6735034" y="4456308"/>
            <a:ext cx="1391621" cy="373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990"/>
              </a:lnSpc>
              <a:spcBef>
                <a:spcPts val="605"/>
              </a:spcBef>
            </a:pPr>
            <a:r>
              <a:rPr lang="ru-RU" sz="800" b="0" i="0" u="none" strike="noStrike" dirty="0">
                <a:solidFill>
                  <a:srgbClr val="11111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Всероссийский НИИ сельскохозяйственной биотехнологии РАН</a:t>
            </a:r>
          </a:p>
        </p:txBody>
      </p:sp>
      <p:sp>
        <p:nvSpPr>
          <p:cNvPr id="112" name="object 19">
            <a:extLst>
              <a:ext uri="{FF2B5EF4-FFF2-40B4-BE49-F238E27FC236}">
                <a16:creationId xmlns:a16="http://schemas.microsoft.com/office/drawing/2014/main" id="{B146DDFD-7952-D778-EA56-807021E6FC7F}"/>
              </a:ext>
            </a:extLst>
          </p:cNvPr>
          <p:cNvSpPr txBox="1"/>
          <p:nvPr/>
        </p:nvSpPr>
        <p:spPr>
          <a:xfrm>
            <a:off x="6735034" y="6098286"/>
            <a:ext cx="1777860" cy="373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990"/>
              </a:lnSpc>
              <a:spcBef>
                <a:spcPts val="605"/>
              </a:spcBef>
            </a:pPr>
            <a:r>
              <a:rPr lang="ru-RU" sz="800" b="0" i="0" u="none" strike="noStrike" dirty="0">
                <a:solidFill>
                  <a:srgbClr val="11111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 теоретической и экспериментальной биофизики РАН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EE33655-01AA-692C-3F6F-547062E886FB}"/>
              </a:ext>
            </a:extLst>
          </p:cNvPr>
          <p:cNvSpPr txBox="1"/>
          <p:nvPr/>
        </p:nvSpPr>
        <p:spPr>
          <a:xfrm>
            <a:off x="8841040" y="5501872"/>
            <a:ext cx="1142438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7938" algn="l"/>
            <a:r>
              <a:rPr lang="ru-RU" sz="800" b="0" i="0" u="none" strike="noStrike" dirty="0">
                <a:solidFill>
                  <a:srgbClr val="11111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НИЦ «Курчатовский институт»</a:t>
            </a:r>
            <a:endPara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8" name="Picture 12" descr="Picture background">
            <a:extLst>
              <a:ext uri="{FF2B5EF4-FFF2-40B4-BE49-F238E27FC236}">
                <a16:creationId xmlns:a16="http://schemas.microsoft.com/office/drawing/2014/main" id="{246D0CB3-67C2-A468-0C0F-A94D16F4C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7054" y="5538685"/>
            <a:ext cx="342594" cy="4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C7B416-6011-68C2-4C6E-62D56BBE25E9}"/>
              </a:ext>
            </a:extLst>
          </p:cNvPr>
          <p:cNvSpPr txBox="1"/>
          <p:nvPr/>
        </p:nvSpPr>
        <p:spPr>
          <a:xfrm>
            <a:off x="8841040" y="5024363"/>
            <a:ext cx="1721345" cy="33797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2700" marR="5080" algn="l">
              <a:lnSpc>
                <a:spcPts val="990"/>
              </a:lnSpc>
              <a:spcBef>
                <a:spcPts val="605"/>
              </a:spcBef>
            </a:pPr>
            <a:r>
              <a:rPr lang="ru-RU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ФИЦ «Фундаментальные основы биотехнологии РАН»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84375-49EC-46AA-72AA-654C6E72728A}"/>
              </a:ext>
            </a:extLst>
          </p:cNvPr>
          <p:cNvSpPr txBox="1"/>
          <p:nvPr/>
        </p:nvSpPr>
        <p:spPr>
          <a:xfrm>
            <a:off x="6735034" y="4987180"/>
            <a:ext cx="1726073" cy="46621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2700" marR="5080" algn="l">
              <a:lnSpc>
                <a:spcPts val="990"/>
              </a:lnSpc>
              <a:spcBef>
                <a:spcPts val="605"/>
              </a:spcBef>
            </a:pPr>
            <a:r>
              <a:rPr lang="ru-RU" sz="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ФИЦ «Пущинский научный центр биологических исследований РАН»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B2E8E9-17BF-2F86-EDD6-2C4A5171FA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083" y="4993113"/>
            <a:ext cx="442342" cy="4076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806D467-BF8C-BDE6-1955-F693015F92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131" y="4995176"/>
            <a:ext cx="291732" cy="401381"/>
          </a:xfrm>
          <a:prstGeom prst="rect">
            <a:avLst/>
          </a:prstGeom>
        </p:spPr>
      </p:pic>
      <p:sp>
        <p:nvSpPr>
          <p:cNvPr id="97" name="object 65">
            <a:extLst>
              <a:ext uri="{FF2B5EF4-FFF2-40B4-BE49-F238E27FC236}">
                <a16:creationId xmlns:a16="http://schemas.microsoft.com/office/drawing/2014/main" id="{DF50FDDF-7418-E755-BFC8-DD0A7ECAA99B}"/>
              </a:ext>
            </a:extLst>
          </p:cNvPr>
          <p:cNvSpPr txBox="1"/>
          <p:nvPr/>
        </p:nvSpPr>
        <p:spPr>
          <a:xfrm>
            <a:off x="8690333" y="2216294"/>
            <a:ext cx="1899372" cy="279290"/>
          </a:xfrm>
          <a:prstGeom prst="rect">
            <a:avLst/>
          </a:prstGeom>
        </p:spPr>
        <p:txBody>
          <a:bodyPr vert="horz" wrap="square" lIns="108000" tIns="10397" rIns="0" bIns="0" rtlCol="0">
            <a:spAutoFit/>
          </a:bodyPr>
          <a:lstStyle/>
          <a:p>
            <a:pPr marL="7701" marR="3081">
              <a:lnSpc>
                <a:spcPct val="101400"/>
              </a:lnSpc>
              <a:spcBef>
                <a:spcPts val="30"/>
              </a:spcBef>
            </a:pPr>
            <a:r>
              <a:rPr sz="900" spc="36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</a:t>
            </a:r>
            <a:r>
              <a:rPr sz="900" spc="15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sz="900" spc="12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sz="900" spc="33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ОРОВ </a:t>
            </a:r>
            <a:endParaRPr lang="en-US" sz="900" spc="33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701" marR="3081">
              <a:lnSpc>
                <a:spcPct val="101400"/>
              </a:lnSpc>
              <a:spcBef>
                <a:spcPts val="30"/>
              </a:spcBef>
            </a:pPr>
            <a:r>
              <a:rPr sz="900" spc="33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</a:t>
            </a:r>
            <a:endParaRPr sz="9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object 67">
            <a:extLst>
              <a:ext uri="{FF2B5EF4-FFF2-40B4-BE49-F238E27FC236}">
                <a16:creationId xmlns:a16="http://schemas.microsoft.com/office/drawing/2014/main" id="{E1E9CD38-F123-0C49-151E-DBC81A82D7EA}"/>
              </a:ext>
            </a:extLst>
          </p:cNvPr>
          <p:cNvSpPr txBox="1"/>
          <p:nvPr/>
        </p:nvSpPr>
        <p:spPr>
          <a:xfrm>
            <a:off x="2939795" y="1322618"/>
            <a:ext cx="2263618" cy="287497"/>
          </a:xfrm>
          <a:prstGeom prst="rect">
            <a:avLst/>
          </a:prstGeom>
        </p:spPr>
        <p:txBody>
          <a:bodyPr vert="horz" wrap="square" lIns="0" tIns="10397" rIns="108000" bIns="0" rtlCol="0">
            <a:spAutoFit/>
          </a:bodyPr>
          <a:lstStyle/>
          <a:p>
            <a:pPr marL="7701" marR="3081" algn="r"/>
            <a:r>
              <a:rPr sz="900" spc="36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</a:t>
            </a:r>
            <a:r>
              <a:rPr sz="900" spc="2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sz="900" spc="36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</a:t>
            </a:r>
            <a:r>
              <a:rPr sz="900" spc="18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sz="900" spc="-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sz="900" spc="3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АЦИОННЫХ </a:t>
            </a:r>
            <a:endParaRPr lang="en-US" sz="900" spc="33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701" marR="3081" algn="r"/>
            <a:r>
              <a:rPr sz="900" spc="3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СОВЕТ</a:t>
            </a:r>
            <a:r>
              <a:rPr lang="ru-RU" sz="900" spc="3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endParaRPr sz="9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7" name="object 69">
            <a:extLst>
              <a:ext uri="{FF2B5EF4-FFF2-40B4-BE49-F238E27FC236}">
                <a16:creationId xmlns:a16="http://schemas.microsoft.com/office/drawing/2014/main" id="{BC5D9F67-3507-F2D6-B5D8-275F406583FD}"/>
              </a:ext>
            </a:extLst>
          </p:cNvPr>
          <p:cNvSpPr txBox="1"/>
          <p:nvPr/>
        </p:nvSpPr>
        <p:spPr>
          <a:xfrm>
            <a:off x="8270680" y="3112519"/>
            <a:ext cx="1341229" cy="268792"/>
          </a:xfrm>
          <a:prstGeom prst="rect">
            <a:avLst/>
          </a:prstGeom>
        </p:spPr>
        <p:txBody>
          <a:bodyPr vert="horz" wrap="square" lIns="108000" tIns="0" rIns="0" bIns="0" rtlCol="0">
            <a:spAutoFit/>
          </a:bodyPr>
          <a:lstStyle/>
          <a:p>
            <a:pPr marL="16173" marR="3081">
              <a:lnSpc>
                <a:spcPct val="101400"/>
              </a:lnSpc>
              <a:spcBef>
                <a:spcPts val="185"/>
              </a:spcBef>
            </a:pPr>
            <a:r>
              <a:rPr sz="900" spc="3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sz="900" spc="49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sz="900" spc="52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sz="900" spc="33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</a:t>
            </a:r>
            <a:r>
              <a:rPr sz="900" spc="42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</a:t>
            </a:r>
            <a:r>
              <a:rPr sz="900" spc="45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sz="900" spc="12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sz="900" spc="27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ОВ </a:t>
            </a:r>
            <a:r>
              <a:rPr sz="900" spc="33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</a:t>
            </a:r>
            <a:endParaRPr sz="9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object 70">
            <a:extLst>
              <a:ext uri="{FF2B5EF4-FFF2-40B4-BE49-F238E27FC236}">
                <a16:creationId xmlns:a16="http://schemas.microsoft.com/office/drawing/2014/main" id="{9247F46B-460F-CD78-F39E-B6356DEBF9C2}"/>
              </a:ext>
            </a:extLst>
          </p:cNvPr>
          <p:cNvSpPr txBox="1"/>
          <p:nvPr/>
        </p:nvSpPr>
        <p:spPr>
          <a:xfrm>
            <a:off x="8268189" y="1216536"/>
            <a:ext cx="2476953" cy="441146"/>
          </a:xfrm>
          <a:prstGeom prst="rect">
            <a:avLst/>
          </a:prstGeom>
        </p:spPr>
        <p:txBody>
          <a:bodyPr vert="horz" wrap="square" lIns="108000" tIns="0" rIns="0" bIns="0" rtlCol="0">
            <a:spAutoFit/>
          </a:bodyPr>
          <a:lstStyle/>
          <a:p>
            <a:pPr marL="6350" marR="3081" algn="l">
              <a:spcBef>
                <a:spcPts val="133"/>
              </a:spcBef>
            </a:pPr>
            <a:r>
              <a:rPr sz="900" spc="5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sz="900" spc="27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sz="900" spc="3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УЧНО</a:t>
            </a:r>
            <a:r>
              <a:rPr sz="900" spc="2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lang="en-US" sz="900" spc="2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350" marR="3081" algn="l">
              <a:spcBef>
                <a:spcPts val="133"/>
              </a:spcBef>
            </a:pPr>
            <a:r>
              <a:rPr sz="900" spc="2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</a:t>
            </a:r>
            <a:r>
              <a:rPr sz="9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</a:t>
            </a:r>
            <a:r>
              <a:rPr sz="900" spc="4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  <a:r>
              <a:rPr sz="9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ОГ</a:t>
            </a:r>
            <a:r>
              <a:rPr sz="900" spc="2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sz="9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</a:t>
            </a:r>
            <a:r>
              <a:rPr sz="900" spc="2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sz="900" spc="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sz="900" spc="15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sz="900" spc="18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ИХ</a:t>
            </a:r>
            <a:r>
              <a:rPr lang="en-US" sz="900" spc="18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6350" marR="3081" algn="l">
              <a:spcBef>
                <a:spcPts val="133"/>
              </a:spcBef>
            </a:pPr>
            <a:r>
              <a:rPr sz="900" spc="3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РАБОТНИКОВ</a:t>
            </a:r>
            <a:endParaRPr sz="9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9" name="object 71">
            <a:extLst>
              <a:ext uri="{FF2B5EF4-FFF2-40B4-BE49-F238E27FC236}">
                <a16:creationId xmlns:a16="http://schemas.microsoft.com/office/drawing/2014/main" id="{E3933E81-3EEA-CF28-2D0E-F4600C0D2B68}"/>
              </a:ext>
            </a:extLst>
          </p:cNvPr>
          <p:cNvSpPr txBox="1"/>
          <p:nvPr/>
        </p:nvSpPr>
        <p:spPr>
          <a:xfrm>
            <a:off x="3680923" y="3114005"/>
            <a:ext cx="1510209" cy="276179"/>
          </a:xfrm>
          <a:prstGeom prst="rect">
            <a:avLst/>
          </a:prstGeom>
        </p:spPr>
        <p:txBody>
          <a:bodyPr vert="horz" wrap="square" lIns="0" tIns="7316" rIns="108000" bIns="0" rtlCol="0">
            <a:spAutoFit/>
          </a:bodyPr>
          <a:lstStyle/>
          <a:p>
            <a:pPr marL="7701" marR="3081" algn="r">
              <a:lnSpc>
                <a:spcPct val="101400"/>
              </a:lnSpc>
              <a:spcBef>
                <a:spcPts val="58"/>
              </a:spcBef>
            </a:pPr>
            <a:r>
              <a:rPr sz="900" spc="27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УЧЕБНО-</a:t>
            </a:r>
            <a:r>
              <a:rPr lang="ru-RU" sz="900" spc="33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НАУЧНЫХ</a:t>
            </a:r>
            <a:r>
              <a:rPr sz="900" spc="27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sz="900" spc="33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ЛАБОРАТОРИЙ</a:t>
            </a:r>
            <a:endParaRPr sz="9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DC2CB3BA-88F9-B5A3-FA7B-427961A52C03}"/>
              </a:ext>
            </a:extLst>
          </p:cNvPr>
          <p:cNvSpPr/>
          <p:nvPr/>
        </p:nvSpPr>
        <p:spPr>
          <a:xfrm>
            <a:off x="6099587" y="1687846"/>
            <a:ext cx="1321818" cy="1325332"/>
          </a:xfrm>
          <a:prstGeom prst="ellipse">
            <a:avLst/>
          </a:prstGeom>
          <a:noFill/>
          <a:ln w="12700">
            <a:solidFill>
              <a:srgbClr val="93D5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object 68">
            <a:extLst>
              <a:ext uri="{FF2B5EF4-FFF2-40B4-BE49-F238E27FC236}">
                <a16:creationId xmlns:a16="http://schemas.microsoft.com/office/drawing/2014/main" id="{A17D1336-CCED-636D-4732-C4153DB4E4C8}"/>
              </a:ext>
            </a:extLst>
          </p:cNvPr>
          <p:cNvSpPr txBox="1"/>
          <p:nvPr/>
        </p:nvSpPr>
        <p:spPr>
          <a:xfrm>
            <a:off x="3787714" y="2269255"/>
            <a:ext cx="1004086" cy="148998"/>
          </a:xfrm>
          <a:prstGeom prst="rect">
            <a:avLst/>
          </a:prstGeom>
        </p:spPr>
        <p:txBody>
          <a:bodyPr vert="horz" wrap="square" lIns="0" tIns="10397" rIns="108000" bIns="0" rtlCol="0">
            <a:spAutoFit/>
          </a:bodyPr>
          <a:lstStyle/>
          <a:p>
            <a:pPr marL="7701" algn="r"/>
            <a:r>
              <a:rPr sz="900" spc="36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АКАДЕМИКОВ</a:t>
            </a:r>
            <a:endParaRPr sz="9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78F909C-C6EF-44D5-AA7D-56B1A6C518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79682" y="1923301"/>
            <a:ext cx="813886" cy="813886"/>
          </a:xfrm>
          <a:prstGeom prst="rect">
            <a:avLst/>
          </a:prstGeom>
        </p:spPr>
      </p:pic>
      <p:sp>
        <p:nvSpPr>
          <p:cNvPr id="125" name="object 12">
            <a:extLst>
              <a:ext uri="{FF2B5EF4-FFF2-40B4-BE49-F238E27FC236}">
                <a16:creationId xmlns:a16="http://schemas.microsoft.com/office/drawing/2014/main" id="{9041019B-30B9-1EF5-DEF9-8E25B4668561}"/>
              </a:ext>
            </a:extLst>
          </p:cNvPr>
          <p:cNvSpPr txBox="1"/>
          <p:nvPr/>
        </p:nvSpPr>
        <p:spPr>
          <a:xfrm>
            <a:off x="808810" y="6680984"/>
            <a:ext cx="2252557" cy="548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b="1" spc="-20" dirty="0">
                <a:solidFill>
                  <a:srgbClr val="8CCE0B"/>
                </a:solidFill>
                <a:latin typeface="Verdana"/>
                <a:cs typeface="Verdana"/>
              </a:rPr>
              <a:t>1938</a:t>
            </a:r>
            <a:endParaRPr sz="1400" dirty="0">
              <a:latin typeface="Verdana"/>
              <a:cs typeface="Verdana"/>
            </a:endParaRPr>
          </a:p>
          <a:p>
            <a:pPr marL="12700" marR="5080">
              <a:lnSpc>
                <a:spcPts val="990"/>
              </a:lnSpc>
              <a:spcBef>
                <a:spcPts val="605"/>
              </a:spcBef>
            </a:pPr>
            <a:r>
              <a:rPr sz="900" spc="-10" dirty="0" err="1">
                <a:latin typeface="Verdana"/>
                <a:cs typeface="Verdana"/>
              </a:rPr>
              <a:t>Открытие</a:t>
            </a:r>
            <a:r>
              <a:rPr lang="ru-RU" sz="900" spc="-10" dirty="0">
                <a:latin typeface="Verdana"/>
                <a:cs typeface="Verdana"/>
              </a:rPr>
              <a:t> </a:t>
            </a:r>
            <a:r>
              <a:rPr sz="900" spc="-10" dirty="0" err="1">
                <a:latin typeface="Verdana"/>
                <a:cs typeface="Verdana"/>
              </a:rPr>
              <a:t>кафедры</a:t>
            </a:r>
            <a:r>
              <a:rPr lang="ru-RU" sz="900" spc="-10" dirty="0">
                <a:latin typeface="Verdana"/>
                <a:cs typeface="Verdana"/>
              </a:rPr>
              <a:t> биохимии </a:t>
            </a:r>
            <a:br>
              <a:rPr lang="en-US" sz="900" spc="-10" dirty="0">
                <a:latin typeface="Verdana"/>
                <a:cs typeface="Verdana"/>
              </a:rPr>
            </a:br>
            <a:r>
              <a:rPr lang="ru-RU" sz="900" spc="-10" dirty="0">
                <a:latin typeface="Verdana"/>
                <a:cs typeface="Verdana"/>
              </a:rPr>
              <a:t>и микробиологии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26" name="object 14">
            <a:extLst>
              <a:ext uri="{FF2B5EF4-FFF2-40B4-BE49-F238E27FC236}">
                <a16:creationId xmlns:a16="http://schemas.microsoft.com/office/drawing/2014/main" id="{BAB75F34-09E0-F127-718E-A3245C28CA9C}"/>
              </a:ext>
            </a:extLst>
          </p:cNvPr>
          <p:cNvSpPr txBox="1"/>
          <p:nvPr/>
        </p:nvSpPr>
        <p:spPr>
          <a:xfrm>
            <a:off x="808810" y="5995590"/>
            <a:ext cx="2432644" cy="548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b="1" spc="-20" dirty="0">
                <a:solidFill>
                  <a:srgbClr val="8CCE0D"/>
                </a:solidFill>
                <a:latin typeface="Verdana"/>
                <a:cs typeface="Verdana"/>
              </a:rPr>
              <a:t>1950</a:t>
            </a:r>
            <a:endParaRPr sz="1400" dirty="0">
              <a:latin typeface="Verdana"/>
              <a:cs typeface="Verdana"/>
            </a:endParaRPr>
          </a:p>
          <a:p>
            <a:pPr marL="12700" marR="5080">
              <a:lnSpc>
                <a:spcPts val="990"/>
              </a:lnSpc>
              <a:spcBef>
                <a:spcPts val="605"/>
              </a:spcBef>
            </a:pPr>
            <a:r>
              <a:rPr sz="900" dirty="0">
                <a:latin typeface="Verdana"/>
                <a:cs typeface="Verdana"/>
              </a:rPr>
              <a:t>Открытие</a:t>
            </a:r>
            <a:r>
              <a:rPr sz="900" spc="70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кафедры технологии витаминного производства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127" name="object 16">
            <a:extLst>
              <a:ext uri="{FF2B5EF4-FFF2-40B4-BE49-F238E27FC236}">
                <a16:creationId xmlns:a16="http://schemas.microsoft.com/office/drawing/2014/main" id="{0558D963-DFCD-6D11-5E8D-814573BCAD1D}"/>
              </a:ext>
            </a:extLst>
          </p:cNvPr>
          <p:cNvSpPr txBox="1"/>
          <p:nvPr/>
        </p:nvSpPr>
        <p:spPr>
          <a:xfrm>
            <a:off x="808810" y="5171538"/>
            <a:ext cx="2426291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b="1" dirty="0">
                <a:solidFill>
                  <a:srgbClr val="8CCE0D"/>
                </a:solidFill>
                <a:latin typeface="Verdana"/>
                <a:cs typeface="Verdana"/>
              </a:rPr>
              <a:t>1960-1970</a:t>
            </a:r>
            <a:endParaRPr sz="1400" dirty="0">
              <a:latin typeface="Verdana"/>
              <a:cs typeface="Verdana"/>
            </a:endParaRPr>
          </a:p>
          <a:p>
            <a:pPr marL="12700" marR="5080">
              <a:lnSpc>
                <a:spcPts val="990"/>
              </a:lnSpc>
              <a:spcBef>
                <a:spcPts val="605"/>
              </a:spcBef>
            </a:pPr>
            <a:r>
              <a:rPr sz="900" dirty="0">
                <a:latin typeface="Verdana"/>
                <a:cs typeface="Verdana"/>
              </a:rPr>
              <a:t>Активное освоение биотехнологий производства </a:t>
            </a:r>
            <a:r>
              <a:rPr sz="900" dirty="0" err="1">
                <a:latin typeface="Verdana"/>
                <a:cs typeface="Verdana"/>
              </a:rPr>
              <a:t>ферментов</a:t>
            </a:r>
            <a:r>
              <a:rPr sz="900" dirty="0">
                <a:latin typeface="Verdana"/>
                <a:cs typeface="Verdana"/>
              </a:rPr>
              <a:t>,</a:t>
            </a:r>
            <a:r>
              <a:rPr lang="ru-RU" sz="900" dirty="0">
                <a:latin typeface="Verdana"/>
                <a:cs typeface="Verdana"/>
              </a:rPr>
              <a:t> </a:t>
            </a:r>
            <a:r>
              <a:rPr sz="900" dirty="0" err="1">
                <a:latin typeface="Verdana"/>
                <a:cs typeface="Verdana"/>
              </a:rPr>
              <a:t>аминокислот</a:t>
            </a:r>
            <a:r>
              <a:rPr sz="900" dirty="0">
                <a:latin typeface="Verdana"/>
                <a:cs typeface="Verdana"/>
              </a:rPr>
              <a:t>, органических кислот</a:t>
            </a:r>
          </a:p>
        </p:txBody>
      </p:sp>
      <p:sp>
        <p:nvSpPr>
          <p:cNvPr id="1024" name="object 18">
            <a:extLst>
              <a:ext uri="{FF2B5EF4-FFF2-40B4-BE49-F238E27FC236}">
                <a16:creationId xmlns:a16="http://schemas.microsoft.com/office/drawing/2014/main" id="{4FEFAE8D-3A8F-CD4B-0879-7FD68C9E8117}"/>
              </a:ext>
            </a:extLst>
          </p:cNvPr>
          <p:cNvSpPr txBox="1"/>
          <p:nvPr/>
        </p:nvSpPr>
        <p:spPr>
          <a:xfrm>
            <a:off x="808810" y="1414659"/>
            <a:ext cx="2321740" cy="844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l">
              <a:lnSpc>
                <a:spcPct val="100000"/>
              </a:lnSpc>
              <a:spcBef>
                <a:spcPts val="869"/>
              </a:spcBef>
            </a:pPr>
            <a:r>
              <a:rPr sz="1400" b="1" dirty="0">
                <a:solidFill>
                  <a:srgbClr val="8CCE0D"/>
                </a:solidFill>
                <a:latin typeface="Verdana"/>
                <a:cs typeface="Verdana"/>
              </a:rPr>
              <a:t>2025</a:t>
            </a:r>
            <a:endParaRPr sz="1400" dirty="0">
              <a:latin typeface="Verdana"/>
              <a:cs typeface="Verdana"/>
            </a:endParaRPr>
          </a:p>
          <a:p>
            <a:pPr marL="9525" marR="142875">
              <a:lnSpc>
                <a:spcPct val="101899"/>
              </a:lnSpc>
              <a:spcBef>
                <a:spcPts val="475"/>
              </a:spcBef>
            </a:pPr>
            <a:r>
              <a:rPr sz="900" dirty="0">
                <a:latin typeface="Verdana"/>
                <a:cs typeface="Verdana"/>
              </a:rPr>
              <a:t>Активный </a:t>
            </a:r>
            <a:r>
              <a:rPr sz="900" dirty="0" err="1">
                <a:latin typeface="Verdana"/>
                <a:cs typeface="Verdana"/>
              </a:rPr>
              <a:t>участник</a:t>
            </a:r>
            <a:r>
              <a:rPr sz="900" dirty="0">
                <a:latin typeface="Verdana"/>
                <a:cs typeface="Verdana"/>
              </a:rPr>
              <a:t> </a:t>
            </a:r>
            <a:r>
              <a:rPr sz="900" dirty="0" err="1">
                <a:latin typeface="Verdana"/>
                <a:cs typeface="Verdana"/>
              </a:rPr>
              <a:t>Совета</a:t>
            </a:r>
            <a:r>
              <a:rPr sz="900" dirty="0">
                <a:latin typeface="Verdana"/>
                <a:cs typeface="Verdana"/>
              </a:rPr>
              <a:t> </a:t>
            </a:r>
            <a:br>
              <a:rPr lang="ru-RU" sz="900" dirty="0">
                <a:latin typeface="Verdana"/>
                <a:cs typeface="Verdana"/>
              </a:rPr>
            </a:br>
            <a:r>
              <a:rPr sz="900" dirty="0" err="1">
                <a:latin typeface="Verdana"/>
                <a:cs typeface="Verdana"/>
              </a:rPr>
              <a:t>по</a:t>
            </a:r>
            <a:r>
              <a:rPr sz="900" dirty="0">
                <a:latin typeface="Verdana"/>
                <a:cs typeface="Verdana"/>
              </a:rPr>
              <a:t> развитию </a:t>
            </a:r>
            <a:r>
              <a:rPr sz="900" dirty="0" err="1">
                <a:latin typeface="Verdana"/>
                <a:cs typeface="Verdana"/>
              </a:rPr>
              <a:t>микробиологической</a:t>
            </a:r>
            <a:r>
              <a:rPr sz="900" dirty="0">
                <a:latin typeface="Verdana"/>
                <a:cs typeface="Verdana"/>
              </a:rPr>
              <a:t> </a:t>
            </a:r>
            <a:r>
              <a:rPr sz="900" dirty="0" err="1">
                <a:latin typeface="Verdana"/>
                <a:cs typeface="Verdana"/>
              </a:rPr>
              <a:t>промышленности</a:t>
            </a:r>
            <a:r>
              <a:rPr lang="ru-RU" sz="900" dirty="0">
                <a:latin typeface="Verdana"/>
                <a:cs typeface="Verdana"/>
              </a:rPr>
              <a:t> </a:t>
            </a:r>
            <a:r>
              <a:rPr sz="900" dirty="0" err="1">
                <a:latin typeface="Verdana"/>
                <a:cs typeface="Verdana"/>
              </a:rPr>
              <a:t>и</a:t>
            </a:r>
            <a:r>
              <a:rPr sz="900" dirty="0">
                <a:latin typeface="Verdana"/>
                <a:cs typeface="Verdana"/>
              </a:rPr>
              <a:t> биотехнологий Российской Федерации</a:t>
            </a:r>
          </a:p>
        </p:txBody>
      </p:sp>
      <p:sp>
        <p:nvSpPr>
          <p:cNvPr id="1025" name="object 19">
            <a:extLst>
              <a:ext uri="{FF2B5EF4-FFF2-40B4-BE49-F238E27FC236}">
                <a16:creationId xmlns:a16="http://schemas.microsoft.com/office/drawing/2014/main" id="{CDA68AB4-7B14-37F7-0E73-4DE500D54075}"/>
              </a:ext>
            </a:extLst>
          </p:cNvPr>
          <p:cNvSpPr txBox="1"/>
          <p:nvPr/>
        </p:nvSpPr>
        <p:spPr>
          <a:xfrm>
            <a:off x="808810" y="2329071"/>
            <a:ext cx="2448143" cy="1061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b="1" dirty="0">
                <a:solidFill>
                  <a:srgbClr val="8CCE0D"/>
                </a:solidFill>
                <a:latin typeface="Verdana"/>
                <a:cs typeface="Verdana"/>
              </a:rPr>
              <a:t>2024</a:t>
            </a:r>
            <a:endParaRPr sz="1400" dirty="0">
              <a:latin typeface="Verdana"/>
              <a:cs typeface="Verdana"/>
            </a:endParaRPr>
          </a:p>
          <a:p>
            <a:pPr marL="12700" marR="5080">
              <a:lnSpc>
                <a:spcPts val="990"/>
              </a:lnSpc>
              <a:spcBef>
                <a:spcPts val="605"/>
              </a:spcBef>
            </a:pPr>
            <a:r>
              <a:rPr lang="ru-RU" sz="900" dirty="0">
                <a:latin typeface="Verdana"/>
                <a:cs typeface="Verdana"/>
              </a:rPr>
              <a:t>Создание биотехнологической линии, оснащенной пилотными ферментерами и системой перфузионной фильтрации</a:t>
            </a:r>
          </a:p>
          <a:p>
            <a:pPr marL="12700">
              <a:lnSpc>
                <a:spcPts val="969"/>
              </a:lnSpc>
            </a:pPr>
            <a:endParaRPr lang="ru-RU" sz="600" dirty="0">
              <a:latin typeface="Verdana"/>
              <a:cs typeface="Verdana"/>
            </a:endParaRPr>
          </a:p>
          <a:p>
            <a:pPr marL="12700">
              <a:lnSpc>
                <a:spcPts val="969"/>
              </a:lnSpc>
            </a:pPr>
            <a:r>
              <a:rPr lang="ru-RU" sz="900" dirty="0">
                <a:latin typeface="Verdana"/>
                <a:cs typeface="Verdana"/>
              </a:rPr>
              <a:t>Открытие Лаборатории биотехнологии промышленных микроорганизмов</a:t>
            </a:r>
            <a:endParaRPr sz="900" dirty="0">
              <a:latin typeface="Verdana"/>
              <a:cs typeface="Verdana"/>
            </a:endParaRPr>
          </a:p>
        </p:txBody>
      </p:sp>
      <p:cxnSp>
        <p:nvCxnSpPr>
          <p:cNvPr id="1034" name="Прямая со стрелкой 1033">
            <a:extLst>
              <a:ext uri="{FF2B5EF4-FFF2-40B4-BE49-F238E27FC236}">
                <a16:creationId xmlns:a16="http://schemas.microsoft.com/office/drawing/2014/main" id="{9FCA85D4-4FC4-9352-9C08-99AC95AADA60}"/>
              </a:ext>
            </a:extLst>
          </p:cNvPr>
          <p:cNvCxnSpPr>
            <a:cxnSpLocks/>
          </p:cNvCxnSpPr>
          <p:nvPr/>
        </p:nvCxnSpPr>
        <p:spPr>
          <a:xfrm flipV="1">
            <a:off x="630475" y="1111796"/>
            <a:ext cx="0" cy="6195940"/>
          </a:xfrm>
          <a:prstGeom prst="straightConnector1">
            <a:avLst/>
          </a:prstGeom>
          <a:ln w="2857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object 36">
            <a:extLst>
              <a:ext uri="{FF2B5EF4-FFF2-40B4-BE49-F238E27FC236}">
                <a16:creationId xmlns:a16="http://schemas.microsoft.com/office/drawing/2014/main" id="{33ED39AE-E8AB-731C-BAA2-38F3675EC20C}"/>
              </a:ext>
            </a:extLst>
          </p:cNvPr>
          <p:cNvSpPr txBox="1"/>
          <p:nvPr/>
        </p:nvSpPr>
        <p:spPr>
          <a:xfrm>
            <a:off x="4114014" y="4423374"/>
            <a:ext cx="1484806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93D50B"/>
                </a:solidFill>
                <a:latin typeface="Verdana"/>
                <a:cs typeface="Verdana"/>
              </a:rPr>
              <a:t>&gt;</a:t>
            </a:r>
            <a:r>
              <a:rPr lang="ru-RU" sz="2400" b="1" dirty="0">
                <a:solidFill>
                  <a:srgbClr val="93D50B"/>
                </a:solidFill>
                <a:latin typeface="Verdana"/>
                <a:cs typeface="Verdana"/>
              </a:rPr>
              <a:t>6</a:t>
            </a:r>
            <a:r>
              <a:rPr sz="2400" b="1" dirty="0">
                <a:solidFill>
                  <a:srgbClr val="93D50B"/>
                </a:solidFill>
                <a:latin typeface="Verdana"/>
                <a:cs typeface="Verdana"/>
              </a:rPr>
              <a:t>0</a:t>
            </a:r>
            <a:endParaRPr sz="2400" dirty="0">
              <a:latin typeface="Verdana"/>
              <a:cs typeface="Verdana"/>
            </a:endParaRPr>
          </a:p>
          <a:p>
            <a:pPr marL="12700"/>
            <a:r>
              <a:rPr lang="ru-RU" sz="900" b="1" spc="-10" dirty="0">
                <a:latin typeface="Verdana"/>
                <a:cs typeface="Verdana"/>
              </a:rPr>
              <a:t>РАЗРАБОТОК</a:t>
            </a:r>
            <a:endParaRPr lang="ru-RU" sz="900" dirty="0">
              <a:latin typeface="Verdana"/>
              <a:cs typeface="Verdana"/>
            </a:endParaRPr>
          </a:p>
          <a:p>
            <a:pPr marL="12700"/>
            <a:r>
              <a:rPr lang="ru-RU" sz="900" b="1" spc="-50" dirty="0">
                <a:latin typeface="Verdana"/>
                <a:cs typeface="Verdana"/>
              </a:rPr>
              <a:t>ДЛЯ</a:t>
            </a:r>
            <a:r>
              <a:rPr lang="ru-RU" sz="900" b="1" spc="-70" dirty="0">
                <a:latin typeface="Verdana"/>
                <a:cs typeface="Verdana"/>
              </a:rPr>
              <a:t> </a:t>
            </a:r>
            <a:r>
              <a:rPr lang="ru-RU" sz="900" b="1" spc="-35" dirty="0">
                <a:latin typeface="Verdana"/>
                <a:cs typeface="Verdana"/>
              </a:rPr>
              <a:t>БИОЭКОНОМИКИ</a:t>
            </a:r>
            <a:endParaRPr lang="ru-RU" sz="900" dirty="0">
              <a:latin typeface="Verdana"/>
              <a:cs typeface="Verdana"/>
            </a:endParaRPr>
          </a:p>
        </p:txBody>
      </p:sp>
      <p:sp>
        <p:nvSpPr>
          <p:cNvPr id="1036" name="object 37">
            <a:extLst>
              <a:ext uri="{FF2B5EF4-FFF2-40B4-BE49-F238E27FC236}">
                <a16:creationId xmlns:a16="http://schemas.microsoft.com/office/drawing/2014/main" id="{1A32A494-429E-15EB-86B3-23F76E2BC6C4}"/>
              </a:ext>
            </a:extLst>
          </p:cNvPr>
          <p:cNvSpPr txBox="1"/>
          <p:nvPr/>
        </p:nvSpPr>
        <p:spPr>
          <a:xfrm>
            <a:off x="4114014" y="5357963"/>
            <a:ext cx="1905555" cy="823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400" b="1" dirty="0">
                <a:solidFill>
                  <a:srgbClr val="93D50B"/>
                </a:solidFill>
                <a:latin typeface="Verdana"/>
                <a:cs typeface="Verdana"/>
              </a:rPr>
              <a:t>80</a:t>
            </a:r>
            <a:endParaRPr sz="2400" dirty="0">
              <a:latin typeface="Verdana"/>
              <a:cs typeface="Verdana"/>
            </a:endParaRPr>
          </a:p>
          <a:p>
            <a:pPr marL="12700" marR="5080">
              <a:spcBef>
                <a:spcPts val="130"/>
              </a:spcBef>
            </a:pPr>
            <a:r>
              <a:rPr lang="ru-RU" sz="900" b="1" spc="-30" dirty="0">
                <a:latin typeface="Verdana"/>
                <a:cs typeface="Verdana"/>
              </a:rPr>
              <a:t>СТАРТАП-ПРОЕКТОВ </a:t>
            </a:r>
          </a:p>
          <a:p>
            <a:pPr marL="12700" marR="5080">
              <a:spcBef>
                <a:spcPts val="130"/>
              </a:spcBef>
            </a:pPr>
            <a:r>
              <a:rPr lang="ru-RU" sz="900" b="1" spc="-30" dirty="0">
                <a:latin typeface="Verdana"/>
                <a:cs typeface="Verdana"/>
              </a:rPr>
              <a:t>(ИЗ НИХ 8 СПИН-ОФФ КОМПАНИЙ)</a:t>
            </a:r>
            <a:endParaRPr lang="ru-RU" sz="900" dirty="0">
              <a:latin typeface="Verdana"/>
              <a:cs typeface="Verdana"/>
            </a:endParaRPr>
          </a:p>
        </p:txBody>
      </p:sp>
      <p:sp>
        <p:nvSpPr>
          <p:cNvPr id="1037" name="object 38">
            <a:extLst>
              <a:ext uri="{FF2B5EF4-FFF2-40B4-BE49-F238E27FC236}">
                <a16:creationId xmlns:a16="http://schemas.microsoft.com/office/drawing/2014/main" id="{CCF29CF6-D83D-DEDF-BA89-D4455137EAC5}"/>
              </a:ext>
            </a:extLst>
          </p:cNvPr>
          <p:cNvSpPr txBox="1"/>
          <p:nvPr/>
        </p:nvSpPr>
        <p:spPr>
          <a:xfrm>
            <a:off x="4114014" y="6338177"/>
            <a:ext cx="1775696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93D50B"/>
                </a:solidFill>
                <a:latin typeface="Verdana"/>
                <a:cs typeface="Verdana"/>
              </a:rPr>
              <a:t>15</a:t>
            </a:r>
            <a:endParaRPr lang="ru-RU" sz="2400" b="1" dirty="0">
              <a:solidFill>
                <a:srgbClr val="93D50B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r>
              <a:rPr lang="ru-RU" sz="900" b="1" spc="-50" dirty="0">
                <a:latin typeface="Verdana"/>
                <a:cs typeface="Verdana"/>
              </a:rPr>
              <a:t>ПАТЕНТОВ</a:t>
            </a:r>
            <a:r>
              <a:rPr lang="ru-RU" sz="900" b="1" spc="-60" dirty="0">
                <a:latin typeface="Verdana"/>
                <a:cs typeface="Verdana"/>
              </a:rPr>
              <a:t> </a:t>
            </a:r>
            <a:r>
              <a:rPr lang="ru-RU" sz="900" b="1" spc="-70" dirty="0">
                <a:latin typeface="Verdana"/>
                <a:cs typeface="Verdana"/>
              </a:rPr>
              <a:t>НА </a:t>
            </a:r>
            <a:r>
              <a:rPr lang="ru-RU" sz="900" b="1" spc="-60" dirty="0">
                <a:latin typeface="Verdana"/>
                <a:cs typeface="Verdana"/>
              </a:rPr>
              <a:t>УНИКАЛЬНЫЕ </a:t>
            </a:r>
            <a:r>
              <a:rPr lang="ru-RU" sz="900" b="1" spc="-10" dirty="0">
                <a:latin typeface="Verdana"/>
                <a:cs typeface="Verdana"/>
              </a:rPr>
              <a:t>ПРОДУКТЫ</a:t>
            </a:r>
            <a:endParaRPr lang="ru-RU" sz="900" dirty="0">
              <a:latin typeface="Verdana"/>
              <a:cs typeface="Verdana"/>
            </a:endParaRPr>
          </a:p>
        </p:txBody>
      </p:sp>
      <p:cxnSp>
        <p:nvCxnSpPr>
          <p:cNvPr id="1042" name="Прямая соединительная линия 1041">
            <a:extLst>
              <a:ext uri="{FF2B5EF4-FFF2-40B4-BE49-F238E27FC236}">
                <a16:creationId xmlns:a16="http://schemas.microsoft.com/office/drawing/2014/main" id="{E9C146E7-43DD-7CDA-83F9-C3BEF4E40BDB}"/>
              </a:ext>
            </a:extLst>
          </p:cNvPr>
          <p:cNvCxnSpPr/>
          <p:nvPr/>
        </p:nvCxnSpPr>
        <p:spPr>
          <a:xfrm>
            <a:off x="3359150" y="1217745"/>
            <a:ext cx="0" cy="5793808"/>
          </a:xfrm>
          <a:prstGeom prst="line">
            <a:avLst/>
          </a:prstGeom>
          <a:ln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Прямая соединительная линия 1042">
            <a:extLst>
              <a:ext uri="{FF2B5EF4-FFF2-40B4-BE49-F238E27FC236}">
                <a16:creationId xmlns:a16="http://schemas.microsoft.com/office/drawing/2014/main" id="{D5879E7E-4980-AA3E-5204-793D2BC68E9E}"/>
              </a:ext>
            </a:extLst>
          </p:cNvPr>
          <p:cNvCxnSpPr>
            <a:cxnSpLocks/>
          </p:cNvCxnSpPr>
          <p:nvPr/>
        </p:nvCxnSpPr>
        <p:spPr>
          <a:xfrm>
            <a:off x="6019569" y="3976746"/>
            <a:ext cx="0" cy="3034807"/>
          </a:xfrm>
          <a:prstGeom prst="line">
            <a:avLst/>
          </a:prstGeom>
          <a:ln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Прямая соединительная линия 1047">
            <a:extLst>
              <a:ext uri="{FF2B5EF4-FFF2-40B4-BE49-F238E27FC236}">
                <a16:creationId xmlns:a16="http://schemas.microsoft.com/office/drawing/2014/main" id="{A0404AEF-9FB8-3437-7AB2-4E0448C09B09}"/>
              </a:ext>
            </a:extLst>
          </p:cNvPr>
          <p:cNvCxnSpPr>
            <a:cxnSpLocks/>
          </p:cNvCxnSpPr>
          <p:nvPr/>
        </p:nvCxnSpPr>
        <p:spPr>
          <a:xfrm flipH="1">
            <a:off x="3457999" y="3778856"/>
            <a:ext cx="6860616" cy="0"/>
          </a:xfrm>
          <a:prstGeom prst="line">
            <a:avLst/>
          </a:prstGeom>
          <a:ln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0" name="object 31">
            <a:extLst>
              <a:ext uri="{FF2B5EF4-FFF2-40B4-BE49-F238E27FC236}">
                <a16:creationId xmlns:a16="http://schemas.microsoft.com/office/drawing/2014/main" id="{1F0273BB-AA77-C081-6646-F1D08430ECA7}"/>
              </a:ext>
            </a:extLst>
          </p:cNvPr>
          <p:cNvSpPr txBox="1"/>
          <p:nvPr/>
        </p:nvSpPr>
        <p:spPr>
          <a:xfrm>
            <a:off x="3534417" y="3880584"/>
            <a:ext cx="2302257" cy="39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latin typeface="Verdana"/>
                <a:cs typeface="Verdana"/>
              </a:rPr>
              <a:t>ЗА ПЕРИОД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latin typeface="Verdana"/>
                <a:cs typeface="Verdana"/>
              </a:rPr>
              <a:t>с 2022 по 2024 гг.</a:t>
            </a:r>
            <a:endParaRPr lang="ru-RU" sz="1200" dirty="0">
              <a:latin typeface="Verdana"/>
              <a:cs typeface="Verdana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77821C0-4AD5-6915-1AA9-EE9E785BF892}"/>
              </a:ext>
            </a:extLst>
          </p:cNvPr>
          <p:cNvSpPr/>
          <p:nvPr/>
        </p:nvSpPr>
        <p:spPr>
          <a:xfrm>
            <a:off x="6237091" y="1825716"/>
            <a:ext cx="1046810" cy="1049593"/>
          </a:xfrm>
          <a:prstGeom prst="ellipse">
            <a:avLst/>
          </a:prstGeom>
          <a:noFill/>
          <a:ln w="25400">
            <a:solidFill>
              <a:srgbClr val="93D5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26A0864-4ED2-5914-ABC9-25580E1FF77B}"/>
              </a:ext>
            </a:extLst>
          </p:cNvPr>
          <p:cNvSpPr/>
          <p:nvPr/>
        </p:nvSpPr>
        <p:spPr>
          <a:xfrm>
            <a:off x="5205342" y="1161893"/>
            <a:ext cx="619898" cy="621546"/>
          </a:xfrm>
          <a:prstGeom prst="ellipse">
            <a:avLst/>
          </a:prstGeom>
          <a:solidFill>
            <a:srgbClr val="92D050"/>
          </a:solidFill>
          <a:ln w="349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4FB04F0-AF52-C285-AB5E-7B011602E22A}"/>
              </a:ext>
            </a:extLst>
          </p:cNvPr>
          <p:cNvSpPr/>
          <p:nvPr/>
        </p:nvSpPr>
        <p:spPr>
          <a:xfrm>
            <a:off x="4791800" y="2041626"/>
            <a:ext cx="619898" cy="621546"/>
          </a:xfrm>
          <a:prstGeom prst="ellipse">
            <a:avLst/>
          </a:prstGeom>
          <a:solidFill>
            <a:srgbClr val="92D050"/>
          </a:solidFill>
          <a:ln w="349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6810F7B-F46A-2E82-DCEB-8D7581DEA4FE}"/>
              </a:ext>
            </a:extLst>
          </p:cNvPr>
          <p:cNvSpPr/>
          <p:nvPr/>
        </p:nvSpPr>
        <p:spPr>
          <a:xfrm>
            <a:off x="5205342" y="2897402"/>
            <a:ext cx="619898" cy="621546"/>
          </a:xfrm>
          <a:prstGeom prst="ellipse">
            <a:avLst/>
          </a:prstGeom>
          <a:solidFill>
            <a:srgbClr val="92D050"/>
          </a:solidFill>
          <a:ln w="349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84760077-3CBD-7B27-FCF4-65304AA4BC9F}"/>
              </a:ext>
            </a:extLst>
          </p:cNvPr>
          <p:cNvSpPr/>
          <p:nvPr/>
        </p:nvSpPr>
        <p:spPr>
          <a:xfrm rot="10800000">
            <a:off x="7659710" y="2897402"/>
            <a:ext cx="619898" cy="621546"/>
          </a:xfrm>
          <a:prstGeom prst="ellipse">
            <a:avLst/>
          </a:prstGeom>
          <a:solidFill>
            <a:srgbClr val="92D050"/>
          </a:solidFill>
          <a:ln w="349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C2A75B5-7E7F-EC4D-C40B-4937AFD2D686}"/>
              </a:ext>
            </a:extLst>
          </p:cNvPr>
          <p:cNvSpPr/>
          <p:nvPr/>
        </p:nvSpPr>
        <p:spPr>
          <a:xfrm rot="10800000">
            <a:off x="8073252" y="2041626"/>
            <a:ext cx="619898" cy="621546"/>
          </a:xfrm>
          <a:prstGeom prst="ellipse">
            <a:avLst/>
          </a:prstGeom>
          <a:solidFill>
            <a:srgbClr val="92D050"/>
          </a:solidFill>
          <a:ln w="349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3ACDFD3-0F6E-DE79-E9B4-0ED631B38592}"/>
              </a:ext>
            </a:extLst>
          </p:cNvPr>
          <p:cNvSpPr/>
          <p:nvPr/>
        </p:nvSpPr>
        <p:spPr>
          <a:xfrm rot="10800000">
            <a:off x="7659482" y="1161893"/>
            <a:ext cx="619898" cy="621546"/>
          </a:xfrm>
          <a:prstGeom prst="ellipse">
            <a:avLst/>
          </a:prstGeom>
          <a:solidFill>
            <a:srgbClr val="92D050"/>
          </a:solidFill>
          <a:ln w="349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8A5BD8-B441-43B8-1C96-459E6E183330}"/>
              </a:ext>
            </a:extLst>
          </p:cNvPr>
          <p:cNvSpPr txBox="1"/>
          <p:nvPr/>
        </p:nvSpPr>
        <p:spPr>
          <a:xfrm>
            <a:off x="7663390" y="2976938"/>
            <a:ext cx="662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>
              <a:spcBef>
                <a:spcPts val="637"/>
              </a:spcBef>
            </a:pPr>
            <a:r>
              <a:rPr lang="ru-RU" sz="2400" b="1" spc="3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0B0E5F-99A1-4857-F5CE-03E739AEAA27}"/>
              </a:ext>
            </a:extLst>
          </p:cNvPr>
          <p:cNvSpPr txBox="1"/>
          <p:nvPr/>
        </p:nvSpPr>
        <p:spPr>
          <a:xfrm>
            <a:off x="8073252" y="2123692"/>
            <a:ext cx="696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>
              <a:spcBef>
                <a:spcPts val="637"/>
              </a:spcBef>
            </a:pPr>
            <a:r>
              <a:rPr lang="en-US" sz="2400" b="1" spc="3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2400" b="1" spc="3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632765-DD24-CA17-6672-EF18E354F2D8}"/>
              </a:ext>
            </a:extLst>
          </p:cNvPr>
          <p:cNvSpPr txBox="1"/>
          <p:nvPr/>
        </p:nvSpPr>
        <p:spPr>
          <a:xfrm>
            <a:off x="7649232" y="1230640"/>
            <a:ext cx="662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>
              <a:spcBef>
                <a:spcPts val="637"/>
              </a:spcBef>
            </a:pPr>
            <a:r>
              <a:rPr lang="en-US" sz="2400" b="1" spc="3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66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35F459-9BEE-39B8-52B0-4E22A3B9F432}"/>
              </a:ext>
            </a:extLst>
          </p:cNvPr>
          <p:cNvSpPr txBox="1"/>
          <p:nvPr/>
        </p:nvSpPr>
        <p:spPr>
          <a:xfrm>
            <a:off x="4793749" y="2131290"/>
            <a:ext cx="600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algn="ctr">
              <a:spcBef>
                <a:spcPts val="637"/>
              </a:spcBef>
            </a:pPr>
            <a:r>
              <a:rPr lang="en-US" sz="2400" b="1" spc="3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BE7B8A-1601-9408-F365-EF78A1DE146A}"/>
              </a:ext>
            </a:extLst>
          </p:cNvPr>
          <p:cNvSpPr txBox="1"/>
          <p:nvPr/>
        </p:nvSpPr>
        <p:spPr>
          <a:xfrm>
            <a:off x="5201483" y="1230640"/>
            <a:ext cx="613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algn="ctr">
              <a:spcBef>
                <a:spcPts val="637"/>
              </a:spcBef>
            </a:pPr>
            <a:r>
              <a:rPr lang="en-US" sz="2400" b="1" spc="3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29D2BD-E580-60F1-BAA6-C01B7C2B785F}"/>
              </a:ext>
            </a:extLst>
          </p:cNvPr>
          <p:cNvSpPr txBox="1"/>
          <p:nvPr/>
        </p:nvSpPr>
        <p:spPr>
          <a:xfrm>
            <a:off x="5233761" y="2976938"/>
            <a:ext cx="583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algn="ctr">
              <a:spcBef>
                <a:spcPts val="637"/>
              </a:spcBef>
            </a:pPr>
            <a:r>
              <a:rPr lang="en-US" sz="2400" b="1" spc="3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E76A3438-D0EB-96CF-9AA6-5D8F44C99D9A}"/>
              </a:ext>
            </a:extLst>
          </p:cNvPr>
          <p:cNvCxnSpPr>
            <a:cxnSpLocks/>
            <a:endCxn id="33" idx="6"/>
          </p:cNvCxnSpPr>
          <p:nvPr/>
        </p:nvCxnSpPr>
        <p:spPr>
          <a:xfrm>
            <a:off x="7470314" y="2349718"/>
            <a:ext cx="602938" cy="2681"/>
          </a:xfrm>
          <a:prstGeom prst="line">
            <a:avLst/>
          </a:prstGeom>
          <a:ln w="25400">
            <a:solidFill>
              <a:srgbClr val="92D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CD8FA73C-B75D-0003-D46B-1A2012550E71}"/>
              </a:ext>
            </a:extLst>
          </p:cNvPr>
          <p:cNvCxnSpPr>
            <a:cxnSpLocks/>
          </p:cNvCxnSpPr>
          <p:nvPr/>
        </p:nvCxnSpPr>
        <p:spPr>
          <a:xfrm>
            <a:off x="5416550" y="2350512"/>
            <a:ext cx="689013" cy="0"/>
          </a:xfrm>
          <a:prstGeom prst="line">
            <a:avLst/>
          </a:prstGeom>
          <a:ln w="25400">
            <a:solidFill>
              <a:srgbClr val="92D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E23E4F22-657E-D410-9491-B09F01710660}"/>
              </a:ext>
            </a:extLst>
          </p:cNvPr>
          <p:cNvCxnSpPr>
            <a:cxnSpLocks/>
            <a:stCxn id="7" idx="6"/>
            <a:endCxn id="110" idx="1"/>
          </p:cNvCxnSpPr>
          <p:nvPr/>
        </p:nvCxnSpPr>
        <p:spPr>
          <a:xfrm>
            <a:off x="5825240" y="1472666"/>
            <a:ext cx="467923" cy="409270"/>
          </a:xfrm>
          <a:prstGeom prst="line">
            <a:avLst/>
          </a:prstGeom>
          <a:ln w="25400">
            <a:solidFill>
              <a:srgbClr val="92D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8519F0CB-4BEE-01AD-C673-12FB1B4DFF96}"/>
              </a:ext>
            </a:extLst>
          </p:cNvPr>
          <p:cNvCxnSpPr>
            <a:cxnSpLocks/>
            <a:stCxn id="22" idx="6"/>
            <a:endCxn id="110" idx="3"/>
          </p:cNvCxnSpPr>
          <p:nvPr/>
        </p:nvCxnSpPr>
        <p:spPr>
          <a:xfrm flipV="1">
            <a:off x="5825240" y="2819088"/>
            <a:ext cx="467923" cy="389087"/>
          </a:xfrm>
          <a:prstGeom prst="line">
            <a:avLst/>
          </a:prstGeom>
          <a:ln w="25400">
            <a:solidFill>
              <a:srgbClr val="92D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BC816B1B-4B15-C61B-3098-012416DFF776}"/>
              </a:ext>
            </a:extLst>
          </p:cNvPr>
          <p:cNvCxnSpPr>
            <a:cxnSpLocks/>
            <a:stCxn id="110" idx="7"/>
            <a:endCxn id="34" idx="6"/>
          </p:cNvCxnSpPr>
          <p:nvPr/>
        </p:nvCxnSpPr>
        <p:spPr>
          <a:xfrm flipV="1">
            <a:off x="7227829" y="1472666"/>
            <a:ext cx="431653" cy="409270"/>
          </a:xfrm>
          <a:prstGeom prst="line">
            <a:avLst/>
          </a:prstGeom>
          <a:ln w="25400">
            <a:solidFill>
              <a:srgbClr val="92D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3891B5AA-1D3C-72EB-BA6E-C2C69C938F79}"/>
              </a:ext>
            </a:extLst>
          </p:cNvPr>
          <p:cNvCxnSpPr>
            <a:cxnSpLocks/>
            <a:stCxn id="110" idx="5"/>
            <a:endCxn id="32" idx="6"/>
          </p:cNvCxnSpPr>
          <p:nvPr/>
        </p:nvCxnSpPr>
        <p:spPr>
          <a:xfrm>
            <a:off x="7227829" y="2819088"/>
            <a:ext cx="431881" cy="389087"/>
          </a:xfrm>
          <a:prstGeom prst="line">
            <a:avLst/>
          </a:prstGeom>
          <a:ln w="25400">
            <a:solidFill>
              <a:srgbClr val="92D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B02AA2-4E63-47F8-AE61-916C181EEB78}"/>
              </a:ext>
            </a:extLst>
          </p:cNvPr>
          <p:cNvSpPr/>
          <p:nvPr/>
        </p:nvSpPr>
        <p:spPr>
          <a:xfrm>
            <a:off x="8773931" y="6133331"/>
            <a:ext cx="1812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8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 белка </a:t>
            </a:r>
          </a:p>
          <a:p>
            <a:pPr algn="l"/>
            <a:r>
              <a:rPr lang="ru-RU" sz="8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CE0A27-E7B5-0E73-0D86-ADD944512D6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163" y="6073216"/>
            <a:ext cx="266700" cy="442763"/>
          </a:xfrm>
          <a:prstGeom prst="rect">
            <a:avLst/>
          </a:prstGeom>
        </p:spPr>
      </p:pic>
      <p:sp>
        <p:nvSpPr>
          <p:cNvPr id="75" name="object 19">
            <a:extLst>
              <a:ext uri="{FF2B5EF4-FFF2-40B4-BE49-F238E27FC236}">
                <a16:creationId xmlns:a16="http://schemas.microsoft.com/office/drawing/2014/main" id="{154D8963-C9AD-49C0-8A9B-0598AB5417BF}"/>
              </a:ext>
            </a:extLst>
          </p:cNvPr>
          <p:cNvSpPr txBox="1"/>
          <p:nvPr/>
        </p:nvSpPr>
        <p:spPr>
          <a:xfrm>
            <a:off x="808810" y="4572611"/>
            <a:ext cx="2274767" cy="420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b="1" spc="-20" dirty="0">
                <a:solidFill>
                  <a:srgbClr val="8CCE0D"/>
                </a:solidFill>
                <a:latin typeface="Verdana"/>
                <a:cs typeface="Verdana"/>
              </a:rPr>
              <a:t>202</a:t>
            </a:r>
            <a:r>
              <a:rPr lang="ru-RU" sz="1400" b="1" spc="-20" dirty="0">
                <a:solidFill>
                  <a:srgbClr val="8CCE0D"/>
                </a:solidFill>
                <a:latin typeface="Verdana"/>
                <a:cs typeface="Verdana"/>
              </a:rPr>
              <a:t>1</a:t>
            </a:r>
            <a:endParaRPr sz="1400" dirty="0">
              <a:latin typeface="Verdana"/>
              <a:cs typeface="Verdana"/>
            </a:endParaRPr>
          </a:p>
          <a:p>
            <a:pPr marL="12700" marR="5080">
              <a:lnSpc>
                <a:spcPts val="990"/>
              </a:lnSpc>
              <a:spcBef>
                <a:spcPts val="605"/>
              </a:spcBef>
            </a:pPr>
            <a:r>
              <a:rPr lang="ru-RU" sz="900" dirty="0">
                <a:latin typeface="Verdana"/>
                <a:cs typeface="Verdana"/>
              </a:rPr>
              <a:t>Открытие Инжинирингового центра</a:t>
            </a:r>
            <a:endParaRPr sz="900" dirty="0">
              <a:latin typeface="Verdana"/>
              <a:cs typeface="Verdana"/>
            </a:endParaRPr>
          </a:p>
        </p:txBody>
      </p:sp>
      <p:sp>
        <p:nvSpPr>
          <p:cNvPr id="76" name="object 19">
            <a:extLst>
              <a:ext uri="{FF2B5EF4-FFF2-40B4-BE49-F238E27FC236}">
                <a16:creationId xmlns:a16="http://schemas.microsoft.com/office/drawing/2014/main" id="{AAD21609-6B13-4428-8CE6-B9EC6315E329}"/>
              </a:ext>
            </a:extLst>
          </p:cNvPr>
          <p:cNvSpPr txBox="1"/>
          <p:nvPr/>
        </p:nvSpPr>
        <p:spPr>
          <a:xfrm>
            <a:off x="808809" y="3575407"/>
            <a:ext cx="2456386" cy="8822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b="1" dirty="0">
                <a:solidFill>
                  <a:srgbClr val="8CCE0D"/>
                </a:solidFill>
                <a:latin typeface="Verdana"/>
                <a:cs typeface="Verdana"/>
              </a:rPr>
              <a:t>202</a:t>
            </a:r>
            <a:r>
              <a:rPr lang="ru-RU" sz="1400" b="1" dirty="0">
                <a:solidFill>
                  <a:srgbClr val="8CCE0D"/>
                </a:solidFill>
                <a:latin typeface="Verdana"/>
                <a:cs typeface="Verdana"/>
              </a:rPr>
              <a:t>3</a:t>
            </a:r>
            <a:endParaRPr sz="1400" dirty="0">
              <a:latin typeface="Verdana"/>
              <a:cs typeface="Verdana"/>
            </a:endParaRPr>
          </a:p>
          <a:p>
            <a:pPr marL="12700" marR="5080">
              <a:lnSpc>
                <a:spcPts val="990"/>
              </a:lnSpc>
              <a:spcBef>
                <a:spcPts val="605"/>
              </a:spcBef>
            </a:pPr>
            <a:r>
              <a:rPr lang="ru-RU" sz="900" dirty="0">
                <a:latin typeface="Verdana"/>
                <a:cs typeface="Verdana"/>
              </a:rPr>
              <a:t>Открытие Лаборатории генетики </a:t>
            </a:r>
            <a:br>
              <a:rPr lang="ru-RU" sz="900" dirty="0">
                <a:latin typeface="Verdana"/>
                <a:cs typeface="Verdana"/>
              </a:rPr>
            </a:br>
            <a:r>
              <a:rPr lang="ru-RU" sz="900" dirty="0">
                <a:latin typeface="Verdana"/>
                <a:cs typeface="Verdana"/>
              </a:rPr>
              <a:t>и ПЦР-анализа</a:t>
            </a:r>
          </a:p>
          <a:p>
            <a:pPr marL="12700" marR="5080">
              <a:lnSpc>
                <a:spcPts val="990"/>
              </a:lnSpc>
              <a:spcBef>
                <a:spcPts val="605"/>
              </a:spcBef>
            </a:pPr>
            <a:r>
              <a:rPr lang="ru-RU" sz="900" dirty="0">
                <a:latin typeface="Verdana"/>
                <a:cs typeface="Verdana"/>
              </a:rPr>
              <a:t>Открытие Лаборатории коллекционных штаммов микроорганизмов</a:t>
            </a:r>
            <a:endParaRPr sz="900" dirty="0">
              <a:latin typeface="Verdana"/>
              <a:cs typeface="Verdana"/>
            </a:endParaRPr>
          </a:p>
        </p:txBody>
      </p:sp>
      <p:pic>
        <p:nvPicPr>
          <p:cNvPr id="124" name="object 11">
            <a:extLst>
              <a:ext uri="{FF2B5EF4-FFF2-40B4-BE49-F238E27FC236}">
                <a16:creationId xmlns:a16="http://schemas.microsoft.com/office/drawing/2014/main" id="{83DA5AA7-136E-EE2D-6D4F-A5114A7B683D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8277" y="3606385"/>
            <a:ext cx="204396" cy="188744"/>
          </a:xfrm>
          <a:prstGeom prst="rect">
            <a:avLst/>
          </a:prstGeom>
        </p:spPr>
      </p:pic>
      <p:pic>
        <p:nvPicPr>
          <p:cNvPr id="1026" name="object 17">
            <a:extLst>
              <a:ext uri="{FF2B5EF4-FFF2-40B4-BE49-F238E27FC236}">
                <a16:creationId xmlns:a16="http://schemas.microsoft.com/office/drawing/2014/main" id="{DAFF71CE-1283-4F28-7158-E73B51DA850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8277" y="2344148"/>
            <a:ext cx="204396" cy="204396"/>
          </a:xfrm>
          <a:prstGeom prst="rect">
            <a:avLst/>
          </a:prstGeom>
        </p:spPr>
      </p:pic>
      <p:pic>
        <p:nvPicPr>
          <p:cNvPr id="1027" name="object 17">
            <a:extLst>
              <a:ext uri="{FF2B5EF4-FFF2-40B4-BE49-F238E27FC236}">
                <a16:creationId xmlns:a16="http://schemas.microsoft.com/office/drawing/2014/main" id="{ACA71587-B7A6-F233-D451-58AE79B0D32A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8277" y="5192060"/>
            <a:ext cx="204396" cy="204396"/>
          </a:xfrm>
          <a:prstGeom prst="rect">
            <a:avLst/>
          </a:prstGeom>
        </p:spPr>
      </p:pic>
      <p:pic>
        <p:nvPicPr>
          <p:cNvPr id="1028" name="object 17">
            <a:extLst>
              <a:ext uri="{FF2B5EF4-FFF2-40B4-BE49-F238E27FC236}">
                <a16:creationId xmlns:a16="http://schemas.microsoft.com/office/drawing/2014/main" id="{B0CE54C9-4AC6-FF91-9F90-1FE8110D760E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8277" y="5996780"/>
            <a:ext cx="204396" cy="204396"/>
          </a:xfrm>
          <a:prstGeom prst="rect">
            <a:avLst/>
          </a:prstGeom>
        </p:spPr>
      </p:pic>
      <p:pic>
        <p:nvPicPr>
          <p:cNvPr id="1032" name="object 17">
            <a:extLst>
              <a:ext uri="{FF2B5EF4-FFF2-40B4-BE49-F238E27FC236}">
                <a16:creationId xmlns:a16="http://schemas.microsoft.com/office/drawing/2014/main" id="{D7A00E9E-11B2-527E-47A8-C36BD61802CD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8277" y="6695676"/>
            <a:ext cx="204396" cy="204396"/>
          </a:xfrm>
          <a:prstGeom prst="rect">
            <a:avLst/>
          </a:prstGeom>
        </p:spPr>
      </p:pic>
      <p:pic>
        <p:nvPicPr>
          <p:cNvPr id="79" name="object 11">
            <a:extLst>
              <a:ext uri="{FF2B5EF4-FFF2-40B4-BE49-F238E27FC236}">
                <a16:creationId xmlns:a16="http://schemas.microsoft.com/office/drawing/2014/main" id="{22909657-B2BF-40C2-B66F-48A7AEA8132C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8277" y="4605717"/>
            <a:ext cx="204396" cy="188744"/>
          </a:xfrm>
          <a:prstGeom prst="rect">
            <a:avLst/>
          </a:prstGeom>
        </p:spPr>
      </p:pic>
      <p:pic>
        <p:nvPicPr>
          <p:cNvPr id="80" name="object 17">
            <a:extLst>
              <a:ext uri="{FF2B5EF4-FFF2-40B4-BE49-F238E27FC236}">
                <a16:creationId xmlns:a16="http://schemas.microsoft.com/office/drawing/2014/main" id="{79903671-013F-488E-8984-E2F99E505D9F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8277" y="1429587"/>
            <a:ext cx="204396" cy="204396"/>
          </a:xfrm>
          <a:prstGeom prst="rect">
            <a:avLst/>
          </a:prstGeom>
        </p:spPr>
      </p:pic>
      <p:sp>
        <p:nvSpPr>
          <p:cNvPr id="82" name="Прямоугольник 81"/>
          <p:cNvSpPr/>
          <p:nvPr/>
        </p:nvSpPr>
        <p:spPr>
          <a:xfrm>
            <a:off x="7795265" y="6715406"/>
            <a:ext cx="2611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ВОШЕЛ В СОСТАВ </a:t>
            </a:r>
          </a:p>
          <a:p>
            <a:pPr algn="l"/>
            <a:r>
              <a:rPr lang="ru-RU" sz="900" b="1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НАУЧНО-ТЕХНИЧЕСКОГО СОВЕТА</a:t>
            </a: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0D38E968-12F9-0C98-9F18-DF9CD7B0A358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55835" y="6643649"/>
            <a:ext cx="1468022" cy="548942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0614791-B52D-948D-B167-7555A2881F55}"/>
              </a:ext>
            </a:extLst>
          </p:cNvPr>
          <p:cNvCxnSpPr/>
          <p:nvPr/>
        </p:nvCxnSpPr>
        <p:spPr>
          <a:xfrm>
            <a:off x="6213155" y="6596090"/>
            <a:ext cx="4105460" cy="0"/>
          </a:xfrm>
          <a:prstGeom prst="line">
            <a:avLst/>
          </a:prstGeom>
          <a:ln>
            <a:solidFill>
              <a:srgbClr val="2117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9">
            <a:extLst>
              <a:ext uri="{FF2B5EF4-FFF2-40B4-BE49-F238E27FC236}">
                <a16:creationId xmlns:a16="http://schemas.microsoft.com/office/drawing/2014/main" id="{66B2888E-0F61-77B2-9FC3-4DA1DA8646F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32</a:t>
            </a:fld>
            <a:endParaRPr b="0" spc="-50" dirty="0"/>
          </a:p>
        </p:txBody>
      </p:sp>
      <p:pic>
        <p:nvPicPr>
          <p:cNvPr id="3" name="Рисунок 2" descr="Ракета со сплошной заливкой">
            <a:extLst>
              <a:ext uri="{FF2B5EF4-FFF2-40B4-BE49-F238E27FC236}">
                <a16:creationId xmlns:a16="http://schemas.microsoft.com/office/drawing/2014/main" id="{14198818-19CA-5792-1052-2F1B49F25B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725297">
            <a:off x="3470062" y="5491038"/>
            <a:ext cx="500191" cy="500191"/>
          </a:xfrm>
          <a:prstGeom prst="rect">
            <a:avLst/>
          </a:prstGeom>
        </p:spPr>
      </p:pic>
      <p:pic>
        <p:nvPicPr>
          <p:cNvPr id="20" name="object 33">
            <a:extLst>
              <a:ext uri="{FF2B5EF4-FFF2-40B4-BE49-F238E27FC236}">
                <a16:creationId xmlns:a16="http://schemas.microsoft.com/office/drawing/2014/main" id="{4144EB99-2942-3762-B9F0-62A1A799FF78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459330" y="4451534"/>
            <a:ext cx="553334" cy="5533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F17AE3E-B48B-1451-5676-36E65C6687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57439" y="6417846"/>
            <a:ext cx="357116" cy="48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59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7DE25A2-5BEA-6D85-BA50-6079B14F8F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751157"/>
              </p:ext>
            </p:extLst>
          </p:nvPr>
        </p:nvGraphicFramePr>
        <p:xfrm>
          <a:off x="1173140" y="1131702"/>
          <a:ext cx="8894811" cy="6318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79BC9199-A9EF-DFBD-EA53-B802B73802E7}"/>
              </a:ext>
            </a:extLst>
          </p:cNvPr>
          <p:cNvSpPr txBox="1">
            <a:spLocks/>
          </p:cNvSpPr>
          <p:nvPr/>
        </p:nvSpPr>
        <p:spPr>
          <a:xfrm>
            <a:off x="639641" y="676117"/>
            <a:ext cx="9553817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УРОВЕНЬ ГОТОВНОСТИ РЕШЕНИЙ</a:t>
            </a:r>
            <a:endParaRPr lang="ru-RU" sz="1400" b="1" dirty="0">
              <a:solidFill>
                <a:srgbClr val="FF0000"/>
              </a:solidFill>
              <a:highlight>
                <a:srgbClr val="FF00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6E647-55CA-E468-E622-8B5567C6341F}"/>
              </a:ext>
            </a:extLst>
          </p:cNvPr>
          <p:cNvSpPr txBox="1"/>
          <p:nvPr/>
        </p:nvSpPr>
        <p:spPr>
          <a:xfrm>
            <a:off x="682040" y="1713069"/>
            <a:ext cx="50975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93D5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6229F-98E4-D670-E36C-A977522D7A79}"/>
              </a:ext>
            </a:extLst>
          </p:cNvPr>
          <p:cNvSpPr txBox="1"/>
          <p:nvPr/>
        </p:nvSpPr>
        <p:spPr>
          <a:xfrm>
            <a:off x="7480390" y="6721197"/>
            <a:ext cx="25487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93D5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53F33-CE69-9998-098F-B157DC6A507F}"/>
              </a:ext>
            </a:extLst>
          </p:cNvPr>
          <p:cNvSpPr txBox="1"/>
          <p:nvPr/>
        </p:nvSpPr>
        <p:spPr>
          <a:xfrm>
            <a:off x="1299445" y="6767363"/>
            <a:ext cx="2121562" cy="50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u-RU" sz="1100" b="1" dirty="0">
                <a:solidFill>
                  <a:schemeClr val="tx1"/>
                </a:solidFill>
              </a:rPr>
              <a:t>Продукт </a:t>
            </a:r>
          </a:p>
          <a:p>
            <a:pPr algn="l"/>
            <a:r>
              <a:rPr lang="ru-RU" sz="1100" b="1" dirty="0">
                <a:solidFill>
                  <a:srgbClr val="211741"/>
                </a:solidFill>
              </a:rPr>
              <a:t>РОСБИОТЕХ – разработчик технологии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DDE88-0D2D-EA42-8127-1FE3C52A2A15}"/>
              </a:ext>
            </a:extLst>
          </p:cNvPr>
          <p:cNvSpPr txBox="1"/>
          <p:nvPr/>
        </p:nvSpPr>
        <p:spPr>
          <a:xfrm>
            <a:off x="709174" y="6721197"/>
            <a:ext cx="50975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93D50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187A8-EE96-85E8-F969-75F07CC31243}"/>
              </a:ext>
            </a:extLst>
          </p:cNvPr>
          <p:cNvSpPr txBox="1"/>
          <p:nvPr/>
        </p:nvSpPr>
        <p:spPr>
          <a:xfrm>
            <a:off x="7889926" y="6767363"/>
            <a:ext cx="2608141" cy="5078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ru-RU" sz="1100" b="1" dirty="0">
                <a:solidFill>
                  <a:schemeClr val="tx1"/>
                </a:solidFill>
              </a:rPr>
              <a:t>Продуктов </a:t>
            </a:r>
            <a:br>
              <a:rPr lang="ru-RU" sz="1100" b="1" dirty="0">
                <a:solidFill>
                  <a:schemeClr val="tx1"/>
                </a:solidFill>
              </a:rPr>
            </a:br>
            <a:r>
              <a:rPr lang="ru-RU" sz="1100" b="1" dirty="0">
                <a:solidFill>
                  <a:schemeClr val="tx1"/>
                </a:solidFill>
              </a:rPr>
              <a:t>РОСБИОТЕХ – разработчик </a:t>
            </a:r>
          </a:p>
          <a:p>
            <a:pPr algn="l"/>
            <a:r>
              <a:rPr lang="ru-RU" sz="1100" b="1" dirty="0">
                <a:solidFill>
                  <a:schemeClr val="tx1"/>
                </a:solidFill>
              </a:rPr>
              <a:t>опытных образцов</a:t>
            </a: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6D6248CE-20C4-A51D-ADE0-CB511D841787}"/>
              </a:ext>
            </a:extLst>
          </p:cNvPr>
          <p:cNvSpPr txBox="1"/>
          <p:nvPr/>
        </p:nvSpPr>
        <p:spPr>
          <a:xfrm>
            <a:off x="1220963" y="1723187"/>
            <a:ext cx="1107489" cy="4308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100" b="1" dirty="0">
                <a:solidFill>
                  <a:schemeClr val="tx1"/>
                </a:solidFill>
              </a:rPr>
              <a:t>ПРОДУКТОВ </a:t>
            </a:r>
          </a:p>
          <a:p>
            <a:pPr algn="l"/>
            <a:r>
              <a:rPr lang="ru-RU" sz="1100" b="1" dirty="0">
                <a:solidFill>
                  <a:schemeClr val="tx1"/>
                </a:solidFill>
              </a:rPr>
              <a:t>ВСЕГО</a:t>
            </a:r>
          </a:p>
        </p:txBody>
      </p:sp>
      <p:sp>
        <p:nvSpPr>
          <p:cNvPr id="9" name="Двойная скобка 8">
            <a:extLst>
              <a:ext uri="{FF2B5EF4-FFF2-40B4-BE49-F238E27FC236}">
                <a16:creationId xmlns:a16="http://schemas.microsoft.com/office/drawing/2014/main" id="{E7559FE4-1C02-80D6-B5B2-B1886B259B20}"/>
              </a:ext>
            </a:extLst>
          </p:cNvPr>
          <p:cNvSpPr/>
          <p:nvPr/>
        </p:nvSpPr>
        <p:spPr>
          <a:xfrm>
            <a:off x="536565" y="1657306"/>
            <a:ext cx="1681174" cy="534831"/>
          </a:xfrm>
          <a:prstGeom prst="bracketPair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Двойная скобка 10">
            <a:extLst>
              <a:ext uri="{FF2B5EF4-FFF2-40B4-BE49-F238E27FC236}">
                <a16:creationId xmlns:a16="http://schemas.microsoft.com/office/drawing/2014/main" id="{43531C9E-3840-F083-EEC1-5C0C77D8F367}"/>
              </a:ext>
            </a:extLst>
          </p:cNvPr>
          <p:cNvSpPr/>
          <p:nvPr/>
        </p:nvSpPr>
        <p:spPr>
          <a:xfrm>
            <a:off x="536564" y="6688902"/>
            <a:ext cx="2779239" cy="534831"/>
          </a:xfrm>
          <a:prstGeom prst="bracketPair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Двойная скобка 15">
            <a:extLst>
              <a:ext uri="{FF2B5EF4-FFF2-40B4-BE49-F238E27FC236}">
                <a16:creationId xmlns:a16="http://schemas.microsoft.com/office/drawing/2014/main" id="{67EA60E4-BD6C-5354-F963-94CFFAB1BBD1}"/>
              </a:ext>
            </a:extLst>
          </p:cNvPr>
          <p:cNvSpPr/>
          <p:nvPr/>
        </p:nvSpPr>
        <p:spPr>
          <a:xfrm>
            <a:off x="7288758" y="6688902"/>
            <a:ext cx="2696494" cy="534831"/>
          </a:xfrm>
          <a:prstGeom prst="bracketPair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613B04-059E-6F73-D9C7-C15276BB699A}"/>
              </a:ext>
            </a:extLst>
          </p:cNvPr>
          <p:cNvSpPr txBox="1"/>
          <p:nvPr/>
        </p:nvSpPr>
        <p:spPr>
          <a:xfrm>
            <a:off x="639641" y="1076856"/>
            <a:ext cx="304165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БИОЭКОНОМИКА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93EDB-D6D8-65B8-A0AB-0DD7FB102B6D}"/>
              </a:ext>
            </a:extLst>
          </p:cNvPr>
          <p:cNvSpPr txBox="1"/>
          <p:nvPr/>
        </p:nvSpPr>
        <p:spPr>
          <a:xfrm>
            <a:off x="4434063" y="4164390"/>
            <a:ext cx="1680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CFF64A-1817-50D5-B98A-DFD43499FB8D}"/>
              </a:ext>
            </a:extLst>
          </p:cNvPr>
          <p:cNvSpPr txBox="1"/>
          <p:nvPr/>
        </p:nvSpPr>
        <p:spPr>
          <a:xfrm>
            <a:off x="3557763" y="4532690"/>
            <a:ext cx="1680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2030</a:t>
            </a:r>
          </a:p>
        </p:txBody>
      </p:sp>
      <p:sp useBgFill="1"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64AD5D3-894D-156E-E7BF-FFE6F7B6510A}"/>
              </a:ext>
            </a:extLst>
          </p:cNvPr>
          <p:cNvSpPr/>
          <p:nvPr/>
        </p:nvSpPr>
        <p:spPr>
          <a:xfrm>
            <a:off x="7169150" y="5829300"/>
            <a:ext cx="2146204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6B31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37B879-1580-CC0F-1019-1DF2F55C6312}"/>
              </a:ext>
            </a:extLst>
          </p:cNvPr>
          <p:cNvSpPr txBox="1"/>
          <p:nvPr/>
        </p:nvSpPr>
        <p:spPr>
          <a:xfrm>
            <a:off x="6915213" y="5880945"/>
            <a:ext cx="2163299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Растительные белки, пептиды </a:t>
            </a:r>
            <a:b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белковые концентраты </a:t>
            </a:r>
          </a:p>
        </p:txBody>
      </p:sp>
      <p:sp useBgFill="1"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FF5F1E1-1C9B-C05A-39B8-B54F99B2345F}"/>
              </a:ext>
            </a:extLst>
          </p:cNvPr>
          <p:cNvSpPr/>
          <p:nvPr/>
        </p:nvSpPr>
        <p:spPr>
          <a:xfrm>
            <a:off x="7805255" y="4775753"/>
            <a:ext cx="1573695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B368B3-6EED-EAD7-D3CF-FC1CCCDAA8F7}"/>
              </a:ext>
            </a:extLst>
          </p:cNvPr>
          <p:cNvSpPr txBox="1"/>
          <p:nvPr/>
        </p:nvSpPr>
        <p:spPr>
          <a:xfrm>
            <a:off x="7607829" y="4771257"/>
            <a:ext cx="2163299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Ферменты и ферментные препараты</a:t>
            </a:r>
          </a:p>
        </p:txBody>
      </p:sp>
      <p:sp useBgFill="1"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5D202B3-EF6C-CDE7-F660-53235D646959}"/>
              </a:ext>
            </a:extLst>
          </p:cNvPr>
          <p:cNvSpPr/>
          <p:nvPr/>
        </p:nvSpPr>
        <p:spPr>
          <a:xfrm>
            <a:off x="7702566" y="3276596"/>
            <a:ext cx="2282686" cy="428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46B31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0C8D78-5B62-5ED4-E2AA-305F1A8DD249}"/>
              </a:ext>
            </a:extLst>
          </p:cNvPr>
          <p:cNvSpPr txBox="1"/>
          <p:nvPr/>
        </p:nvSpPr>
        <p:spPr>
          <a:xfrm>
            <a:off x="7702566" y="3348034"/>
            <a:ext cx="216329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Биопрепараты и биотехнологии для утилизации отходов, очистки сточных вод </a:t>
            </a:r>
            <a:b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газовых выбросов, биоремедиации объектов окружающей среды </a:t>
            </a:r>
          </a:p>
        </p:txBody>
      </p:sp>
      <p:sp useBgFill="1"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E7823A8-B499-57C3-5A94-D1AC68B54BD8}"/>
              </a:ext>
            </a:extLst>
          </p:cNvPr>
          <p:cNvSpPr/>
          <p:nvPr/>
        </p:nvSpPr>
        <p:spPr>
          <a:xfrm>
            <a:off x="6899276" y="2305508"/>
            <a:ext cx="2669396" cy="184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CE8FBE-F931-B3AC-81C1-09F5AD837294}"/>
              </a:ext>
            </a:extLst>
          </p:cNvPr>
          <p:cNvSpPr txBox="1"/>
          <p:nvPr/>
        </p:nvSpPr>
        <p:spPr>
          <a:xfrm>
            <a:off x="6899276" y="2379059"/>
            <a:ext cx="2725759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Пребиотики, пробиотики, синбиотики и метабиотики </a:t>
            </a:r>
          </a:p>
        </p:txBody>
      </p:sp>
      <p:sp useBgFill="1"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048D4FA-37CB-1020-2735-12BE5A58DFCC}"/>
              </a:ext>
            </a:extLst>
          </p:cNvPr>
          <p:cNvSpPr/>
          <p:nvPr/>
        </p:nvSpPr>
        <p:spPr>
          <a:xfrm>
            <a:off x="4434063" y="1657030"/>
            <a:ext cx="2277887" cy="405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64EA63-17F2-E71F-CA1C-4DD0F3D83B02}"/>
              </a:ext>
            </a:extLst>
          </p:cNvPr>
          <p:cNvSpPr txBox="1"/>
          <p:nvPr/>
        </p:nvSpPr>
        <p:spPr>
          <a:xfrm>
            <a:off x="4059228" y="1471836"/>
            <a:ext cx="272575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Живые микроорганизмы (бактерии, дрожжи или </a:t>
            </a:r>
            <a:b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плесневые грибы) в виде чистых или смешанных </a:t>
            </a:r>
            <a:b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культур и биопрепараты на их основе для пищевой </a:t>
            </a:r>
            <a:b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630" b="1" dirty="0">
                <a:solidFill>
                  <a:srgbClr val="46B31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промышленности</a:t>
            </a:r>
          </a:p>
        </p:txBody>
      </p:sp>
      <p:pic>
        <p:nvPicPr>
          <p:cNvPr id="4" name="object 12">
            <a:extLst>
              <a:ext uri="{FF2B5EF4-FFF2-40B4-BE49-F238E27FC236}">
                <a16:creationId xmlns:a16="http://schemas.microsoft.com/office/drawing/2014/main" id="{3FE04572-7C5E-8C64-73A2-4732EBC0949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759" y="3933456"/>
            <a:ext cx="928153" cy="357483"/>
          </a:xfrm>
          <a:prstGeom prst="rect">
            <a:avLst/>
          </a:prstGeom>
        </p:spPr>
      </p:pic>
      <p:pic>
        <p:nvPicPr>
          <p:cNvPr id="24" name="object 20">
            <a:extLst>
              <a:ext uri="{FF2B5EF4-FFF2-40B4-BE49-F238E27FC236}">
                <a16:creationId xmlns:a16="http://schemas.microsoft.com/office/drawing/2014/main" id="{207BDC6B-60AF-C2EC-79D4-5D3F27985D3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7471" y="4362588"/>
            <a:ext cx="1075097" cy="332483"/>
          </a:xfrm>
          <a:prstGeom prst="rect">
            <a:avLst/>
          </a:prstGeom>
        </p:spPr>
      </p:pic>
      <p:pic>
        <p:nvPicPr>
          <p:cNvPr id="25" name="object 22">
            <a:extLst>
              <a:ext uri="{FF2B5EF4-FFF2-40B4-BE49-F238E27FC236}">
                <a16:creationId xmlns:a16="http://schemas.microsoft.com/office/drawing/2014/main" id="{B9B3F97B-5C82-52D2-0B23-301D7BC9619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471" y="3490942"/>
            <a:ext cx="919527" cy="3571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4BE06D8-C1A4-DE99-9A65-8E0807BAC7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71" y="4740719"/>
            <a:ext cx="937265" cy="428628"/>
          </a:xfrm>
          <a:prstGeom prst="rect">
            <a:avLst/>
          </a:prstGeom>
        </p:spPr>
      </p:pic>
      <p:sp>
        <p:nvSpPr>
          <p:cNvPr id="33" name="object 9">
            <a:extLst>
              <a:ext uri="{FF2B5EF4-FFF2-40B4-BE49-F238E27FC236}">
                <a16:creationId xmlns:a16="http://schemas.microsoft.com/office/drawing/2014/main" id="{1082AF09-7EC2-9E3A-3CF7-D570C121944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5720">
                <a:lnSpc>
                  <a:spcPct val="100000"/>
                </a:lnSpc>
                <a:spcBef>
                  <a:spcPts val="55"/>
                </a:spcBef>
              </a:pPr>
              <a:t>33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331665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9200" y="2170468"/>
            <a:ext cx="1360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КОНТАКТЫ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24710" cy="3160395"/>
          </a:xfrm>
          <a:custGeom>
            <a:avLst/>
            <a:gdLst/>
            <a:ahLst/>
            <a:cxnLst/>
            <a:rect l="l" t="t" r="r" b="b"/>
            <a:pathLst>
              <a:path w="2124710" h="3160395">
                <a:moveTo>
                  <a:pt x="0" y="3091750"/>
                </a:moveTo>
                <a:lnTo>
                  <a:pt x="2078587" y="0"/>
                </a:lnTo>
                <a:lnTo>
                  <a:pt x="2124497" y="0"/>
                </a:lnTo>
                <a:lnTo>
                  <a:pt x="0" y="3160038"/>
                </a:lnTo>
                <a:lnTo>
                  <a:pt x="0" y="3091750"/>
                </a:lnTo>
                <a:close/>
              </a:path>
            </a:pathLst>
          </a:custGeom>
          <a:solidFill>
            <a:srgbClr val="93D50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865373" y="3357013"/>
            <a:ext cx="2967990" cy="4339590"/>
            <a:chOff x="7865373" y="3357013"/>
            <a:chExt cx="2967990" cy="43395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08387" y="3480166"/>
              <a:ext cx="960636" cy="9606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65373" y="3357013"/>
              <a:ext cx="2967990" cy="4339590"/>
            </a:xfrm>
            <a:custGeom>
              <a:avLst/>
              <a:gdLst/>
              <a:ahLst/>
              <a:cxnLst/>
              <a:rect l="l" t="t" r="r" b="b"/>
              <a:pathLst>
                <a:path w="2967990" h="4339590">
                  <a:moveTo>
                    <a:pt x="0" y="4339186"/>
                  </a:moveTo>
                  <a:lnTo>
                    <a:pt x="2967725" y="0"/>
                  </a:lnTo>
                  <a:lnTo>
                    <a:pt x="2967725" y="67489"/>
                  </a:lnTo>
                  <a:lnTo>
                    <a:pt x="46158" y="4339186"/>
                  </a:lnTo>
                  <a:lnTo>
                    <a:pt x="0" y="4339186"/>
                  </a:lnTo>
                  <a:close/>
                </a:path>
              </a:pathLst>
            </a:custGeom>
            <a:solidFill>
              <a:srgbClr val="93D5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669200" y="2990882"/>
            <a:ext cx="41744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125080,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FFFFF"/>
                </a:solidFill>
                <a:latin typeface="Verdana"/>
                <a:cs typeface="Verdana"/>
              </a:rPr>
              <a:t>г.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Москва,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Волоколамское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шоссе,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д.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420" dirty="0">
                <a:solidFill>
                  <a:srgbClr val="FFFFFF"/>
                </a:solidFill>
                <a:latin typeface="Verdana"/>
                <a:cs typeface="Verdana"/>
              </a:rPr>
              <a:t>11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9200" y="3418171"/>
            <a:ext cx="1778635" cy="115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(499)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750-</a:t>
            </a:r>
            <a:r>
              <a:rPr sz="1400" spc="-170" dirty="0">
                <a:solidFill>
                  <a:srgbClr val="FFFFFF"/>
                </a:solidFill>
                <a:latin typeface="Verdana"/>
                <a:cs typeface="Verdana"/>
              </a:rPr>
              <a:t>01-</a:t>
            </a:r>
            <a:r>
              <a:rPr sz="1400" spc="-420" dirty="0">
                <a:solidFill>
                  <a:srgbClr val="FFFFFF"/>
                </a:solidFill>
                <a:latin typeface="Verdana"/>
                <a:cs typeface="Verdana"/>
              </a:rPr>
              <a:t>11</a:t>
            </a:r>
            <a:endParaRPr sz="14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mgupp.ru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9"/>
              </a:spcBef>
            </a:pPr>
            <a:endParaRPr sz="14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  <a:hlinkClick r:id="rId3"/>
              </a:rPr>
              <a:t>mgupp@mgupp.ru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9965" y="2990882"/>
            <a:ext cx="183768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Официальный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сайт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1408" y="465100"/>
            <a:ext cx="1604029" cy="7086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833100" cy="7696200"/>
          </a:xfrm>
          <a:custGeom>
            <a:avLst/>
            <a:gdLst/>
            <a:ahLst/>
            <a:cxnLst/>
            <a:rect l="l" t="t" r="r" b="b"/>
            <a:pathLst>
              <a:path w="10833100" h="7696200">
                <a:moveTo>
                  <a:pt x="10833100" y="0"/>
                </a:moveTo>
                <a:lnTo>
                  <a:pt x="0" y="0"/>
                </a:lnTo>
                <a:lnTo>
                  <a:pt x="0" y="7696200"/>
                </a:lnTo>
                <a:lnTo>
                  <a:pt x="10833100" y="7696200"/>
                </a:lnTo>
                <a:lnTo>
                  <a:pt x="10833100" y="0"/>
                </a:lnTo>
                <a:close/>
              </a:path>
            </a:pathLst>
          </a:custGeom>
          <a:solidFill>
            <a:srgbClr val="231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9642" y="393833"/>
            <a:ext cx="10156825" cy="6993890"/>
          </a:xfrm>
          <a:custGeom>
            <a:avLst/>
            <a:gdLst/>
            <a:ahLst/>
            <a:cxnLst/>
            <a:rect l="l" t="t" r="r" b="b"/>
            <a:pathLst>
              <a:path w="10156825" h="6993890">
                <a:moveTo>
                  <a:pt x="0" y="0"/>
                </a:moveTo>
                <a:lnTo>
                  <a:pt x="10156604" y="0"/>
                </a:lnTo>
                <a:lnTo>
                  <a:pt x="10156604" y="6993718"/>
                </a:lnTo>
                <a:lnTo>
                  <a:pt x="0" y="69937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9757" y="1547281"/>
            <a:ext cx="1511067" cy="14859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14390" y="3200028"/>
            <a:ext cx="12071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Verdana"/>
                <a:cs typeface="Verdana"/>
              </a:rPr>
              <a:t>Петрова</a:t>
            </a:r>
            <a:endParaRPr sz="600" dirty="0">
              <a:latin typeface="Verdana"/>
              <a:cs typeface="Verdana"/>
            </a:endParaRPr>
          </a:p>
          <a:p>
            <a:pPr marL="12700" marR="5080" algn="l">
              <a:lnSpc>
                <a:spcPct val="100000"/>
              </a:lnSpc>
            </a:pPr>
            <a:r>
              <a:rPr sz="600" b="1" spc="-30" dirty="0">
                <a:latin typeface="Verdana"/>
                <a:cs typeface="Verdana"/>
              </a:rPr>
              <a:t>Ольга</a:t>
            </a:r>
            <a:r>
              <a:rPr sz="600" b="1" spc="-25" dirty="0">
                <a:latin typeface="Verdana"/>
                <a:cs typeface="Verdana"/>
              </a:rPr>
              <a:t> </a:t>
            </a:r>
            <a:r>
              <a:rPr sz="600" b="1" spc="-10" dirty="0">
                <a:latin typeface="Verdana"/>
                <a:cs typeface="Verdana"/>
              </a:rPr>
              <a:t>Викторовна</a:t>
            </a:r>
            <a:r>
              <a:rPr sz="600" b="1" spc="50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Заместитель</a:t>
            </a:r>
            <a:r>
              <a:rPr sz="600" spc="25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Министра</a:t>
            </a:r>
            <a:r>
              <a:rPr sz="600" spc="30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науки </a:t>
            </a:r>
            <a:r>
              <a:rPr sz="600" dirty="0">
                <a:latin typeface="Verdana"/>
                <a:cs typeface="Verdana"/>
              </a:rPr>
              <a:t>и</a:t>
            </a:r>
            <a:r>
              <a:rPr sz="600" spc="-2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высшего</a:t>
            </a:r>
            <a:r>
              <a:rPr sz="600" spc="-20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образования </a:t>
            </a:r>
            <a:r>
              <a:rPr sz="600" spc="10" dirty="0">
                <a:latin typeface="Verdana"/>
                <a:cs typeface="Verdana"/>
              </a:rPr>
              <a:t>Российской</a:t>
            </a:r>
            <a:r>
              <a:rPr sz="600" spc="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Федерации</a:t>
            </a:r>
            <a:endParaRPr sz="6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60473" y="5960268"/>
            <a:ext cx="12376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Verdana"/>
                <a:cs typeface="Verdana"/>
              </a:rPr>
              <a:t>Салагай</a:t>
            </a:r>
            <a:endParaRPr sz="600" dirty="0">
              <a:latin typeface="Verdana"/>
              <a:cs typeface="Verdana"/>
            </a:endParaRPr>
          </a:p>
          <a:p>
            <a:pPr marL="12700" algn="l">
              <a:lnSpc>
                <a:spcPct val="100000"/>
              </a:lnSpc>
            </a:pPr>
            <a:r>
              <a:rPr sz="600" b="1" spc="-25" dirty="0">
                <a:latin typeface="Verdana"/>
                <a:cs typeface="Verdana"/>
              </a:rPr>
              <a:t>Олег </a:t>
            </a:r>
            <a:r>
              <a:rPr sz="600" b="1" spc="-10" dirty="0">
                <a:latin typeface="Verdana"/>
                <a:cs typeface="Verdana"/>
              </a:rPr>
              <a:t>Олегович</a:t>
            </a:r>
            <a:endParaRPr sz="600" dirty="0">
              <a:latin typeface="Verdana"/>
              <a:cs typeface="Verdana"/>
            </a:endParaRPr>
          </a:p>
          <a:p>
            <a:pPr marL="12700" marR="5080" algn="l">
              <a:lnSpc>
                <a:spcPct val="100000"/>
              </a:lnSpc>
            </a:pPr>
            <a:r>
              <a:rPr sz="600" dirty="0">
                <a:latin typeface="Verdana"/>
                <a:cs typeface="Verdana"/>
              </a:rPr>
              <a:t>Заместитель</a:t>
            </a:r>
            <a:r>
              <a:rPr sz="600" spc="-20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Министра </a:t>
            </a:r>
            <a:r>
              <a:rPr sz="600" dirty="0">
                <a:latin typeface="Verdana"/>
                <a:cs typeface="Verdana"/>
              </a:rPr>
              <a:t>здравоохранения</a:t>
            </a:r>
            <a:r>
              <a:rPr sz="600" spc="30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Российской Федерации</a:t>
            </a:r>
            <a:endParaRPr sz="6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641" y="4677228"/>
            <a:ext cx="3037840" cy="189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latin typeface="Verdana"/>
                <a:cs typeface="Verdana"/>
              </a:rPr>
              <a:t>Чернышов</a:t>
            </a:r>
            <a:endParaRPr sz="1400" dirty="0">
              <a:latin typeface="Verdana"/>
              <a:cs typeface="Verdana"/>
            </a:endParaRPr>
          </a:p>
          <a:p>
            <a:pPr marL="12700"/>
            <a:r>
              <a:rPr sz="1400" b="1" spc="-25" dirty="0">
                <a:latin typeface="Verdana"/>
                <a:cs typeface="Verdana"/>
              </a:rPr>
              <a:t>Борис</a:t>
            </a:r>
            <a:r>
              <a:rPr sz="1400" b="1" spc="-55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Александрович</a:t>
            </a:r>
            <a:endParaRPr sz="1400" dirty="0">
              <a:latin typeface="Verdana"/>
              <a:cs typeface="Verdana"/>
            </a:endParaRPr>
          </a:p>
          <a:p>
            <a:pPr marL="12700" marR="5080">
              <a:spcBef>
                <a:spcPts val="60"/>
              </a:spcBef>
            </a:pPr>
            <a:endParaRPr lang="ru-RU" sz="1400" b="1" spc="-35" dirty="0">
              <a:latin typeface="Verdana"/>
              <a:cs typeface="Verdana"/>
            </a:endParaRPr>
          </a:p>
          <a:p>
            <a:pPr marL="12700" marR="5080">
              <a:spcBef>
                <a:spcPts val="60"/>
              </a:spcBef>
            </a:pPr>
            <a:r>
              <a:rPr sz="1300" b="1" spc="-35" dirty="0" err="1">
                <a:latin typeface="Verdana"/>
                <a:cs typeface="Verdana"/>
              </a:rPr>
              <a:t>Председатель</a:t>
            </a:r>
            <a:r>
              <a:rPr sz="1300" b="1" spc="-25" dirty="0">
                <a:latin typeface="Verdana"/>
                <a:cs typeface="Verdana"/>
              </a:rPr>
              <a:t> </a:t>
            </a:r>
            <a:endParaRPr lang="ru-RU" sz="1300" b="1" spc="-25" dirty="0">
              <a:latin typeface="Verdana"/>
              <a:cs typeface="Verdana"/>
            </a:endParaRPr>
          </a:p>
          <a:p>
            <a:pPr marL="12700" marR="5080">
              <a:spcBef>
                <a:spcPts val="60"/>
              </a:spcBef>
            </a:pPr>
            <a:r>
              <a:rPr sz="1300" b="1" spc="-40" dirty="0" err="1">
                <a:latin typeface="Verdana"/>
                <a:cs typeface="Verdana"/>
              </a:rPr>
              <a:t>Попечительского</a:t>
            </a:r>
            <a:r>
              <a:rPr sz="1300" b="1" spc="-20" dirty="0">
                <a:latin typeface="Verdana"/>
                <a:cs typeface="Verdana"/>
              </a:rPr>
              <a:t> </a:t>
            </a:r>
            <a:r>
              <a:rPr sz="1300" b="1" spc="-25" dirty="0" err="1">
                <a:latin typeface="Verdana"/>
                <a:cs typeface="Verdana"/>
              </a:rPr>
              <a:t>совета</a:t>
            </a:r>
            <a:r>
              <a:rPr lang="ru-RU" sz="1300" spc="-25" dirty="0">
                <a:latin typeface="Verdana"/>
                <a:cs typeface="Verdana"/>
              </a:rPr>
              <a:t>,</a:t>
            </a:r>
            <a:r>
              <a:rPr sz="1300" b="1" spc="-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Заместитель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Председателя </a:t>
            </a:r>
            <a:r>
              <a:rPr sz="1300" dirty="0">
                <a:latin typeface="Verdana"/>
                <a:cs typeface="Verdana"/>
              </a:rPr>
              <a:t>Государственной</a:t>
            </a:r>
            <a:r>
              <a:rPr sz="1300" spc="-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Думы</a:t>
            </a:r>
            <a:r>
              <a:rPr sz="1300" spc="-3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Федерального </a:t>
            </a:r>
            <a:r>
              <a:rPr sz="1300" spc="10" dirty="0">
                <a:latin typeface="Verdana"/>
                <a:cs typeface="Verdana"/>
              </a:rPr>
              <a:t>Собрания</a:t>
            </a:r>
            <a:r>
              <a:rPr sz="1300" spc="95" dirty="0">
                <a:latin typeface="Verdana"/>
                <a:cs typeface="Verdana"/>
              </a:rPr>
              <a:t> </a:t>
            </a:r>
            <a:r>
              <a:rPr sz="1300" spc="10" dirty="0">
                <a:latin typeface="Verdana"/>
                <a:cs typeface="Verdana"/>
              </a:rPr>
              <a:t>Российской</a:t>
            </a:r>
            <a:r>
              <a:rPr sz="1300" spc="10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Федерации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9641" y="676117"/>
            <a:ext cx="955381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60" dirty="0"/>
              <a:t>ПОПЕЧИТЕЛЬСКИЙ</a:t>
            </a:r>
            <a:r>
              <a:rPr lang="ru-RU" spc="-90" dirty="0"/>
              <a:t> </a:t>
            </a:r>
            <a:r>
              <a:rPr lang="ru-RU" spc="-30" dirty="0"/>
              <a:t>СОВЕТ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6623" y="2178481"/>
            <a:ext cx="2262912" cy="226291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52807" y="4267626"/>
            <a:ext cx="1475919" cy="146810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41188" y="4273969"/>
            <a:ext cx="1468100" cy="14681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2807" y="1547281"/>
            <a:ext cx="1509713" cy="150971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160473" y="3200028"/>
            <a:ext cx="159954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7565" algn="l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Verdana"/>
                <a:cs typeface="Verdana"/>
              </a:rPr>
              <a:t>Кирьянов</a:t>
            </a:r>
            <a:r>
              <a:rPr sz="600" b="1" spc="500" dirty="0">
                <a:latin typeface="Verdana"/>
                <a:cs typeface="Verdana"/>
              </a:rPr>
              <a:t> </a:t>
            </a:r>
            <a:r>
              <a:rPr sz="600" b="1" spc="-20" dirty="0">
                <a:latin typeface="Verdana"/>
                <a:cs typeface="Verdana"/>
              </a:rPr>
              <a:t>Артем</a:t>
            </a:r>
            <a:r>
              <a:rPr sz="600" b="1" spc="-5" dirty="0">
                <a:latin typeface="Verdana"/>
                <a:cs typeface="Verdana"/>
              </a:rPr>
              <a:t> </a:t>
            </a:r>
            <a:r>
              <a:rPr sz="600" b="1" spc="-35" dirty="0">
                <a:latin typeface="Verdana"/>
                <a:cs typeface="Verdana"/>
              </a:rPr>
              <a:t>Юрьевич</a:t>
            </a:r>
            <a:endParaRPr sz="600" dirty="0">
              <a:latin typeface="Verdana"/>
              <a:cs typeface="Verdana"/>
            </a:endParaRPr>
          </a:p>
          <a:p>
            <a:pPr marL="12700" marR="5080" algn="l">
              <a:lnSpc>
                <a:spcPct val="100000"/>
              </a:lnSpc>
            </a:pPr>
            <a:r>
              <a:rPr sz="600" spc="-10" dirty="0">
                <a:latin typeface="Verdana"/>
                <a:cs typeface="Verdana"/>
              </a:rPr>
              <a:t>Депутат</a:t>
            </a:r>
            <a:r>
              <a:rPr sz="600" spc="2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Государственной</a:t>
            </a:r>
            <a:r>
              <a:rPr sz="600" spc="30" dirty="0">
                <a:latin typeface="Verdana"/>
                <a:cs typeface="Verdana"/>
              </a:rPr>
              <a:t> </a:t>
            </a:r>
            <a:r>
              <a:rPr sz="600" spc="-20" dirty="0">
                <a:latin typeface="Verdana"/>
                <a:cs typeface="Verdana"/>
              </a:rPr>
              <a:t>Думы</a:t>
            </a:r>
            <a:r>
              <a:rPr sz="600" dirty="0">
                <a:latin typeface="Verdana"/>
                <a:cs typeface="Verdana"/>
              </a:rPr>
              <a:t> Федерального</a:t>
            </a:r>
            <a:r>
              <a:rPr sz="600" spc="6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Собрания</a:t>
            </a:r>
            <a:r>
              <a:rPr sz="600" spc="6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Российской </a:t>
            </a:r>
            <a:r>
              <a:rPr sz="600" dirty="0">
                <a:latin typeface="Verdana"/>
                <a:cs typeface="Verdana"/>
              </a:rPr>
              <a:t>Федерации,</a:t>
            </a:r>
            <a:r>
              <a:rPr sz="600" spc="10" dirty="0">
                <a:latin typeface="Verdana"/>
                <a:cs typeface="Verdana"/>
              </a:rPr>
              <a:t> </a:t>
            </a:r>
            <a:r>
              <a:rPr lang="ru-RU" sz="600" spc="-10" dirty="0">
                <a:latin typeface="Verdana"/>
                <a:cs typeface="Verdana"/>
              </a:rPr>
              <a:t>з</a:t>
            </a:r>
            <a:r>
              <a:rPr sz="600" spc="-10" dirty="0" err="1">
                <a:latin typeface="Verdana"/>
                <a:cs typeface="Verdana"/>
              </a:rPr>
              <a:t>аместитель</a:t>
            </a:r>
            <a:r>
              <a:rPr sz="600" spc="-1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председателя</a:t>
            </a:r>
            <a:r>
              <a:rPr sz="600" spc="-3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комитета Государственной</a:t>
            </a:r>
            <a:r>
              <a:rPr sz="600" spc="75" dirty="0">
                <a:latin typeface="Verdana"/>
                <a:cs typeface="Verdana"/>
              </a:rPr>
              <a:t> </a:t>
            </a:r>
            <a:r>
              <a:rPr sz="600" spc="-20" dirty="0">
                <a:latin typeface="Verdana"/>
                <a:cs typeface="Verdana"/>
              </a:rPr>
              <a:t>Думы</a:t>
            </a:r>
            <a:endParaRPr sz="600" dirty="0">
              <a:latin typeface="Verdana"/>
              <a:cs typeface="Verdana"/>
            </a:endParaRPr>
          </a:p>
          <a:p>
            <a:pPr marL="12700" algn="l">
              <a:lnSpc>
                <a:spcPct val="100000"/>
              </a:lnSpc>
            </a:pPr>
            <a:r>
              <a:rPr sz="600" dirty="0">
                <a:latin typeface="Verdana"/>
                <a:cs typeface="Verdana"/>
              </a:rPr>
              <a:t>по</a:t>
            </a:r>
            <a:r>
              <a:rPr sz="600" spc="35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экономической</a:t>
            </a:r>
            <a:r>
              <a:rPr sz="600" spc="3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политике</a:t>
            </a:r>
            <a:endParaRPr sz="6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14673" y="3200028"/>
            <a:ext cx="13741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Verdana"/>
                <a:cs typeface="Verdana"/>
              </a:rPr>
              <a:t>Степаненко</a:t>
            </a:r>
            <a:endParaRPr sz="600" dirty="0">
              <a:latin typeface="Verdana"/>
              <a:cs typeface="Verdana"/>
            </a:endParaRPr>
          </a:p>
          <a:p>
            <a:pPr marL="12700" marR="274320" algn="l">
              <a:lnSpc>
                <a:spcPct val="100000"/>
              </a:lnSpc>
            </a:pPr>
            <a:r>
              <a:rPr sz="600" b="1" spc="-10" dirty="0">
                <a:latin typeface="Verdana"/>
                <a:cs typeface="Verdana"/>
              </a:rPr>
              <a:t>Дмитрий</a:t>
            </a:r>
            <a:r>
              <a:rPr sz="600" b="1" spc="-35" dirty="0">
                <a:latin typeface="Verdana"/>
                <a:cs typeface="Verdana"/>
              </a:rPr>
              <a:t> </a:t>
            </a:r>
            <a:r>
              <a:rPr sz="600" b="1" spc="-10" dirty="0">
                <a:latin typeface="Verdana"/>
                <a:cs typeface="Verdana"/>
              </a:rPr>
              <a:t>Александрович</a:t>
            </a:r>
            <a:r>
              <a:rPr sz="600" b="1" spc="50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Заместитель</a:t>
            </a:r>
            <a:r>
              <a:rPr sz="600" spc="-20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руководителя </a:t>
            </a:r>
            <a:r>
              <a:rPr sz="600" dirty="0">
                <a:latin typeface="Verdana"/>
                <a:cs typeface="Verdana"/>
              </a:rPr>
              <a:t>Федерального</a:t>
            </a:r>
            <a:r>
              <a:rPr sz="600" spc="7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агентства</a:t>
            </a:r>
            <a:endParaRPr sz="600" dirty="0">
              <a:latin typeface="Verdana"/>
              <a:cs typeface="Verdana"/>
            </a:endParaRPr>
          </a:p>
          <a:p>
            <a:pPr marL="12700" marR="5080" algn="l">
              <a:lnSpc>
                <a:spcPct val="100000"/>
              </a:lnSpc>
            </a:pPr>
            <a:r>
              <a:rPr sz="600" dirty="0">
                <a:latin typeface="Verdana"/>
                <a:cs typeface="Verdana"/>
              </a:rPr>
              <a:t>по управлению </a:t>
            </a:r>
            <a:r>
              <a:rPr sz="600" spc="-10" dirty="0">
                <a:latin typeface="Verdana"/>
                <a:cs typeface="Verdana"/>
              </a:rPr>
              <a:t>государственным имуществом</a:t>
            </a:r>
            <a:endParaRPr sz="6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14673" y="5987231"/>
            <a:ext cx="12376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Verdana"/>
                <a:cs typeface="Verdana"/>
              </a:rPr>
              <a:t>Авдеенко</a:t>
            </a:r>
            <a:endParaRPr sz="600" dirty="0">
              <a:latin typeface="Verdana"/>
              <a:cs typeface="Verdana"/>
            </a:endParaRPr>
          </a:p>
          <a:p>
            <a:pPr marL="12700" marR="5080" algn="l">
              <a:lnSpc>
                <a:spcPct val="100000"/>
              </a:lnSpc>
            </a:pPr>
            <a:r>
              <a:rPr sz="600" b="1" spc="-25" dirty="0">
                <a:latin typeface="Verdana"/>
                <a:cs typeface="Verdana"/>
              </a:rPr>
              <a:t>Владимир</a:t>
            </a:r>
            <a:r>
              <a:rPr sz="600" b="1" spc="10" dirty="0">
                <a:latin typeface="Verdana"/>
                <a:cs typeface="Verdana"/>
              </a:rPr>
              <a:t> </a:t>
            </a:r>
            <a:r>
              <a:rPr sz="600" b="1" spc="-10" dirty="0">
                <a:latin typeface="Verdana"/>
                <a:cs typeface="Verdana"/>
              </a:rPr>
              <a:t>Николаевич</a:t>
            </a:r>
            <a:r>
              <a:rPr sz="600" b="1" spc="50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Директор</a:t>
            </a:r>
            <a:r>
              <a:rPr sz="600" spc="6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дирекции</a:t>
            </a:r>
            <a:r>
              <a:rPr sz="600" spc="6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развития </a:t>
            </a:r>
            <a:r>
              <a:rPr sz="600" dirty="0">
                <a:latin typeface="Verdana"/>
                <a:cs typeface="Verdana"/>
              </a:rPr>
              <a:t>агробиотехнологий</a:t>
            </a:r>
            <a:r>
              <a:rPr sz="600" spc="40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компании</a:t>
            </a:r>
            <a:endParaRPr sz="600" dirty="0">
              <a:latin typeface="Verdana"/>
              <a:cs typeface="Verdana"/>
            </a:endParaRPr>
          </a:p>
          <a:p>
            <a:pPr marL="12700" algn="l">
              <a:lnSpc>
                <a:spcPct val="100000"/>
              </a:lnSpc>
            </a:pPr>
            <a:r>
              <a:rPr sz="600" spc="-10" dirty="0">
                <a:latin typeface="Verdana"/>
                <a:cs typeface="Verdana"/>
              </a:rPr>
              <a:t>«Иннопрактика»</a:t>
            </a:r>
            <a:endParaRPr sz="600" dirty="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14390" y="5987231"/>
            <a:ext cx="14427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Verdana"/>
                <a:cs typeface="Verdana"/>
              </a:rPr>
              <a:t>Романцев</a:t>
            </a:r>
            <a:endParaRPr sz="600" dirty="0">
              <a:latin typeface="Verdana"/>
              <a:cs typeface="Verdana"/>
            </a:endParaRPr>
          </a:p>
          <a:p>
            <a:pPr marL="12700" algn="l">
              <a:lnSpc>
                <a:spcPct val="100000"/>
              </a:lnSpc>
            </a:pPr>
            <a:r>
              <a:rPr sz="600" b="1" spc="-30" dirty="0">
                <a:latin typeface="Verdana"/>
                <a:cs typeface="Verdana"/>
              </a:rPr>
              <a:t>Владислав</a:t>
            </a:r>
            <a:r>
              <a:rPr sz="600" b="1" spc="10" dirty="0">
                <a:latin typeface="Verdana"/>
                <a:cs typeface="Verdana"/>
              </a:rPr>
              <a:t> </a:t>
            </a:r>
            <a:r>
              <a:rPr sz="600" b="1" spc="-10" dirty="0">
                <a:latin typeface="Verdana"/>
                <a:cs typeface="Verdana"/>
              </a:rPr>
              <a:t>Анатольевич</a:t>
            </a:r>
            <a:endParaRPr sz="600" dirty="0">
              <a:latin typeface="Verdana"/>
              <a:cs typeface="Verdana"/>
            </a:endParaRPr>
          </a:p>
          <a:p>
            <a:pPr marL="12700" marR="5080" algn="l">
              <a:lnSpc>
                <a:spcPct val="100000"/>
              </a:lnSpc>
            </a:pPr>
            <a:r>
              <a:rPr sz="600" dirty="0">
                <a:latin typeface="Verdana"/>
                <a:cs typeface="Verdana"/>
              </a:rPr>
              <a:t>Член</a:t>
            </a:r>
            <a:r>
              <a:rPr sz="600" spc="-3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Совета</a:t>
            </a:r>
            <a:r>
              <a:rPr sz="600" spc="-3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директоров,</a:t>
            </a:r>
            <a:r>
              <a:rPr sz="600" spc="-30" dirty="0">
                <a:latin typeface="Verdana"/>
                <a:cs typeface="Verdana"/>
              </a:rPr>
              <a:t> </a:t>
            </a:r>
            <a:br>
              <a:rPr lang="ru-RU" sz="600" spc="-30" dirty="0">
                <a:latin typeface="Verdana"/>
                <a:cs typeface="Verdana"/>
              </a:rPr>
            </a:br>
            <a:r>
              <a:rPr lang="ru-RU" sz="600" spc="-10" dirty="0">
                <a:latin typeface="Verdana"/>
                <a:cs typeface="Verdana"/>
              </a:rPr>
              <a:t>д</a:t>
            </a:r>
            <a:r>
              <a:rPr sz="600" spc="-10" dirty="0" err="1">
                <a:latin typeface="Verdana"/>
                <a:cs typeface="Verdana"/>
              </a:rPr>
              <a:t>иректор</a:t>
            </a:r>
            <a:r>
              <a:rPr sz="600" spc="-1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по</a:t>
            </a:r>
            <a:r>
              <a:rPr sz="600" spc="-25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стратегическому</a:t>
            </a:r>
            <a:r>
              <a:rPr sz="600" spc="-25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развитию Группы</a:t>
            </a:r>
            <a:r>
              <a:rPr sz="600" spc="10" dirty="0">
                <a:latin typeface="Verdana"/>
                <a:cs typeface="Verdana"/>
              </a:rPr>
              <a:t> </a:t>
            </a:r>
            <a:r>
              <a:rPr sz="600" dirty="0">
                <a:latin typeface="Verdana"/>
                <a:cs typeface="Verdana"/>
              </a:rPr>
              <a:t>Компаний</a:t>
            </a:r>
            <a:r>
              <a:rPr sz="600" spc="10" dirty="0">
                <a:latin typeface="Verdana"/>
                <a:cs typeface="Verdana"/>
              </a:rPr>
              <a:t> </a:t>
            </a:r>
            <a:r>
              <a:rPr sz="600" spc="-10" dirty="0">
                <a:latin typeface="Verdana"/>
                <a:cs typeface="Verdana"/>
              </a:rPr>
              <a:t>«ЭФКО»</a:t>
            </a:r>
            <a:endParaRPr sz="600" dirty="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272192" y="381919"/>
            <a:ext cx="1912620" cy="7017384"/>
            <a:chOff x="3272192" y="381919"/>
            <a:chExt cx="1912620" cy="7017384"/>
          </a:xfrm>
        </p:grpSpPr>
        <p:sp>
          <p:nvSpPr>
            <p:cNvPr id="23" name="object 23"/>
            <p:cNvSpPr/>
            <p:nvPr/>
          </p:nvSpPr>
          <p:spPr>
            <a:xfrm>
              <a:off x="4270978" y="1395754"/>
              <a:ext cx="429259" cy="840740"/>
            </a:xfrm>
            <a:custGeom>
              <a:avLst/>
              <a:gdLst/>
              <a:ahLst/>
              <a:cxnLst/>
              <a:rect l="l" t="t" r="r" b="b"/>
              <a:pathLst>
                <a:path w="429260" h="840739">
                  <a:moveTo>
                    <a:pt x="249717" y="0"/>
                  </a:moveTo>
                  <a:lnTo>
                    <a:pt x="0" y="835350"/>
                  </a:lnTo>
                  <a:lnTo>
                    <a:pt x="179294" y="840389"/>
                  </a:lnTo>
                  <a:lnTo>
                    <a:pt x="429013" y="5039"/>
                  </a:lnTo>
                  <a:lnTo>
                    <a:pt x="249717" y="0"/>
                  </a:lnTo>
                  <a:close/>
                </a:path>
              </a:pathLst>
            </a:custGeom>
            <a:solidFill>
              <a:srgbClr val="93D5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70977" y="1395755"/>
              <a:ext cx="429259" cy="840740"/>
            </a:xfrm>
            <a:custGeom>
              <a:avLst/>
              <a:gdLst/>
              <a:ahLst/>
              <a:cxnLst/>
              <a:rect l="l" t="t" r="r" b="b"/>
              <a:pathLst>
                <a:path w="429260" h="840739">
                  <a:moveTo>
                    <a:pt x="0" y="835349"/>
                  </a:moveTo>
                  <a:lnTo>
                    <a:pt x="249718" y="0"/>
                  </a:lnTo>
                  <a:lnTo>
                    <a:pt x="429014" y="5039"/>
                  </a:lnTo>
                  <a:lnTo>
                    <a:pt x="179295" y="840388"/>
                  </a:lnTo>
                  <a:lnTo>
                    <a:pt x="0" y="835349"/>
                  </a:lnTo>
                </a:path>
              </a:pathLst>
            </a:custGeom>
            <a:ln w="12700">
              <a:solidFill>
                <a:srgbClr val="93D5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272192" y="381919"/>
              <a:ext cx="1912620" cy="7017384"/>
            </a:xfrm>
            <a:custGeom>
              <a:avLst/>
              <a:gdLst/>
              <a:ahLst/>
              <a:cxnLst/>
              <a:rect l="l" t="t" r="r" b="b"/>
              <a:pathLst>
                <a:path w="1912620" h="7017384">
                  <a:moveTo>
                    <a:pt x="0" y="7007174"/>
                  </a:moveTo>
                  <a:lnTo>
                    <a:pt x="1875606" y="0"/>
                  </a:lnTo>
                  <a:lnTo>
                    <a:pt x="1912410" y="9851"/>
                  </a:lnTo>
                  <a:lnTo>
                    <a:pt x="36804" y="7017025"/>
                  </a:lnTo>
                  <a:lnTo>
                    <a:pt x="0" y="7007174"/>
                  </a:lnTo>
                  <a:close/>
                </a:path>
              </a:pathLst>
            </a:custGeom>
            <a:solidFill>
              <a:srgbClr val="93D5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6">
            <a:extLst>
              <a:ext uri="{FF2B5EF4-FFF2-40B4-BE49-F238E27FC236}">
                <a16:creationId xmlns:a16="http://schemas.microsoft.com/office/drawing/2014/main" id="{6D5F1526-1CF1-5CCC-4F82-79134628618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68877" y="560843"/>
            <a:ext cx="1468022" cy="5489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8025DD-97E3-CCF1-6324-E4A8DD83E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188" y="1547281"/>
            <a:ext cx="1515364" cy="15153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538E91B-64C1-72AF-1A85-9903F9269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905" y="4267625"/>
            <a:ext cx="1475919" cy="14759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21664C-02EA-9C15-7FDE-82E71940EA8E}"/>
              </a:ext>
            </a:extLst>
          </p:cNvPr>
          <p:cNvSpPr/>
          <p:nvPr/>
        </p:nvSpPr>
        <p:spPr>
          <a:xfrm>
            <a:off x="0" y="1"/>
            <a:ext cx="6136630" cy="7592516"/>
          </a:xfrm>
          <a:prstGeom prst="rect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5EF1A87D-347D-E4EF-5CBB-EE1C2AD2654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146" y="536367"/>
            <a:ext cx="1604029" cy="7086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E686F6-2A4B-29DE-8395-87B3CE2D181B}"/>
              </a:ext>
            </a:extLst>
          </p:cNvPr>
          <p:cNvSpPr/>
          <p:nvPr/>
        </p:nvSpPr>
        <p:spPr>
          <a:xfrm>
            <a:off x="0" y="1781404"/>
            <a:ext cx="5776590" cy="59147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D148AF-4E9B-66A8-2FD7-E74DEC98F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150" y="-25927"/>
            <a:ext cx="5949950" cy="772212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738E4CF-439B-B777-C7E5-4B91CF3FDF33}"/>
              </a:ext>
            </a:extLst>
          </p:cNvPr>
          <p:cNvSpPr txBox="1">
            <a:spLocks/>
          </p:cNvSpPr>
          <p:nvPr/>
        </p:nvSpPr>
        <p:spPr>
          <a:xfrm>
            <a:off x="812483" y="2134692"/>
            <a:ext cx="338486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НАША </a:t>
            </a:r>
          </a:p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ИСТОРИЯ </a:t>
            </a:r>
          </a:p>
        </p:txBody>
      </p:sp>
    </p:spTree>
    <p:extLst>
      <p:ext uri="{BB962C8B-B14F-4D97-AF65-F5344CB8AC3E}">
        <p14:creationId xmlns:p14="http://schemas.microsoft.com/office/powerpoint/2010/main" val="1258586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4AC1C3-1D0A-41B2-BD64-C649A4B94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085" y="740229"/>
            <a:ext cx="1704567" cy="95881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8D83C34-BD4D-E1E3-AB39-D526A076B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41" y="676117"/>
            <a:ext cx="7901107" cy="333092"/>
          </a:xfrm>
        </p:spPr>
        <p:txBody>
          <a:bodyPr/>
          <a:lstStyle/>
          <a:p>
            <a:r>
              <a:rPr lang="ru-RU" dirty="0"/>
              <a:t>История Университета РОСБИОТЕХ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56A5AA-5A91-2B9B-B8DA-1FAC45F8F14B}"/>
              </a:ext>
            </a:extLst>
          </p:cNvPr>
          <p:cNvSpPr/>
          <p:nvPr/>
        </p:nvSpPr>
        <p:spPr>
          <a:xfrm>
            <a:off x="386657" y="3545809"/>
            <a:ext cx="505968" cy="18897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1930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068BA00-2224-56D3-8B86-D4AA80965805}"/>
              </a:ext>
            </a:extLst>
          </p:cNvPr>
          <p:cNvCxnSpPr>
            <a:cxnSpLocks/>
          </p:cNvCxnSpPr>
          <p:nvPr/>
        </p:nvCxnSpPr>
        <p:spPr>
          <a:xfrm>
            <a:off x="463550" y="3848100"/>
            <a:ext cx="9982200" cy="0"/>
          </a:xfrm>
          <a:prstGeom prst="line">
            <a:avLst/>
          </a:prstGeom>
          <a:ln w="34925">
            <a:solidFill>
              <a:srgbClr val="92D050"/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A8958D-E881-224F-04D8-CE96D34AE609}"/>
              </a:ext>
            </a:extLst>
          </p:cNvPr>
          <p:cNvSpPr/>
          <p:nvPr/>
        </p:nvSpPr>
        <p:spPr>
          <a:xfrm>
            <a:off x="558766" y="4424164"/>
            <a:ext cx="1434195" cy="117623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1000"/>
              </a:lnSpc>
              <a:spcAft>
                <a:spcPts val="560"/>
              </a:spcAft>
            </a:pPr>
            <a:r>
              <a:rPr lang="ru" sz="9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 Московский институт технологии зерна и муки (МИТЗиМ)</a:t>
            </a:r>
          </a:p>
          <a:p>
            <a:pPr indent="0">
              <a:lnSpc>
                <a:spcPct val="94000"/>
              </a:lnSpc>
            </a:pPr>
            <a:r>
              <a:rPr lang="ru" sz="7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Приказ по народному комиссариату внешней </a:t>
            </a:r>
            <a:br>
              <a:rPr lang="ru" sz="7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" sz="7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внутренней торговли СССР </a:t>
            </a:r>
            <a:br>
              <a:rPr lang="ru" sz="7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" sz="7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 14.05.1930 г. № 724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AC9D5D5-0638-D775-A41B-3BD37521AD4B}"/>
              </a:ext>
            </a:extLst>
          </p:cNvPr>
          <p:cNvSpPr/>
          <p:nvPr/>
        </p:nvSpPr>
        <p:spPr>
          <a:xfrm>
            <a:off x="875341" y="3932513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1931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1B5B16C-6779-E9FF-9DA5-9DF191F13838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476732" y="3906253"/>
            <a:ext cx="262" cy="2089187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9388DFC-713B-BC54-7F0B-B0EFD392A802}"/>
              </a:ext>
            </a:extLst>
          </p:cNvPr>
          <p:cNvSpPr/>
          <p:nvPr/>
        </p:nvSpPr>
        <p:spPr>
          <a:xfrm>
            <a:off x="1242641" y="1963307"/>
            <a:ext cx="1588580" cy="138073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1000"/>
              </a:lnSpc>
            </a:pPr>
            <a:r>
              <a:rPr lang="ru" sz="9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 Московский инженерно-технологический институт хлебопечения (МИТИХ). Отделения: технологическое, механическое, экономическое</a:t>
            </a:r>
          </a:p>
          <a:p>
            <a:pPr indent="0">
              <a:lnSpc>
                <a:spcPct val="150000"/>
              </a:lnSpc>
            </a:pPr>
            <a:r>
              <a:rPr lang="ru" sz="700" i="1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СНК СССР</a:t>
            </a:r>
          </a:p>
          <a:p>
            <a:pPr indent="0">
              <a:lnSpc>
                <a:spcPct val="91000"/>
              </a:lnSpc>
            </a:pPr>
            <a:r>
              <a:rPr lang="ru" sz="700" i="1" dirty="0">
                <a:latin typeface="Arial" panose="020B0604020202020204" pitchFamily="34" charset="0"/>
                <a:cs typeface="Arial" panose="020B0604020202020204" pitchFamily="34" charset="0"/>
              </a:rPr>
              <a:t>от 21.07.1931 г. № 602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E0A8F5E-E4A6-D649-FB8A-35A64BA446B7}"/>
              </a:ext>
            </a:extLst>
          </p:cNvPr>
          <p:cNvCxnSpPr>
            <a:cxnSpLocks/>
          </p:cNvCxnSpPr>
          <p:nvPr/>
        </p:nvCxnSpPr>
        <p:spPr>
          <a:xfrm>
            <a:off x="1135944" y="1963307"/>
            <a:ext cx="0" cy="1884793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3E6DD9E-870A-6233-5AB0-0853ADD48E4D}"/>
              </a:ext>
            </a:extLst>
          </p:cNvPr>
          <p:cNvSpPr/>
          <p:nvPr/>
        </p:nvSpPr>
        <p:spPr>
          <a:xfrm>
            <a:off x="1834737" y="3549983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1941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5A01133-7DC8-A67E-92FF-244781B5ACC2}"/>
              </a:ext>
            </a:extLst>
          </p:cNvPr>
          <p:cNvCxnSpPr>
            <a:cxnSpLocks/>
          </p:cNvCxnSpPr>
          <p:nvPr/>
        </p:nvCxnSpPr>
        <p:spPr>
          <a:xfrm>
            <a:off x="2095340" y="3848100"/>
            <a:ext cx="0" cy="214734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1527CD3-4BD6-33E6-35A9-923C39ECCB27}"/>
              </a:ext>
            </a:extLst>
          </p:cNvPr>
          <p:cNvSpPr/>
          <p:nvPr/>
        </p:nvSpPr>
        <p:spPr>
          <a:xfrm>
            <a:off x="2199975" y="4424164"/>
            <a:ext cx="2352193" cy="185795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  <a:spcAft>
                <a:spcPts val="700"/>
              </a:spcAft>
            </a:pPr>
            <a:r>
              <a:rPr lang="ru" sz="900" dirty="0">
                <a:latin typeface="Arial"/>
              </a:rPr>
              <a:t>Создан Московский технологический институт пищевой промышленности (МТИПП) после объединения Московского технологического института хлебопекарной и кондитерской промышленности и Московского института инженеров мукомольной промышленности и элеваторного хозяйства. Факультеты: технологический, элеваторно-мукомольный, механический, экономический</a:t>
            </a:r>
          </a:p>
          <a:p>
            <a:pPr indent="0"/>
            <a:r>
              <a:rPr lang="ru" sz="700" i="1" dirty="0">
                <a:latin typeface="Arial"/>
              </a:rPr>
              <a:t>Постановление СНК СССР от 31.03.1941 г</a:t>
            </a:r>
            <a:r>
              <a:rPr lang="ru" sz="550" dirty="0">
                <a:latin typeface="Arial"/>
              </a:rPr>
              <a:t>. </a:t>
            </a:r>
            <a:r>
              <a:rPr lang="ru" sz="700" i="1" dirty="0">
                <a:latin typeface="Arial"/>
              </a:rPr>
              <a:t>№ 723</a:t>
            </a:r>
            <a:endParaRPr lang="ru" sz="550" dirty="0">
              <a:latin typeface="Arial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260A908-1AC1-4A0B-C1D0-9C4C77D10F6A}"/>
              </a:ext>
            </a:extLst>
          </p:cNvPr>
          <p:cNvCxnSpPr>
            <a:cxnSpLocks/>
          </p:cNvCxnSpPr>
          <p:nvPr/>
        </p:nvCxnSpPr>
        <p:spPr>
          <a:xfrm>
            <a:off x="3438208" y="1963307"/>
            <a:ext cx="0" cy="1884792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2178BD7-B588-C24F-FE8C-4FD08CD2B131}"/>
              </a:ext>
            </a:extLst>
          </p:cNvPr>
          <p:cNvSpPr/>
          <p:nvPr/>
        </p:nvSpPr>
        <p:spPr>
          <a:xfrm>
            <a:off x="3177605" y="3927926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1973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3D7CC11-DC6A-E8E0-7719-86696B1EDCE6}"/>
              </a:ext>
            </a:extLst>
          </p:cNvPr>
          <p:cNvSpPr/>
          <p:nvPr/>
        </p:nvSpPr>
        <p:spPr>
          <a:xfrm>
            <a:off x="3544905" y="1963307"/>
            <a:ext cx="1691640" cy="969261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1000"/>
              </a:lnSpc>
              <a:spcAft>
                <a:spcPts val="560"/>
              </a:spcAft>
            </a:pPr>
            <a:r>
              <a:rPr lang="ru" sz="900" dirty="0">
                <a:latin typeface="Arial"/>
              </a:rPr>
              <a:t>Московский технологический институт пищевой промышленности награжден орденом Трудового Красного Знамени</a:t>
            </a:r>
          </a:p>
          <a:p>
            <a:pPr indent="0">
              <a:lnSpc>
                <a:spcPct val="95000"/>
              </a:lnSpc>
            </a:pPr>
            <a:r>
              <a:rPr lang="ru" sz="700" i="1" dirty="0">
                <a:latin typeface="Arial"/>
              </a:rPr>
              <a:t>Указ Президиума Верховного Совета СССР от 15.02.1973 г. № 3944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7CB6436-C121-AE4D-83AF-5BCEBFA6CA89}"/>
              </a:ext>
            </a:extLst>
          </p:cNvPr>
          <p:cNvSpPr/>
          <p:nvPr/>
        </p:nvSpPr>
        <p:spPr>
          <a:xfrm>
            <a:off x="4393946" y="3545813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1981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88D0E99-D67F-0562-EE9D-8FD5D301EF0E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4652579" y="3906253"/>
            <a:ext cx="1971" cy="2089187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51C10F4-3A8F-4FD6-C2FE-BDB7CE9E38C1}"/>
              </a:ext>
            </a:extLst>
          </p:cNvPr>
          <p:cNvSpPr/>
          <p:nvPr/>
        </p:nvSpPr>
        <p:spPr>
          <a:xfrm>
            <a:off x="4773608" y="4424164"/>
            <a:ext cx="1932432" cy="109847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  <a:spcAft>
                <a:spcPts val="560"/>
              </a:spcAft>
            </a:pPr>
            <a:r>
              <a:rPr lang="ru" sz="900" dirty="0">
                <a:latin typeface="Arial"/>
              </a:rPr>
              <a:t>Московский технологический институт пищевой промышленности награжден Почетной грамотой Президиума Верховного Совета РСФСР</a:t>
            </a:r>
          </a:p>
          <a:p>
            <a:pPr indent="0">
              <a:lnSpc>
                <a:spcPct val="95000"/>
              </a:lnSpc>
            </a:pPr>
            <a:r>
              <a:rPr lang="ru" sz="700" i="1" dirty="0">
                <a:latin typeface="Arial"/>
              </a:rPr>
              <a:t>Решение Президиума Верховного совета РСФСР от 04.12.1981 г.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08EF490-6D7F-4C10-2B6B-B9C80E24EF65}"/>
              </a:ext>
            </a:extLst>
          </p:cNvPr>
          <p:cNvSpPr/>
          <p:nvPr/>
        </p:nvSpPr>
        <p:spPr>
          <a:xfrm>
            <a:off x="5430412" y="3927215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1992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2301330F-1963-CB1A-081E-F1384C1F52DA}"/>
              </a:ext>
            </a:extLst>
          </p:cNvPr>
          <p:cNvCxnSpPr>
            <a:cxnSpLocks/>
          </p:cNvCxnSpPr>
          <p:nvPr/>
        </p:nvCxnSpPr>
        <p:spPr>
          <a:xfrm>
            <a:off x="5707248" y="1963307"/>
            <a:ext cx="0" cy="1893318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5B72130-E6F6-2E31-D7F9-EC64C93AFA65}"/>
              </a:ext>
            </a:extLst>
          </p:cNvPr>
          <p:cNvSpPr/>
          <p:nvPr/>
        </p:nvSpPr>
        <p:spPr>
          <a:xfrm>
            <a:off x="5794502" y="1963307"/>
            <a:ext cx="1737360" cy="125926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1000"/>
              </a:lnSpc>
            </a:pPr>
            <a:r>
              <a:rPr lang="ru" sz="900" dirty="0">
                <a:latin typeface="Arial"/>
              </a:rPr>
              <a:t>МТИПП преобразован</a:t>
            </a:r>
          </a:p>
          <a:p>
            <a:pPr indent="0">
              <a:lnSpc>
                <a:spcPct val="91000"/>
              </a:lnSpc>
              <a:spcAft>
                <a:spcPts val="560"/>
              </a:spcAft>
            </a:pPr>
            <a:r>
              <a:rPr lang="ru" sz="900" dirty="0">
                <a:latin typeface="Arial"/>
              </a:rPr>
              <a:t>в Московскую государственную академию пищевых производств (МГАПП)</a:t>
            </a:r>
          </a:p>
          <a:p>
            <a:pPr indent="0">
              <a:lnSpc>
                <a:spcPct val="93000"/>
              </a:lnSpc>
            </a:pPr>
            <a:r>
              <a:rPr lang="ru" sz="700" i="1" dirty="0">
                <a:latin typeface="Arial"/>
              </a:rPr>
              <a:t>Распоряжение Правительства РФ</a:t>
            </a:r>
          </a:p>
          <a:p>
            <a:pPr indent="0">
              <a:lnSpc>
                <a:spcPct val="93000"/>
              </a:lnSpc>
            </a:pPr>
            <a:r>
              <a:rPr lang="ru" sz="700" i="1" dirty="0">
                <a:latin typeface="Arial"/>
              </a:rPr>
              <a:t>от 11.09.1992 г. № 1691-р </a:t>
            </a:r>
            <a:br>
              <a:rPr lang="ru" sz="700" i="1" dirty="0">
                <a:latin typeface="Arial"/>
              </a:rPr>
            </a:br>
            <a:r>
              <a:rPr lang="ru" sz="700" i="1" dirty="0">
                <a:latin typeface="Arial"/>
              </a:rPr>
              <a:t>и решение коллегии Комитета по высшей школе от 10.02.1992 г. №13/3 </a:t>
            </a:r>
            <a:br>
              <a:rPr lang="ru" sz="700" i="1" dirty="0">
                <a:latin typeface="Arial"/>
              </a:rPr>
            </a:br>
            <a:r>
              <a:rPr lang="ru" sz="700" i="1" dirty="0">
                <a:latin typeface="Arial"/>
              </a:rPr>
              <a:t>и от 24.01.1992 г. № 14/5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00E80F4-125C-AD4F-24A7-FFD7FDFA7867}"/>
              </a:ext>
            </a:extLst>
          </p:cNvPr>
          <p:cNvSpPr/>
          <p:nvPr/>
        </p:nvSpPr>
        <p:spPr>
          <a:xfrm>
            <a:off x="6528909" y="3552748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1996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C48EF993-2EE3-6350-4D92-C932E2E50AE5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6786179" y="3906253"/>
            <a:ext cx="1971" cy="2089187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55D09F2-D8B6-1133-14C3-2D94D608980B}"/>
              </a:ext>
            </a:extLst>
          </p:cNvPr>
          <p:cNvSpPr/>
          <p:nvPr/>
        </p:nvSpPr>
        <p:spPr>
          <a:xfrm>
            <a:off x="6899297" y="4424164"/>
            <a:ext cx="1857388" cy="92869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  <a:spcAft>
                <a:spcPts val="560"/>
              </a:spcAft>
            </a:pPr>
            <a:r>
              <a:rPr lang="ru" sz="900" dirty="0">
                <a:latin typeface="Arial"/>
              </a:rPr>
              <a:t>МГАПП преобразована </a:t>
            </a:r>
            <a:br>
              <a:rPr lang="ru" sz="900" dirty="0">
                <a:latin typeface="Arial"/>
              </a:rPr>
            </a:br>
            <a:r>
              <a:rPr lang="ru" sz="900" dirty="0">
                <a:latin typeface="Arial"/>
              </a:rPr>
              <a:t>в Московский государственный университет пищевых</a:t>
            </a:r>
            <a:r>
              <a:rPr lang="ru" sz="850" dirty="0">
                <a:latin typeface="Arial"/>
              </a:rPr>
              <a:t> </a:t>
            </a:r>
            <a:r>
              <a:rPr lang="ru" sz="900" dirty="0">
                <a:latin typeface="Arial"/>
              </a:rPr>
              <a:t>производств (МГУПП)</a:t>
            </a:r>
          </a:p>
          <a:p>
            <a:pPr indent="0">
              <a:lnSpc>
                <a:spcPct val="93000"/>
              </a:lnSpc>
            </a:pPr>
            <a:r>
              <a:rPr lang="ru" sz="700" i="1" dirty="0">
                <a:latin typeface="Arial"/>
              </a:rPr>
              <a:t>Приказ от 11.12.1996 г. № 307 Министерства общего и профессионального образования РФ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F3EF21A-1D3E-9204-EFC6-9EBF05D6E024}"/>
              </a:ext>
            </a:extLst>
          </p:cNvPr>
          <p:cNvSpPr/>
          <p:nvPr/>
        </p:nvSpPr>
        <p:spPr>
          <a:xfrm>
            <a:off x="7656186" y="3932549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2012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EB9E2DB-2A02-5A76-4CDB-1A9E3D52B357}"/>
              </a:ext>
            </a:extLst>
          </p:cNvPr>
          <p:cNvSpPr/>
          <p:nvPr/>
        </p:nvSpPr>
        <p:spPr>
          <a:xfrm>
            <a:off x="7971410" y="1963307"/>
            <a:ext cx="1706627" cy="155856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</a:pPr>
            <a:r>
              <a:rPr lang="ru" sz="900" dirty="0">
                <a:latin typeface="Arial"/>
              </a:rPr>
              <a:t>Объединены Московский государственный университет пищевых производств (МГУПП) и Московский университет прикладной биотехнологии (МГУПБ) — создан крупный образовательный комплекс Московский государственный университет пищевых производств</a:t>
            </a:r>
          </a:p>
          <a:p>
            <a:pPr indent="0">
              <a:lnSpc>
                <a:spcPct val="90000"/>
              </a:lnSpc>
            </a:pPr>
            <a:endParaRPr lang="ru" sz="700" dirty="0">
              <a:latin typeface="Arial"/>
            </a:endParaRPr>
          </a:p>
          <a:p>
            <a:pPr indent="0">
              <a:lnSpc>
                <a:spcPct val="90000"/>
              </a:lnSpc>
            </a:pPr>
            <a:r>
              <a:rPr lang="ru-RU" sz="700" i="1" dirty="0">
                <a:latin typeface="Arial"/>
              </a:rPr>
              <a:t>Приказ Минобрнауки России от 24.03.2011 г. № 1401</a:t>
            </a:r>
            <a:endParaRPr lang="ru" sz="700" i="1" dirty="0">
              <a:latin typeface="Arial"/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D54E165A-AC71-8E58-D2BF-2BFE3D5CFE37}"/>
              </a:ext>
            </a:extLst>
          </p:cNvPr>
          <p:cNvCxnSpPr>
            <a:cxnSpLocks/>
          </p:cNvCxnSpPr>
          <p:nvPr/>
        </p:nvCxnSpPr>
        <p:spPr>
          <a:xfrm>
            <a:off x="7877358" y="1963307"/>
            <a:ext cx="0" cy="1893318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95191FF-0DAB-448A-402B-DA7DDABB93CE}"/>
              </a:ext>
            </a:extLst>
          </p:cNvPr>
          <p:cNvSpPr/>
          <p:nvPr/>
        </p:nvSpPr>
        <p:spPr>
          <a:xfrm>
            <a:off x="8728918" y="3552748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2022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F5189F2-9DE9-0261-D786-81E78ED74DA2}"/>
              </a:ext>
            </a:extLst>
          </p:cNvPr>
          <p:cNvCxnSpPr>
            <a:cxnSpLocks/>
            <a:stCxn id="43" idx="4"/>
          </p:cNvCxnSpPr>
          <p:nvPr/>
        </p:nvCxnSpPr>
        <p:spPr>
          <a:xfrm>
            <a:off x="8988053" y="3906253"/>
            <a:ext cx="1469" cy="2089187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8918FBD-EB21-3889-06E8-4995293AAC25}"/>
              </a:ext>
            </a:extLst>
          </p:cNvPr>
          <p:cNvSpPr/>
          <p:nvPr/>
        </p:nvSpPr>
        <p:spPr>
          <a:xfrm>
            <a:off x="9109373" y="4424164"/>
            <a:ext cx="1381617" cy="149926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</a:pPr>
            <a:r>
              <a:rPr lang="ru" sz="900" dirty="0">
                <a:latin typeface="Arial"/>
              </a:rPr>
              <a:t>Московский государственный университет пищевых производств (МГУПП) переименован в Российский биотехнологический университет (РОСБИОТЕХ),</a:t>
            </a:r>
            <a:r>
              <a:rPr lang="ru-RU" sz="900" dirty="0">
                <a:latin typeface="Arial"/>
              </a:rPr>
              <a:t> присоединен ПущГЕНИ</a:t>
            </a:r>
          </a:p>
          <a:p>
            <a:pPr indent="0">
              <a:lnSpc>
                <a:spcPct val="90000"/>
              </a:lnSpc>
            </a:pPr>
            <a:endParaRPr lang="ru-RU" sz="900" dirty="0">
              <a:latin typeface="Arial"/>
            </a:endParaRPr>
          </a:p>
          <a:p>
            <a:pPr indent="0">
              <a:lnSpc>
                <a:spcPct val="90000"/>
              </a:lnSpc>
            </a:pPr>
            <a:r>
              <a:rPr lang="ru-RU" sz="700" i="1" dirty="0">
                <a:solidFill>
                  <a:schemeClr val="tx1"/>
                </a:solidFill>
                <a:latin typeface="Arial"/>
              </a:rPr>
              <a:t>Приказ Минобрнауки России </a:t>
            </a:r>
          </a:p>
          <a:p>
            <a:pPr indent="0">
              <a:lnSpc>
                <a:spcPct val="90000"/>
              </a:lnSpc>
            </a:pPr>
            <a:r>
              <a:rPr lang="ru-RU" sz="700" i="1">
                <a:solidFill>
                  <a:schemeClr val="tx1"/>
                </a:solidFill>
                <a:latin typeface="Arial"/>
              </a:rPr>
              <a:t>от </a:t>
            </a:r>
            <a:r>
              <a:rPr lang="ru-RU" sz="700" i="1" dirty="0">
                <a:solidFill>
                  <a:schemeClr val="tx1"/>
                </a:solidFill>
                <a:latin typeface="Arial"/>
              </a:rPr>
              <a:t>17.10.2022 </a:t>
            </a:r>
            <a:r>
              <a:rPr lang="ru-RU" sz="700" i="1">
                <a:solidFill>
                  <a:schemeClr val="tx1"/>
                </a:solidFill>
                <a:latin typeface="Arial"/>
              </a:rPr>
              <a:t>г. № 993 </a:t>
            </a:r>
            <a:endParaRPr lang="ru" sz="70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DDC6C04-A425-4F5B-A165-D09E22DE0F59}"/>
              </a:ext>
            </a:extLst>
          </p:cNvPr>
          <p:cNvSpPr/>
          <p:nvPr/>
        </p:nvSpPr>
        <p:spPr>
          <a:xfrm>
            <a:off x="9631767" y="3922823"/>
            <a:ext cx="521207" cy="18897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400" b="1" dirty="0">
                <a:solidFill>
                  <a:srgbClr val="92D050"/>
                </a:solidFill>
                <a:latin typeface="Verdana"/>
              </a:rPr>
              <a:t>2025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E2DF0B0-C0B0-0ED5-BD54-8A4B37A58760}"/>
              </a:ext>
            </a:extLst>
          </p:cNvPr>
          <p:cNvSpPr/>
          <p:nvPr/>
        </p:nvSpPr>
        <p:spPr>
          <a:xfrm>
            <a:off x="1073350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545A1E8-4BBB-B143-686C-86D88C1EF85C}"/>
              </a:ext>
            </a:extLst>
          </p:cNvPr>
          <p:cNvSpPr/>
          <p:nvPr/>
        </p:nvSpPr>
        <p:spPr>
          <a:xfrm>
            <a:off x="418578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98DA032-6AAB-BA4C-B433-540A8B81E426}"/>
              </a:ext>
            </a:extLst>
          </p:cNvPr>
          <p:cNvSpPr/>
          <p:nvPr/>
        </p:nvSpPr>
        <p:spPr>
          <a:xfrm>
            <a:off x="2035375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12B37D9-32D6-7A67-5A8E-39F9EF990251}"/>
              </a:ext>
            </a:extLst>
          </p:cNvPr>
          <p:cNvSpPr/>
          <p:nvPr/>
        </p:nvSpPr>
        <p:spPr>
          <a:xfrm>
            <a:off x="3384750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E637E34-2155-A5EC-9182-54B3D8B864FB}"/>
              </a:ext>
            </a:extLst>
          </p:cNvPr>
          <p:cNvSpPr/>
          <p:nvPr/>
        </p:nvSpPr>
        <p:spPr>
          <a:xfrm>
            <a:off x="4594425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5BA299C-6D48-1E21-D2F9-CBAC872B449D}"/>
              </a:ext>
            </a:extLst>
          </p:cNvPr>
          <p:cNvSpPr/>
          <p:nvPr/>
        </p:nvSpPr>
        <p:spPr>
          <a:xfrm>
            <a:off x="5648525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AE4EB6B-69E5-FA55-AC67-72B59F76E20B}"/>
              </a:ext>
            </a:extLst>
          </p:cNvPr>
          <p:cNvSpPr/>
          <p:nvPr/>
        </p:nvSpPr>
        <p:spPr>
          <a:xfrm>
            <a:off x="6728025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D19351F-35F2-836A-990A-F2C8441106BD}"/>
              </a:ext>
            </a:extLst>
          </p:cNvPr>
          <p:cNvSpPr/>
          <p:nvPr/>
        </p:nvSpPr>
        <p:spPr>
          <a:xfrm>
            <a:off x="7823400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C7CA6962-74A2-4301-87D6-75DF54E0EDE8}"/>
              </a:ext>
            </a:extLst>
          </p:cNvPr>
          <p:cNvSpPr/>
          <p:nvPr/>
        </p:nvSpPr>
        <p:spPr>
          <a:xfrm>
            <a:off x="8929899" y="3789945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E848D46B-EECB-407D-9ABC-BCC69140D270}"/>
              </a:ext>
            </a:extLst>
          </p:cNvPr>
          <p:cNvCxnSpPr>
            <a:cxnSpLocks/>
          </p:cNvCxnSpPr>
          <p:nvPr/>
        </p:nvCxnSpPr>
        <p:spPr>
          <a:xfrm flipV="1">
            <a:off x="9886564" y="1257300"/>
            <a:ext cx="0" cy="2599325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5" name="Овал 44">
            <a:extLst>
              <a:ext uri="{FF2B5EF4-FFF2-40B4-BE49-F238E27FC236}">
                <a16:creationId xmlns:a16="http://schemas.microsoft.com/office/drawing/2014/main" id="{E4419E1D-16B9-4B27-A7E7-7023589AD43A}"/>
              </a:ext>
            </a:extLst>
          </p:cNvPr>
          <p:cNvSpPr/>
          <p:nvPr/>
        </p:nvSpPr>
        <p:spPr>
          <a:xfrm>
            <a:off x="9828410" y="3791658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12E9A92F-3620-4748-81BC-DFC91C292A71}"/>
              </a:ext>
            </a:extLst>
          </p:cNvPr>
          <p:cNvCxnSpPr>
            <a:cxnSpLocks/>
          </p:cNvCxnSpPr>
          <p:nvPr/>
        </p:nvCxnSpPr>
        <p:spPr>
          <a:xfrm>
            <a:off x="7877358" y="1257300"/>
            <a:ext cx="2009206" cy="1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1" name="Овал 50">
            <a:extLst>
              <a:ext uri="{FF2B5EF4-FFF2-40B4-BE49-F238E27FC236}">
                <a16:creationId xmlns:a16="http://schemas.microsoft.com/office/drawing/2014/main" id="{EBFE2D10-04AA-4ACE-826F-7BD15F7523D3}"/>
              </a:ext>
            </a:extLst>
          </p:cNvPr>
          <p:cNvSpPr/>
          <p:nvPr/>
        </p:nvSpPr>
        <p:spPr>
          <a:xfrm>
            <a:off x="7776185" y="1199146"/>
            <a:ext cx="116308" cy="11630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object 9">
            <a:extLst>
              <a:ext uri="{FF2B5EF4-FFF2-40B4-BE49-F238E27FC236}">
                <a16:creationId xmlns:a16="http://schemas.microsoft.com/office/drawing/2014/main" id="{14D5E6F6-3FD1-186D-3CB1-C1D2D8674A2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algn="ctr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763" algn="ctr">
                <a:lnSpc>
                  <a:spcPct val="100000"/>
                </a:lnSpc>
                <a:spcBef>
                  <a:spcPts val="55"/>
                </a:spcBef>
              </a:pPr>
              <a:t>6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212790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0D5F0B-2E8E-D62E-84E0-2BD9B9805DAF}"/>
              </a:ext>
            </a:extLst>
          </p:cNvPr>
          <p:cNvSpPr/>
          <p:nvPr/>
        </p:nvSpPr>
        <p:spPr>
          <a:xfrm>
            <a:off x="0" y="-26765"/>
            <a:ext cx="6254750" cy="7712529"/>
          </a:xfrm>
          <a:prstGeom prst="rect">
            <a:avLst/>
          </a:prstGeom>
          <a:solidFill>
            <a:srgbClr val="2117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F541DC-AAE6-4A4C-F29B-5ABB04450937}"/>
              </a:ext>
            </a:extLst>
          </p:cNvPr>
          <p:cNvSpPr/>
          <p:nvPr/>
        </p:nvSpPr>
        <p:spPr>
          <a:xfrm>
            <a:off x="0" y="1781404"/>
            <a:ext cx="5776590" cy="591479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B092E-95F3-D242-C5B7-D91B4CD52C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750" y="0"/>
            <a:ext cx="4578350" cy="7696200"/>
          </a:xfrm>
          <a:prstGeom prst="rect">
            <a:avLst/>
          </a:prstGeom>
          <a:solidFill>
            <a:srgbClr val="211741"/>
          </a:solidFill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CA660B94-57C4-A84E-0A65-21C8BE13559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146" y="536367"/>
            <a:ext cx="1604029" cy="70867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36F9E2F-89B2-A077-F972-EB6C1301FE16}"/>
              </a:ext>
            </a:extLst>
          </p:cNvPr>
          <p:cNvSpPr txBox="1">
            <a:spLocks/>
          </p:cNvSpPr>
          <p:nvPr/>
        </p:nvSpPr>
        <p:spPr>
          <a:xfrm>
            <a:off x="812483" y="2134692"/>
            <a:ext cx="338486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МЫ </a:t>
            </a:r>
          </a:p>
          <a:p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СЕГОДНЯ</a:t>
            </a:r>
            <a:endParaRPr lang="ru-RU" sz="2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7F18D3-C9CA-C0FA-F5FD-A8AAE7AEC8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"/>
          <a:stretch/>
        </p:blipFill>
        <p:spPr>
          <a:xfrm>
            <a:off x="5645150" y="-8165"/>
            <a:ext cx="5187949" cy="7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0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47F1CAA6-9250-B24E-8BCC-BF348540D2D4}"/>
              </a:ext>
            </a:extLst>
          </p:cNvPr>
          <p:cNvSpPr/>
          <p:nvPr/>
        </p:nvSpPr>
        <p:spPr>
          <a:xfrm>
            <a:off x="7166765" y="1295351"/>
            <a:ext cx="2982128" cy="1797469"/>
          </a:xfrm>
          <a:prstGeom prst="roundRect">
            <a:avLst>
              <a:gd name="adj" fmla="val 479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FD87CF5-4E9C-33BF-FCAD-1A6650C1F9DB}"/>
              </a:ext>
            </a:extLst>
          </p:cNvPr>
          <p:cNvSpPr/>
          <p:nvPr/>
        </p:nvSpPr>
        <p:spPr>
          <a:xfrm>
            <a:off x="3876277" y="1295351"/>
            <a:ext cx="2982128" cy="1797469"/>
          </a:xfrm>
          <a:prstGeom prst="roundRect">
            <a:avLst>
              <a:gd name="adj" fmla="val 479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DB90A16-9120-2381-DB65-3B764525CF17}"/>
              </a:ext>
            </a:extLst>
          </p:cNvPr>
          <p:cNvSpPr/>
          <p:nvPr/>
        </p:nvSpPr>
        <p:spPr>
          <a:xfrm>
            <a:off x="591510" y="1295351"/>
            <a:ext cx="2982128" cy="1797469"/>
          </a:xfrm>
          <a:prstGeom prst="roundRect">
            <a:avLst>
              <a:gd name="adj" fmla="val 479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object 48">
            <a:extLst>
              <a:ext uri="{FF2B5EF4-FFF2-40B4-BE49-F238E27FC236}">
                <a16:creationId xmlns:a16="http://schemas.microsoft.com/office/drawing/2014/main" id="{73F4E9C8-B272-4BC6-5FBC-5A0E5CFAD6BC}"/>
              </a:ext>
            </a:extLst>
          </p:cNvPr>
          <p:cNvSpPr txBox="1"/>
          <p:nvPr/>
        </p:nvSpPr>
        <p:spPr>
          <a:xfrm>
            <a:off x="7364816" y="1443261"/>
            <a:ext cx="2264651" cy="682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НПР возрасте</a:t>
            </a:r>
          </a:p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39 лет в общей </a:t>
            </a:r>
          </a:p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численности НПР, </a:t>
            </a:r>
          </a:p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ject 53">
            <a:extLst>
              <a:ext uri="{FF2B5EF4-FFF2-40B4-BE49-F238E27FC236}">
                <a16:creationId xmlns:a16="http://schemas.microsoft.com/office/drawing/2014/main" id="{DE6C95F6-0812-9C73-8FE6-75F6B895551C}"/>
              </a:ext>
            </a:extLst>
          </p:cNvPr>
          <p:cNvSpPr txBox="1"/>
          <p:nvPr/>
        </p:nvSpPr>
        <p:spPr>
          <a:xfrm>
            <a:off x="8774472" y="2460699"/>
            <a:ext cx="51954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5"/>
              </a:lnSpc>
              <a:spcBef>
                <a:spcPts val="35"/>
              </a:spcBef>
              <a:tabLst>
                <a:tab pos="543560" algn="l"/>
              </a:tabLst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35</a:t>
            </a:r>
          </a:p>
        </p:txBody>
      </p:sp>
      <p:sp>
        <p:nvSpPr>
          <p:cNvPr id="11" name="object 69">
            <a:extLst>
              <a:ext uri="{FF2B5EF4-FFF2-40B4-BE49-F238E27FC236}">
                <a16:creationId xmlns:a16="http://schemas.microsoft.com/office/drawing/2014/main" id="{44864467-B937-6C3D-B533-1CD13CAD4384}"/>
              </a:ext>
            </a:extLst>
          </p:cNvPr>
          <p:cNvSpPr txBox="1"/>
          <p:nvPr/>
        </p:nvSpPr>
        <p:spPr>
          <a:xfrm>
            <a:off x="4033785" y="1443261"/>
            <a:ext cx="20475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00"/>
              </a:spcBef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Средний балл </a:t>
            </a:r>
            <a:r>
              <a:rPr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ЕГЭ</a:t>
            </a:r>
            <a:endParaRPr lang="en-US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algn="l">
              <a:lnSpc>
                <a:spcPct val="100000"/>
              </a:lnSpc>
            </a:pPr>
            <a:r>
              <a:rPr lang="ru-RU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(основной профиль)</a:t>
            </a:r>
            <a:r>
              <a:rPr lang="en-US" sz="9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sz="9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98380DF-DD3D-162E-280F-377E1B86DA03}"/>
              </a:ext>
            </a:extLst>
          </p:cNvPr>
          <p:cNvSpPr txBox="1"/>
          <p:nvPr/>
        </p:nvSpPr>
        <p:spPr>
          <a:xfrm flipH="1">
            <a:off x="9499845" y="1545538"/>
            <a:ext cx="889976" cy="43067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 marL="12700">
              <a:lnSpc>
                <a:spcPts val="2395"/>
              </a:lnSpc>
              <a:spcBef>
                <a:spcPts val="35"/>
              </a:spcBef>
              <a:defRPr sz="2000" b="1" spc="-20">
                <a:solidFill>
                  <a:srgbClr val="252C6A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>
                <a:latin typeface="Verdana" pitchFamily="34" charset="0"/>
                <a:ea typeface="Verdana" pitchFamily="34" charset="0"/>
              </a:rPr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22B625-74D9-9A86-33AE-FE70D057A83D}"/>
              </a:ext>
            </a:extLst>
          </p:cNvPr>
          <p:cNvSpPr txBox="1"/>
          <p:nvPr/>
        </p:nvSpPr>
        <p:spPr>
          <a:xfrm>
            <a:off x="6048743" y="1545538"/>
            <a:ext cx="926755" cy="3077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7938" indent="4763" algn="l">
              <a:lnSpc>
                <a:spcPts val="2395"/>
              </a:lnSpc>
              <a:spcBef>
                <a:spcPts val="35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75,2</a:t>
            </a:r>
          </a:p>
        </p:txBody>
      </p:sp>
      <p:sp>
        <p:nvSpPr>
          <p:cNvPr id="15" name="object 73">
            <a:extLst>
              <a:ext uri="{FF2B5EF4-FFF2-40B4-BE49-F238E27FC236}">
                <a16:creationId xmlns:a16="http://schemas.microsoft.com/office/drawing/2014/main" id="{341F79A5-6BB5-6701-7972-2A34482A81CD}"/>
              </a:ext>
            </a:extLst>
          </p:cNvPr>
          <p:cNvSpPr txBox="1"/>
          <p:nvPr/>
        </p:nvSpPr>
        <p:spPr>
          <a:xfrm>
            <a:off x="5305108" y="2460699"/>
            <a:ext cx="67909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70,9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F63788-A9EE-D60F-B257-A538104D39CB}"/>
              </a:ext>
            </a:extLst>
          </p:cNvPr>
          <p:cNvSpPr txBox="1"/>
          <p:nvPr/>
        </p:nvSpPr>
        <p:spPr>
          <a:xfrm>
            <a:off x="3877498" y="3146664"/>
            <a:ext cx="495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US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области инженерного дела, технологий и технических наук</a:t>
            </a:r>
          </a:p>
        </p:txBody>
      </p:sp>
      <p:pic>
        <p:nvPicPr>
          <p:cNvPr id="17" name="Picture 4" descr="https://lh7-rt.googleusercontent.com/slidesz/AGV_vUfskJdzsx-DJcIf6haPp1Cw0JgpWkRy9-duhJpKCfm3ldXSyBatojE9b_NiKZZuylZio0CSQfqTD7kfivWlgmO5YpWJaalyl0486os0ieQxVnckISzQgsCjR3dCswVOhu7h-mm0mA=s2048?key=uXtaW-B7uVDJvTGAg6-0jeTV">
            <a:extLst>
              <a:ext uri="{FF2B5EF4-FFF2-40B4-BE49-F238E27FC236}">
                <a16:creationId xmlns:a16="http://schemas.microsoft.com/office/drawing/2014/main" id="{43BBB8A3-2A57-1A7D-118C-ADCE9876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4944" y="2518703"/>
            <a:ext cx="467774" cy="4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C72A5BEE-152B-0647-424C-46B08F5BDAD4}"/>
              </a:ext>
            </a:extLst>
          </p:cNvPr>
          <p:cNvSpPr txBox="1"/>
          <p:nvPr/>
        </p:nvSpPr>
        <p:spPr>
          <a:xfrm>
            <a:off x="2598051" y="1396595"/>
            <a:ext cx="969866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9</a:t>
            </a:r>
            <a:r>
              <a:rPr lang="ru-RU" sz="2000" b="1" spc="-300" dirty="0">
                <a:solidFill>
                  <a:srgbClr val="252C6A"/>
                </a:solidFill>
                <a:latin typeface="Verdana"/>
                <a:cs typeface="Verdana"/>
              </a:rPr>
              <a:t> </a:t>
            </a: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325</a:t>
            </a:r>
          </a:p>
          <a:p>
            <a:pPr marL="90488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92D050"/>
                </a:solidFill>
                <a:latin typeface="Verdana"/>
                <a:cs typeface="Verdana"/>
              </a:rPr>
              <a:t>+575</a:t>
            </a:r>
            <a:endParaRPr lang="ru-RU" sz="2000" dirty="0">
              <a:solidFill>
                <a:srgbClr val="92D050"/>
              </a:solidFill>
              <a:latin typeface="Verdana"/>
              <a:cs typeface="Verdana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B0C58613-D40B-99E6-3C03-B9E7B1252E38}"/>
              </a:ext>
            </a:extLst>
          </p:cNvPr>
          <p:cNvSpPr txBox="1"/>
          <p:nvPr/>
        </p:nvSpPr>
        <p:spPr>
          <a:xfrm>
            <a:off x="1856709" y="2460699"/>
            <a:ext cx="89180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488" algn="l">
              <a:lnSpc>
                <a:spcPts val="2395"/>
              </a:lnSpc>
              <a:spcBef>
                <a:spcPts val="100"/>
              </a:spcBef>
            </a:pPr>
            <a:r>
              <a:rPr sz="2000" b="1" dirty="0">
                <a:solidFill>
                  <a:srgbClr val="252C6A"/>
                </a:solidFill>
                <a:latin typeface="Verdana"/>
                <a:cs typeface="Verdana"/>
              </a:rPr>
              <a:t>8</a:t>
            </a:r>
            <a:r>
              <a:rPr lang="ru-RU" sz="2000" b="1" spc="-300" dirty="0">
                <a:solidFill>
                  <a:srgbClr val="252C6A"/>
                </a:solidFill>
                <a:latin typeface="Verdana"/>
                <a:cs typeface="Verdana"/>
              </a:rPr>
              <a:t> </a:t>
            </a:r>
            <a:r>
              <a:rPr lang="ru-RU" sz="2000" b="1" dirty="0">
                <a:solidFill>
                  <a:srgbClr val="252C6A"/>
                </a:solidFill>
                <a:latin typeface="Verdana"/>
                <a:cs typeface="Verdana"/>
              </a:rPr>
              <a:t>063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FB6DEB-D74E-A1DC-6461-DBC30029D646}"/>
              </a:ext>
            </a:extLst>
          </p:cNvPr>
          <p:cNvSpPr txBox="1"/>
          <p:nvPr/>
        </p:nvSpPr>
        <p:spPr>
          <a:xfrm>
            <a:off x="649428" y="1443261"/>
            <a:ext cx="1255451" cy="323165"/>
          </a:xfrm>
          <a:prstGeom prst="rect">
            <a:avLst/>
          </a:prstGeom>
          <a:noFill/>
        </p:spPr>
        <p:txBody>
          <a:bodyPr wrap="square" tIns="0">
            <a:spAutoFit/>
          </a:bodyPr>
          <a:lstStyle/>
          <a:p>
            <a:pPr marL="7938" algn="l"/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Контингент,</a:t>
            </a:r>
          </a:p>
          <a:p>
            <a:pPr marL="7938" algn="l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чел.</a:t>
            </a: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619E9EC2-2D18-E9EF-BEF7-0165464DCAFE}"/>
              </a:ext>
            </a:extLst>
          </p:cNvPr>
          <p:cNvSpPr txBox="1">
            <a:spLocks/>
          </p:cNvSpPr>
          <p:nvPr/>
        </p:nvSpPr>
        <p:spPr>
          <a:xfrm>
            <a:off x="585855" y="673834"/>
            <a:ext cx="89349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dirty="0"/>
              <a:t>ОСНОВНЫЕ ПОКАЗАТЕЛИ 2022-2024 гг.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27" name="Picture 10" descr="https://lh7-rt.googleusercontent.com/slidesz/AGV_vUcNlrDzpAQFABBi0NRDBRJTMf_j7jlFigQYDPNMmHSwf0hhh6P2dE9uaepZaOKUo_E5lBx15OzQVeRiWMofBL8MFIGnSn5JqXPMKtjUocpmoG-_wcE7fjuOGkr6oCJcUZEhtvCPSg=s2048?key=uXtaW-B7uVDJvTGAg6-0jeTV">
            <a:extLst>
              <a:ext uri="{FF2B5EF4-FFF2-40B4-BE49-F238E27FC236}">
                <a16:creationId xmlns:a16="http://schemas.microsoft.com/office/drawing/2014/main" id="{27077C35-1D70-5ED9-7E10-1D8FD2BE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785" y="2452031"/>
            <a:ext cx="489737" cy="48973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8" name="Picture 10" descr="https://lh7-rt.googleusercontent.com/slidesz/AGV_vUcNlrDzpAQFABBi0NRDBRJTMf_j7jlFigQYDPNMmHSwf0hhh6P2dE9uaepZaOKUo_E5lBx15OzQVeRiWMofBL8MFIGnSn5JqXPMKtjUocpmoG-_wcE7fjuOGkr6oCJcUZEhtvCPSg=s2048?key=uXtaW-B7uVDJvTGAg6-0jeTV">
            <a:extLst>
              <a:ext uri="{FF2B5EF4-FFF2-40B4-BE49-F238E27FC236}">
                <a16:creationId xmlns:a16="http://schemas.microsoft.com/office/drawing/2014/main" id="{3ECB33AD-7141-1C62-3FA3-525AE8D9C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37" y="2515567"/>
            <a:ext cx="489737" cy="48973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object 84">
            <a:extLst>
              <a:ext uri="{FF2B5EF4-FFF2-40B4-BE49-F238E27FC236}">
                <a16:creationId xmlns:a16="http://schemas.microsoft.com/office/drawing/2014/main" id="{F9D7BDAD-7B7E-1820-BB21-FE1113FDC8C4}"/>
              </a:ext>
            </a:extLst>
          </p:cNvPr>
          <p:cNvSpPr txBox="1"/>
          <p:nvPr/>
        </p:nvSpPr>
        <p:spPr>
          <a:xfrm>
            <a:off x="9975752" y="1892316"/>
            <a:ext cx="414069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47" name="object 84">
            <a:extLst>
              <a:ext uri="{FF2B5EF4-FFF2-40B4-BE49-F238E27FC236}">
                <a16:creationId xmlns:a16="http://schemas.microsoft.com/office/drawing/2014/main" id="{E535BDCB-3727-D039-FDEE-30468632DDBD}"/>
              </a:ext>
            </a:extLst>
          </p:cNvPr>
          <p:cNvSpPr txBox="1"/>
          <p:nvPr/>
        </p:nvSpPr>
        <p:spPr>
          <a:xfrm>
            <a:off x="9975752" y="2683667"/>
            <a:ext cx="325786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2</a:t>
            </a:r>
            <a:endParaRPr sz="800" dirty="0">
              <a:latin typeface="Verdana"/>
              <a:cs typeface="Verdana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DD3AF90B-FFAB-2445-7A13-4A3EDAA63D94}"/>
              </a:ext>
            </a:extLst>
          </p:cNvPr>
          <p:cNvCxnSpPr>
            <a:cxnSpLocks/>
          </p:cNvCxnSpPr>
          <p:nvPr/>
        </p:nvCxnSpPr>
        <p:spPr>
          <a:xfrm>
            <a:off x="8988441" y="2897957"/>
            <a:ext cx="1277381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C8D3427C-18EF-3552-BE6C-55BC8565CFBD}"/>
              </a:ext>
            </a:extLst>
          </p:cNvPr>
          <p:cNvCxnSpPr>
            <a:cxnSpLocks/>
          </p:cNvCxnSpPr>
          <p:nvPr/>
        </p:nvCxnSpPr>
        <p:spPr>
          <a:xfrm>
            <a:off x="9714628" y="2094982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ject 84">
            <a:extLst>
              <a:ext uri="{FF2B5EF4-FFF2-40B4-BE49-F238E27FC236}">
                <a16:creationId xmlns:a16="http://schemas.microsoft.com/office/drawing/2014/main" id="{BFD620C9-8ED6-4C04-92CF-D77BC6F83BD5}"/>
              </a:ext>
            </a:extLst>
          </p:cNvPr>
          <p:cNvSpPr txBox="1"/>
          <p:nvPr/>
        </p:nvSpPr>
        <p:spPr>
          <a:xfrm>
            <a:off x="6699363" y="1892316"/>
            <a:ext cx="414069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64" name="object 84">
            <a:extLst>
              <a:ext uri="{FF2B5EF4-FFF2-40B4-BE49-F238E27FC236}">
                <a16:creationId xmlns:a16="http://schemas.microsoft.com/office/drawing/2014/main" id="{2D7E324E-2A5E-9413-31E6-CA086D02C4C7}"/>
              </a:ext>
            </a:extLst>
          </p:cNvPr>
          <p:cNvSpPr txBox="1"/>
          <p:nvPr/>
        </p:nvSpPr>
        <p:spPr>
          <a:xfrm>
            <a:off x="6699363" y="2675043"/>
            <a:ext cx="325786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2</a:t>
            </a:r>
            <a:endParaRPr sz="800" dirty="0">
              <a:latin typeface="Verdana"/>
              <a:cs typeface="Verdana"/>
            </a:endParaRP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47567756-2233-211A-2C23-0B97A1C1BA11}"/>
              </a:ext>
            </a:extLst>
          </p:cNvPr>
          <p:cNvCxnSpPr>
            <a:cxnSpLocks/>
          </p:cNvCxnSpPr>
          <p:nvPr/>
        </p:nvCxnSpPr>
        <p:spPr>
          <a:xfrm>
            <a:off x="5747769" y="2889333"/>
            <a:ext cx="1277381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01844137-A7FD-BC64-F167-5C922BB03FA3}"/>
              </a:ext>
            </a:extLst>
          </p:cNvPr>
          <p:cNvCxnSpPr>
            <a:cxnSpLocks/>
          </p:cNvCxnSpPr>
          <p:nvPr/>
        </p:nvCxnSpPr>
        <p:spPr>
          <a:xfrm>
            <a:off x="6473956" y="2094982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bject 84">
            <a:extLst>
              <a:ext uri="{FF2B5EF4-FFF2-40B4-BE49-F238E27FC236}">
                <a16:creationId xmlns:a16="http://schemas.microsoft.com/office/drawing/2014/main" id="{6F622564-6CBF-617D-7567-77DB9F7B74D4}"/>
              </a:ext>
            </a:extLst>
          </p:cNvPr>
          <p:cNvSpPr txBox="1"/>
          <p:nvPr/>
        </p:nvSpPr>
        <p:spPr>
          <a:xfrm>
            <a:off x="3402045" y="1891496"/>
            <a:ext cx="414069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76" name="object 84">
            <a:extLst>
              <a:ext uri="{FF2B5EF4-FFF2-40B4-BE49-F238E27FC236}">
                <a16:creationId xmlns:a16="http://schemas.microsoft.com/office/drawing/2014/main" id="{FAAED3B8-1798-EA12-2A66-4367DA8CBE3D}"/>
              </a:ext>
            </a:extLst>
          </p:cNvPr>
          <p:cNvSpPr txBox="1"/>
          <p:nvPr/>
        </p:nvSpPr>
        <p:spPr>
          <a:xfrm>
            <a:off x="3402045" y="2674223"/>
            <a:ext cx="325786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2</a:t>
            </a:r>
            <a:endParaRPr sz="800" dirty="0">
              <a:latin typeface="Verdana"/>
              <a:cs typeface="Verdana"/>
            </a:endParaRP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675938DF-164A-DE56-7B5D-662E2A3EA436}"/>
              </a:ext>
            </a:extLst>
          </p:cNvPr>
          <p:cNvCxnSpPr>
            <a:cxnSpLocks/>
          </p:cNvCxnSpPr>
          <p:nvPr/>
        </p:nvCxnSpPr>
        <p:spPr>
          <a:xfrm>
            <a:off x="2450451" y="2888513"/>
            <a:ext cx="1277381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31BD22B8-57D4-838D-E964-1FEAD867ACE9}"/>
              </a:ext>
            </a:extLst>
          </p:cNvPr>
          <p:cNvCxnSpPr>
            <a:cxnSpLocks/>
          </p:cNvCxnSpPr>
          <p:nvPr/>
        </p:nvCxnSpPr>
        <p:spPr>
          <a:xfrm>
            <a:off x="3176638" y="2094982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bject 7">
            <a:extLst>
              <a:ext uri="{FF2B5EF4-FFF2-40B4-BE49-F238E27FC236}">
                <a16:creationId xmlns:a16="http://schemas.microsoft.com/office/drawing/2014/main" id="{70514773-EE24-DD6B-F0E8-3FA95C635F8B}"/>
              </a:ext>
            </a:extLst>
          </p:cNvPr>
          <p:cNvSpPr txBox="1"/>
          <p:nvPr/>
        </p:nvSpPr>
        <p:spPr>
          <a:xfrm>
            <a:off x="4036941" y="3578677"/>
            <a:ext cx="1808512" cy="674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 algn="ctr">
              <a:lnSpc>
                <a:spcPts val="1275"/>
              </a:lnSpc>
              <a:spcBef>
                <a:spcPts val="100"/>
              </a:spcBef>
              <a:defRPr sz="1400" b="1">
                <a:latin typeface="Montserrat" panose="020B0604020202020204" charset="-52"/>
              </a:defRPr>
            </a:lvl1pPr>
          </a:lstStyle>
          <a:p>
            <a:pPr algn="l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Средства </a:t>
            </a:r>
            <a:b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приносящей </a:t>
            </a:r>
          </a:p>
          <a:p>
            <a:pPr algn="l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доход деятельности,     </a:t>
            </a:r>
            <a:b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 руб.</a:t>
            </a:r>
          </a:p>
        </p:txBody>
      </p:sp>
      <p:sp>
        <p:nvSpPr>
          <p:cNvPr id="90" name="object 43">
            <a:extLst>
              <a:ext uri="{FF2B5EF4-FFF2-40B4-BE49-F238E27FC236}">
                <a16:creationId xmlns:a16="http://schemas.microsoft.com/office/drawing/2014/main" id="{E10564B9-44DB-729D-4CCD-44950B1B10DA}"/>
              </a:ext>
            </a:extLst>
          </p:cNvPr>
          <p:cNvSpPr txBox="1"/>
          <p:nvPr/>
        </p:nvSpPr>
        <p:spPr>
          <a:xfrm>
            <a:off x="5305108" y="4580920"/>
            <a:ext cx="66930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690</a:t>
            </a:r>
            <a:endParaRPr sz="2000" dirty="0">
              <a:latin typeface="Verdana" pitchFamily="34" charset="0"/>
              <a:ea typeface="Verdana" pitchFamily="34" charset="0"/>
              <a:cs typeface="Verdana"/>
            </a:endParaRPr>
          </a:p>
        </p:txBody>
      </p:sp>
      <p:sp>
        <p:nvSpPr>
          <p:cNvPr id="92" name="object 43">
            <a:extLst>
              <a:ext uri="{FF2B5EF4-FFF2-40B4-BE49-F238E27FC236}">
                <a16:creationId xmlns:a16="http://schemas.microsoft.com/office/drawing/2014/main" id="{F1989070-5820-B7BB-4FC6-65DC2D5C1DEB}"/>
              </a:ext>
            </a:extLst>
          </p:cNvPr>
          <p:cNvSpPr txBox="1"/>
          <p:nvPr/>
        </p:nvSpPr>
        <p:spPr>
          <a:xfrm>
            <a:off x="6138388" y="3704084"/>
            <a:ext cx="66593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757</a:t>
            </a:r>
            <a:endParaRPr sz="2000" dirty="0">
              <a:solidFill>
                <a:srgbClr val="92D050"/>
              </a:solidFill>
              <a:latin typeface="Verdana" pitchFamily="34" charset="0"/>
              <a:ea typeface="Verdana" pitchFamily="34" charset="0"/>
              <a:cs typeface="Verdana"/>
            </a:endParaRPr>
          </a:p>
        </p:txBody>
      </p:sp>
      <p:sp>
        <p:nvSpPr>
          <p:cNvPr id="93" name="object 97">
            <a:extLst>
              <a:ext uri="{FF2B5EF4-FFF2-40B4-BE49-F238E27FC236}">
                <a16:creationId xmlns:a16="http://schemas.microsoft.com/office/drawing/2014/main" id="{CA668C09-E6F9-6653-2E43-427F7EDAE857}"/>
              </a:ext>
            </a:extLst>
          </p:cNvPr>
          <p:cNvSpPr/>
          <p:nvPr/>
        </p:nvSpPr>
        <p:spPr>
          <a:xfrm>
            <a:off x="4052743" y="4719193"/>
            <a:ext cx="404711" cy="407607"/>
          </a:xfrm>
          <a:custGeom>
            <a:avLst/>
            <a:gdLst/>
            <a:ahLst/>
            <a:cxnLst/>
            <a:rect l="l" t="t" r="r" b="b"/>
            <a:pathLst>
              <a:path w="354965" h="357504">
                <a:moveTo>
                  <a:pt x="90347" y="0"/>
                </a:moveTo>
                <a:lnTo>
                  <a:pt x="83870" y="4991"/>
                </a:lnTo>
                <a:lnTo>
                  <a:pt x="83872" y="32686"/>
                </a:lnTo>
                <a:lnTo>
                  <a:pt x="84836" y="42779"/>
                </a:lnTo>
                <a:lnTo>
                  <a:pt x="87676" y="52406"/>
                </a:lnTo>
                <a:lnTo>
                  <a:pt x="92298" y="61328"/>
                </a:lnTo>
                <a:lnTo>
                  <a:pt x="98615" y="69329"/>
                </a:lnTo>
                <a:lnTo>
                  <a:pt x="92577" y="74233"/>
                </a:lnTo>
                <a:lnTo>
                  <a:pt x="87923" y="80476"/>
                </a:lnTo>
                <a:lnTo>
                  <a:pt x="84929" y="87781"/>
                </a:lnTo>
                <a:lnTo>
                  <a:pt x="83870" y="95872"/>
                </a:lnTo>
                <a:lnTo>
                  <a:pt x="83876" y="104000"/>
                </a:lnTo>
                <a:lnTo>
                  <a:pt x="86992" y="111404"/>
                </a:lnTo>
                <a:lnTo>
                  <a:pt x="92036" y="116941"/>
                </a:lnTo>
                <a:lnTo>
                  <a:pt x="88582" y="118643"/>
                </a:lnTo>
                <a:lnTo>
                  <a:pt x="48868" y="150362"/>
                </a:lnTo>
                <a:lnTo>
                  <a:pt x="23004" y="186245"/>
                </a:lnTo>
                <a:lnTo>
                  <a:pt x="6072" y="225481"/>
                </a:lnTo>
                <a:lnTo>
                  <a:pt x="0" y="263258"/>
                </a:lnTo>
                <a:lnTo>
                  <a:pt x="11643" y="306621"/>
                </a:lnTo>
                <a:lnTo>
                  <a:pt x="42370" y="335662"/>
                </a:lnTo>
                <a:lnTo>
                  <a:pt x="85875" y="351942"/>
                </a:lnTo>
                <a:lnTo>
                  <a:pt x="135851" y="357022"/>
                </a:lnTo>
                <a:lnTo>
                  <a:pt x="160331" y="355938"/>
                </a:lnTo>
                <a:lnTo>
                  <a:pt x="182935" y="352721"/>
                </a:lnTo>
                <a:lnTo>
                  <a:pt x="203422" y="347426"/>
                </a:lnTo>
                <a:lnTo>
                  <a:pt x="221551" y="340105"/>
                </a:lnTo>
                <a:lnTo>
                  <a:pt x="319374" y="340105"/>
                </a:lnTo>
                <a:lnTo>
                  <a:pt x="325177" y="336181"/>
                </a:lnTo>
                <a:lnTo>
                  <a:pt x="135851" y="336181"/>
                </a:lnTo>
                <a:lnTo>
                  <a:pt x="106488" y="334302"/>
                </a:lnTo>
                <a:lnTo>
                  <a:pt x="68200" y="325094"/>
                </a:lnTo>
                <a:lnTo>
                  <a:pt x="34973" y="303199"/>
                </a:lnTo>
                <a:lnTo>
                  <a:pt x="20789" y="263258"/>
                </a:lnTo>
                <a:lnTo>
                  <a:pt x="29994" y="219833"/>
                </a:lnTo>
                <a:lnTo>
                  <a:pt x="54922" y="175499"/>
                </a:lnTo>
                <a:lnTo>
                  <a:pt x="91550" y="141012"/>
                </a:lnTo>
                <a:lnTo>
                  <a:pt x="135851" y="127126"/>
                </a:lnTo>
                <a:lnTo>
                  <a:pt x="196617" y="127126"/>
                </a:lnTo>
                <a:lnTo>
                  <a:pt x="194127" y="125347"/>
                </a:lnTo>
                <a:lnTo>
                  <a:pt x="186932" y="120863"/>
                </a:lnTo>
                <a:lnTo>
                  <a:pt x="179641" y="116966"/>
                </a:lnTo>
                <a:lnTo>
                  <a:pt x="184744" y="111378"/>
                </a:lnTo>
                <a:lnTo>
                  <a:pt x="186885" y="106286"/>
                </a:lnTo>
                <a:lnTo>
                  <a:pt x="109334" y="106286"/>
                </a:lnTo>
                <a:lnTo>
                  <a:pt x="104660" y="101612"/>
                </a:lnTo>
                <a:lnTo>
                  <a:pt x="104660" y="90131"/>
                </a:lnTo>
                <a:lnTo>
                  <a:pt x="109334" y="85458"/>
                </a:lnTo>
                <a:lnTo>
                  <a:pt x="185831" y="85458"/>
                </a:lnTo>
                <a:lnTo>
                  <a:pt x="183788" y="80476"/>
                </a:lnTo>
                <a:lnTo>
                  <a:pt x="179133" y="74233"/>
                </a:lnTo>
                <a:lnTo>
                  <a:pt x="173100" y="69329"/>
                </a:lnTo>
                <a:lnTo>
                  <a:pt x="176817" y="64617"/>
                </a:lnTo>
                <a:lnTo>
                  <a:pt x="135851" y="64617"/>
                </a:lnTo>
                <a:lnTo>
                  <a:pt x="123847" y="62060"/>
                </a:lnTo>
                <a:lnTo>
                  <a:pt x="113917" y="55137"/>
                </a:lnTo>
                <a:lnTo>
                  <a:pt x="107157" y="44965"/>
                </a:lnTo>
                <a:lnTo>
                  <a:pt x="104665" y="32686"/>
                </a:lnTo>
                <a:lnTo>
                  <a:pt x="104660" y="25387"/>
                </a:lnTo>
                <a:lnTo>
                  <a:pt x="165322" y="25387"/>
                </a:lnTo>
                <a:lnTo>
                  <a:pt x="167043" y="24980"/>
                </a:lnTo>
                <a:lnTo>
                  <a:pt x="187845" y="24980"/>
                </a:lnTo>
                <a:lnTo>
                  <a:pt x="187845" y="11506"/>
                </a:lnTo>
                <a:lnTo>
                  <a:pt x="133413" y="11506"/>
                </a:lnTo>
                <a:lnTo>
                  <a:pt x="90347" y="0"/>
                </a:lnTo>
                <a:close/>
              </a:path>
              <a:path w="354965" h="357504">
                <a:moveTo>
                  <a:pt x="319374" y="340105"/>
                </a:moveTo>
                <a:lnTo>
                  <a:pt x="221551" y="340105"/>
                </a:lnTo>
                <a:lnTo>
                  <a:pt x="232631" y="347222"/>
                </a:lnTo>
                <a:lnTo>
                  <a:pt x="244809" y="352540"/>
                </a:lnTo>
                <a:lnTo>
                  <a:pt x="257900" y="355870"/>
                </a:lnTo>
                <a:lnTo>
                  <a:pt x="271716" y="357022"/>
                </a:lnTo>
                <a:lnTo>
                  <a:pt x="304059" y="350462"/>
                </a:lnTo>
                <a:lnTo>
                  <a:pt x="319374" y="340105"/>
                </a:lnTo>
                <a:close/>
              </a:path>
              <a:path w="354965" h="357504">
                <a:moveTo>
                  <a:pt x="196617" y="127126"/>
                </a:moveTo>
                <a:lnTo>
                  <a:pt x="135851" y="127126"/>
                </a:lnTo>
                <a:lnTo>
                  <a:pt x="165186" y="133228"/>
                </a:lnTo>
                <a:lnTo>
                  <a:pt x="191827" y="149478"/>
                </a:lnTo>
                <a:lnTo>
                  <a:pt x="214686" y="172796"/>
                </a:lnTo>
                <a:lnTo>
                  <a:pt x="232676" y="200101"/>
                </a:lnTo>
                <a:lnTo>
                  <a:pt x="214711" y="213041"/>
                </a:lnTo>
                <a:lnTo>
                  <a:pt x="200771" y="230214"/>
                </a:lnTo>
                <a:lnTo>
                  <a:pt x="191750" y="250723"/>
                </a:lnTo>
                <a:lnTo>
                  <a:pt x="188544" y="273672"/>
                </a:lnTo>
                <a:lnTo>
                  <a:pt x="189714" y="287660"/>
                </a:lnTo>
                <a:lnTo>
                  <a:pt x="193100" y="300904"/>
                </a:lnTo>
                <a:lnTo>
                  <a:pt x="198509" y="313209"/>
                </a:lnTo>
                <a:lnTo>
                  <a:pt x="205752" y="324383"/>
                </a:lnTo>
                <a:lnTo>
                  <a:pt x="190703" y="329457"/>
                </a:lnTo>
                <a:lnTo>
                  <a:pt x="173855" y="333154"/>
                </a:lnTo>
                <a:lnTo>
                  <a:pt x="155480" y="335415"/>
                </a:lnTo>
                <a:lnTo>
                  <a:pt x="135851" y="336181"/>
                </a:lnTo>
                <a:lnTo>
                  <a:pt x="271716" y="336181"/>
                </a:lnTo>
                <a:lnTo>
                  <a:pt x="247454" y="331261"/>
                </a:lnTo>
                <a:lnTo>
                  <a:pt x="227623" y="317852"/>
                </a:lnTo>
                <a:lnTo>
                  <a:pt x="214243" y="297980"/>
                </a:lnTo>
                <a:lnTo>
                  <a:pt x="209334" y="273672"/>
                </a:lnTo>
                <a:lnTo>
                  <a:pt x="214243" y="249364"/>
                </a:lnTo>
                <a:lnTo>
                  <a:pt x="227623" y="229492"/>
                </a:lnTo>
                <a:lnTo>
                  <a:pt x="247454" y="216082"/>
                </a:lnTo>
                <a:lnTo>
                  <a:pt x="271716" y="211162"/>
                </a:lnTo>
                <a:lnTo>
                  <a:pt x="325161" y="211162"/>
                </a:lnTo>
                <a:lnTo>
                  <a:pt x="304059" y="196894"/>
                </a:lnTo>
                <a:lnTo>
                  <a:pt x="283049" y="192633"/>
                </a:lnTo>
                <a:lnTo>
                  <a:pt x="252260" y="192633"/>
                </a:lnTo>
                <a:lnTo>
                  <a:pt x="243000" y="176654"/>
                </a:lnTo>
                <a:lnTo>
                  <a:pt x="232427" y="161709"/>
                </a:lnTo>
                <a:lnTo>
                  <a:pt x="220747" y="148078"/>
                </a:lnTo>
                <a:lnTo>
                  <a:pt x="208165" y="136042"/>
                </a:lnTo>
                <a:lnTo>
                  <a:pt x="201210" y="130409"/>
                </a:lnTo>
                <a:lnTo>
                  <a:pt x="196617" y="127126"/>
                </a:lnTo>
                <a:close/>
              </a:path>
              <a:path w="354965" h="357504">
                <a:moveTo>
                  <a:pt x="325161" y="211162"/>
                </a:moveTo>
                <a:lnTo>
                  <a:pt x="271716" y="211162"/>
                </a:lnTo>
                <a:lnTo>
                  <a:pt x="295978" y="216082"/>
                </a:lnTo>
                <a:lnTo>
                  <a:pt x="315809" y="229492"/>
                </a:lnTo>
                <a:lnTo>
                  <a:pt x="329189" y="249364"/>
                </a:lnTo>
                <a:lnTo>
                  <a:pt x="334098" y="273672"/>
                </a:lnTo>
                <a:lnTo>
                  <a:pt x="329189" y="297980"/>
                </a:lnTo>
                <a:lnTo>
                  <a:pt x="315809" y="317852"/>
                </a:lnTo>
                <a:lnTo>
                  <a:pt x="295978" y="331261"/>
                </a:lnTo>
                <a:lnTo>
                  <a:pt x="271716" y="336181"/>
                </a:lnTo>
                <a:lnTo>
                  <a:pt x="325177" y="336181"/>
                </a:lnTo>
                <a:lnTo>
                  <a:pt x="330500" y="332582"/>
                </a:lnTo>
                <a:lnTo>
                  <a:pt x="348342" y="306085"/>
                </a:lnTo>
                <a:lnTo>
                  <a:pt x="354888" y="273672"/>
                </a:lnTo>
                <a:lnTo>
                  <a:pt x="348342" y="241266"/>
                </a:lnTo>
                <a:lnTo>
                  <a:pt x="330500" y="214772"/>
                </a:lnTo>
                <a:lnTo>
                  <a:pt x="325161" y="211162"/>
                </a:lnTo>
                <a:close/>
              </a:path>
              <a:path w="354965" h="357504">
                <a:moveTo>
                  <a:pt x="271716" y="190334"/>
                </a:moveTo>
                <a:lnTo>
                  <a:pt x="265010" y="190334"/>
                </a:lnTo>
                <a:lnTo>
                  <a:pt x="258495" y="191134"/>
                </a:lnTo>
                <a:lnTo>
                  <a:pt x="252260" y="192633"/>
                </a:lnTo>
                <a:lnTo>
                  <a:pt x="283049" y="192633"/>
                </a:lnTo>
                <a:lnTo>
                  <a:pt x="271716" y="190334"/>
                </a:lnTo>
                <a:close/>
              </a:path>
              <a:path w="354965" h="357504">
                <a:moveTo>
                  <a:pt x="185831" y="85458"/>
                </a:moveTo>
                <a:lnTo>
                  <a:pt x="162382" y="85458"/>
                </a:lnTo>
                <a:lnTo>
                  <a:pt x="167043" y="90131"/>
                </a:lnTo>
                <a:lnTo>
                  <a:pt x="167043" y="101612"/>
                </a:lnTo>
                <a:lnTo>
                  <a:pt x="162382" y="106286"/>
                </a:lnTo>
                <a:lnTo>
                  <a:pt x="186885" y="106286"/>
                </a:lnTo>
                <a:lnTo>
                  <a:pt x="187845" y="104000"/>
                </a:lnTo>
                <a:lnTo>
                  <a:pt x="187845" y="95872"/>
                </a:lnTo>
                <a:lnTo>
                  <a:pt x="186784" y="87781"/>
                </a:lnTo>
                <a:lnTo>
                  <a:pt x="185831" y="85458"/>
                </a:lnTo>
                <a:close/>
              </a:path>
              <a:path w="354965" h="357504">
                <a:moveTo>
                  <a:pt x="187845" y="24980"/>
                </a:moveTo>
                <a:lnTo>
                  <a:pt x="167043" y="24980"/>
                </a:lnTo>
                <a:lnTo>
                  <a:pt x="167038" y="32686"/>
                </a:lnTo>
                <a:lnTo>
                  <a:pt x="164548" y="44965"/>
                </a:lnTo>
                <a:lnTo>
                  <a:pt x="157791" y="55137"/>
                </a:lnTo>
                <a:lnTo>
                  <a:pt x="147862" y="62060"/>
                </a:lnTo>
                <a:lnTo>
                  <a:pt x="135851" y="64617"/>
                </a:lnTo>
                <a:lnTo>
                  <a:pt x="176817" y="64617"/>
                </a:lnTo>
                <a:lnTo>
                  <a:pt x="179412" y="61328"/>
                </a:lnTo>
                <a:lnTo>
                  <a:pt x="184035" y="52406"/>
                </a:lnTo>
                <a:lnTo>
                  <a:pt x="186877" y="42779"/>
                </a:lnTo>
                <a:lnTo>
                  <a:pt x="187843" y="32686"/>
                </a:lnTo>
                <a:lnTo>
                  <a:pt x="187845" y="24980"/>
                </a:lnTo>
                <a:close/>
              </a:path>
              <a:path w="354965" h="357504">
                <a:moveTo>
                  <a:pt x="165322" y="25387"/>
                </a:moveTo>
                <a:lnTo>
                  <a:pt x="104660" y="25387"/>
                </a:lnTo>
                <a:lnTo>
                  <a:pt x="129359" y="31992"/>
                </a:lnTo>
                <a:lnTo>
                  <a:pt x="133296" y="32686"/>
                </a:lnTo>
                <a:lnTo>
                  <a:pt x="135635" y="32397"/>
                </a:lnTo>
                <a:lnTo>
                  <a:pt x="165322" y="25387"/>
                </a:lnTo>
                <a:close/>
              </a:path>
              <a:path w="354965" h="357504">
                <a:moveTo>
                  <a:pt x="181571" y="152"/>
                </a:moveTo>
                <a:lnTo>
                  <a:pt x="133413" y="11506"/>
                </a:lnTo>
                <a:lnTo>
                  <a:pt x="187845" y="11506"/>
                </a:lnTo>
                <a:lnTo>
                  <a:pt x="187845" y="5105"/>
                </a:lnTo>
                <a:lnTo>
                  <a:pt x="181571" y="152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1042507"/>
            <a:endParaRPr sz="2052" kern="0" dirty="0">
              <a:solidFill>
                <a:sysClr val="windowText" lastClr="000000"/>
              </a:solidFill>
              <a:latin typeface="Montserrat" pitchFamily="2" charset="0"/>
            </a:endParaRPr>
          </a:p>
        </p:txBody>
      </p:sp>
      <p:sp>
        <p:nvSpPr>
          <p:cNvPr id="107" name="object 7">
            <a:extLst>
              <a:ext uri="{FF2B5EF4-FFF2-40B4-BE49-F238E27FC236}">
                <a16:creationId xmlns:a16="http://schemas.microsoft.com/office/drawing/2014/main" id="{48BC5434-BECF-F249-0D56-C3304DF9CFA4}"/>
              </a:ext>
            </a:extLst>
          </p:cNvPr>
          <p:cNvSpPr txBox="1"/>
          <p:nvPr/>
        </p:nvSpPr>
        <p:spPr>
          <a:xfrm>
            <a:off x="7364816" y="3578677"/>
            <a:ext cx="1911260" cy="6875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 algn="ctr">
              <a:lnSpc>
                <a:spcPts val="1275"/>
              </a:lnSpc>
              <a:spcBef>
                <a:spcPts val="100"/>
              </a:spcBef>
              <a:defRPr sz="1400" b="1">
                <a:latin typeface="Montserrat" panose="020B0604020202020204" charset="-52"/>
              </a:defRPr>
            </a:lvl1pPr>
          </a:lstStyle>
          <a:p>
            <a:pPr algn="l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Доходы </a:t>
            </a:r>
            <a:b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исследований</a:t>
            </a:r>
          </a:p>
          <a:p>
            <a:pPr algn="l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разработок,</a:t>
            </a:r>
          </a:p>
          <a:p>
            <a:pPr algn="l"/>
            <a:r>
              <a:rPr lang="ru-RU" sz="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 руб.</a:t>
            </a:r>
          </a:p>
        </p:txBody>
      </p:sp>
      <p:sp>
        <p:nvSpPr>
          <p:cNvPr id="121" name="object 97">
            <a:extLst>
              <a:ext uri="{FF2B5EF4-FFF2-40B4-BE49-F238E27FC236}">
                <a16:creationId xmlns:a16="http://schemas.microsoft.com/office/drawing/2014/main" id="{2558E1B7-C323-FFE5-66CA-FBD1DF99DB83}"/>
              </a:ext>
            </a:extLst>
          </p:cNvPr>
          <p:cNvSpPr/>
          <p:nvPr/>
        </p:nvSpPr>
        <p:spPr>
          <a:xfrm>
            <a:off x="7355265" y="4720155"/>
            <a:ext cx="404711" cy="407607"/>
          </a:xfrm>
          <a:custGeom>
            <a:avLst/>
            <a:gdLst/>
            <a:ahLst/>
            <a:cxnLst/>
            <a:rect l="l" t="t" r="r" b="b"/>
            <a:pathLst>
              <a:path w="354965" h="357504">
                <a:moveTo>
                  <a:pt x="90347" y="0"/>
                </a:moveTo>
                <a:lnTo>
                  <a:pt x="83870" y="4991"/>
                </a:lnTo>
                <a:lnTo>
                  <a:pt x="83872" y="32686"/>
                </a:lnTo>
                <a:lnTo>
                  <a:pt x="84836" y="42779"/>
                </a:lnTo>
                <a:lnTo>
                  <a:pt x="87676" y="52406"/>
                </a:lnTo>
                <a:lnTo>
                  <a:pt x="92298" y="61328"/>
                </a:lnTo>
                <a:lnTo>
                  <a:pt x="98615" y="69329"/>
                </a:lnTo>
                <a:lnTo>
                  <a:pt x="92577" y="74233"/>
                </a:lnTo>
                <a:lnTo>
                  <a:pt x="87923" y="80476"/>
                </a:lnTo>
                <a:lnTo>
                  <a:pt x="84929" y="87781"/>
                </a:lnTo>
                <a:lnTo>
                  <a:pt x="83870" y="95872"/>
                </a:lnTo>
                <a:lnTo>
                  <a:pt x="83876" y="104000"/>
                </a:lnTo>
                <a:lnTo>
                  <a:pt x="86992" y="111404"/>
                </a:lnTo>
                <a:lnTo>
                  <a:pt x="92036" y="116941"/>
                </a:lnTo>
                <a:lnTo>
                  <a:pt x="88582" y="118643"/>
                </a:lnTo>
                <a:lnTo>
                  <a:pt x="48868" y="150362"/>
                </a:lnTo>
                <a:lnTo>
                  <a:pt x="23004" y="186245"/>
                </a:lnTo>
                <a:lnTo>
                  <a:pt x="6072" y="225481"/>
                </a:lnTo>
                <a:lnTo>
                  <a:pt x="0" y="263258"/>
                </a:lnTo>
                <a:lnTo>
                  <a:pt x="11643" y="306621"/>
                </a:lnTo>
                <a:lnTo>
                  <a:pt x="42370" y="335662"/>
                </a:lnTo>
                <a:lnTo>
                  <a:pt x="85875" y="351942"/>
                </a:lnTo>
                <a:lnTo>
                  <a:pt x="135851" y="357022"/>
                </a:lnTo>
                <a:lnTo>
                  <a:pt x="160331" y="355938"/>
                </a:lnTo>
                <a:lnTo>
                  <a:pt x="182935" y="352721"/>
                </a:lnTo>
                <a:lnTo>
                  <a:pt x="203422" y="347426"/>
                </a:lnTo>
                <a:lnTo>
                  <a:pt x="221551" y="340105"/>
                </a:lnTo>
                <a:lnTo>
                  <a:pt x="319374" y="340105"/>
                </a:lnTo>
                <a:lnTo>
                  <a:pt x="325177" y="336181"/>
                </a:lnTo>
                <a:lnTo>
                  <a:pt x="135851" y="336181"/>
                </a:lnTo>
                <a:lnTo>
                  <a:pt x="106488" y="334302"/>
                </a:lnTo>
                <a:lnTo>
                  <a:pt x="68200" y="325094"/>
                </a:lnTo>
                <a:lnTo>
                  <a:pt x="34973" y="303199"/>
                </a:lnTo>
                <a:lnTo>
                  <a:pt x="20789" y="263258"/>
                </a:lnTo>
                <a:lnTo>
                  <a:pt x="29994" y="219833"/>
                </a:lnTo>
                <a:lnTo>
                  <a:pt x="54922" y="175499"/>
                </a:lnTo>
                <a:lnTo>
                  <a:pt x="91550" y="141012"/>
                </a:lnTo>
                <a:lnTo>
                  <a:pt x="135851" y="127126"/>
                </a:lnTo>
                <a:lnTo>
                  <a:pt x="196617" y="127126"/>
                </a:lnTo>
                <a:lnTo>
                  <a:pt x="194127" y="125347"/>
                </a:lnTo>
                <a:lnTo>
                  <a:pt x="186932" y="120863"/>
                </a:lnTo>
                <a:lnTo>
                  <a:pt x="179641" y="116966"/>
                </a:lnTo>
                <a:lnTo>
                  <a:pt x="184744" y="111378"/>
                </a:lnTo>
                <a:lnTo>
                  <a:pt x="186885" y="106286"/>
                </a:lnTo>
                <a:lnTo>
                  <a:pt x="109334" y="106286"/>
                </a:lnTo>
                <a:lnTo>
                  <a:pt x="104660" y="101612"/>
                </a:lnTo>
                <a:lnTo>
                  <a:pt x="104660" y="90131"/>
                </a:lnTo>
                <a:lnTo>
                  <a:pt x="109334" y="85458"/>
                </a:lnTo>
                <a:lnTo>
                  <a:pt x="185831" y="85458"/>
                </a:lnTo>
                <a:lnTo>
                  <a:pt x="183788" y="80476"/>
                </a:lnTo>
                <a:lnTo>
                  <a:pt x="179133" y="74233"/>
                </a:lnTo>
                <a:lnTo>
                  <a:pt x="173100" y="69329"/>
                </a:lnTo>
                <a:lnTo>
                  <a:pt x="176817" y="64617"/>
                </a:lnTo>
                <a:lnTo>
                  <a:pt x="135851" y="64617"/>
                </a:lnTo>
                <a:lnTo>
                  <a:pt x="123847" y="62060"/>
                </a:lnTo>
                <a:lnTo>
                  <a:pt x="113917" y="55137"/>
                </a:lnTo>
                <a:lnTo>
                  <a:pt x="107157" y="44965"/>
                </a:lnTo>
                <a:lnTo>
                  <a:pt x="104665" y="32686"/>
                </a:lnTo>
                <a:lnTo>
                  <a:pt x="104660" y="25387"/>
                </a:lnTo>
                <a:lnTo>
                  <a:pt x="165322" y="25387"/>
                </a:lnTo>
                <a:lnTo>
                  <a:pt x="167043" y="24980"/>
                </a:lnTo>
                <a:lnTo>
                  <a:pt x="187845" y="24980"/>
                </a:lnTo>
                <a:lnTo>
                  <a:pt x="187845" y="11506"/>
                </a:lnTo>
                <a:lnTo>
                  <a:pt x="133413" y="11506"/>
                </a:lnTo>
                <a:lnTo>
                  <a:pt x="90347" y="0"/>
                </a:lnTo>
                <a:close/>
              </a:path>
              <a:path w="354965" h="357504">
                <a:moveTo>
                  <a:pt x="319374" y="340105"/>
                </a:moveTo>
                <a:lnTo>
                  <a:pt x="221551" y="340105"/>
                </a:lnTo>
                <a:lnTo>
                  <a:pt x="232631" y="347222"/>
                </a:lnTo>
                <a:lnTo>
                  <a:pt x="244809" y="352540"/>
                </a:lnTo>
                <a:lnTo>
                  <a:pt x="257900" y="355870"/>
                </a:lnTo>
                <a:lnTo>
                  <a:pt x="271716" y="357022"/>
                </a:lnTo>
                <a:lnTo>
                  <a:pt x="304059" y="350462"/>
                </a:lnTo>
                <a:lnTo>
                  <a:pt x="319374" y="340105"/>
                </a:lnTo>
                <a:close/>
              </a:path>
              <a:path w="354965" h="357504">
                <a:moveTo>
                  <a:pt x="196617" y="127126"/>
                </a:moveTo>
                <a:lnTo>
                  <a:pt x="135851" y="127126"/>
                </a:lnTo>
                <a:lnTo>
                  <a:pt x="165186" y="133228"/>
                </a:lnTo>
                <a:lnTo>
                  <a:pt x="191827" y="149478"/>
                </a:lnTo>
                <a:lnTo>
                  <a:pt x="214686" y="172796"/>
                </a:lnTo>
                <a:lnTo>
                  <a:pt x="232676" y="200101"/>
                </a:lnTo>
                <a:lnTo>
                  <a:pt x="214711" y="213041"/>
                </a:lnTo>
                <a:lnTo>
                  <a:pt x="200771" y="230214"/>
                </a:lnTo>
                <a:lnTo>
                  <a:pt x="191750" y="250723"/>
                </a:lnTo>
                <a:lnTo>
                  <a:pt x="188544" y="273672"/>
                </a:lnTo>
                <a:lnTo>
                  <a:pt x="189714" y="287660"/>
                </a:lnTo>
                <a:lnTo>
                  <a:pt x="193100" y="300904"/>
                </a:lnTo>
                <a:lnTo>
                  <a:pt x="198509" y="313209"/>
                </a:lnTo>
                <a:lnTo>
                  <a:pt x="205752" y="324383"/>
                </a:lnTo>
                <a:lnTo>
                  <a:pt x="190703" y="329457"/>
                </a:lnTo>
                <a:lnTo>
                  <a:pt x="173855" y="333154"/>
                </a:lnTo>
                <a:lnTo>
                  <a:pt x="155480" y="335415"/>
                </a:lnTo>
                <a:lnTo>
                  <a:pt x="135851" y="336181"/>
                </a:lnTo>
                <a:lnTo>
                  <a:pt x="271716" y="336181"/>
                </a:lnTo>
                <a:lnTo>
                  <a:pt x="247454" y="331261"/>
                </a:lnTo>
                <a:lnTo>
                  <a:pt x="227623" y="317852"/>
                </a:lnTo>
                <a:lnTo>
                  <a:pt x="214243" y="297980"/>
                </a:lnTo>
                <a:lnTo>
                  <a:pt x="209334" y="273672"/>
                </a:lnTo>
                <a:lnTo>
                  <a:pt x="214243" y="249364"/>
                </a:lnTo>
                <a:lnTo>
                  <a:pt x="227623" y="229492"/>
                </a:lnTo>
                <a:lnTo>
                  <a:pt x="247454" y="216082"/>
                </a:lnTo>
                <a:lnTo>
                  <a:pt x="271716" y="211162"/>
                </a:lnTo>
                <a:lnTo>
                  <a:pt x="325161" y="211162"/>
                </a:lnTo>
                <a:lnTo>
                  <a:pt x="304059" y="196894"/>
                </a:lnTo>
                <a:lnTo>
                  <a:pt x="283049" y="192633"/>
                </a:lnTo>
                <a:lnTo>
                  <a:pt x="252260" y="192633"/>
                </a:lnTo>
                <a:lnTo>
                  <a:pt x="243000" y="176654"/>
                </a:lnTo>
                <a:lnTo>
                  <a:pt x="232427" y="161709"/>
                </a:lnTo>
                <a:lnTo>
                  <a:pt x="220747" y="148078"/>
                </a:lnTo>
                <a:lnTo>
                  <a:pt x="208165" y="136042"/>
                </a:lnTo>
                <a:lnTo>
                  <a:pt x="201210" y="130409"/>
                </a:lnTo>
                <a:lnTo>
                  <a:pt x="196617" y="127126"/>
                </a:lnTo>
                <a:close/>
              </a:path>
              <a:path w="354965" h="357504">
                <a:moveTo>
                  <a:pt x="325161" y="211162"/>
                </a:moveTo>
                <a:lnTo>
                  <a:pt x="271716" y="211162"/>
                </a:lnTo>
                <a:lnTo>
                  <a:pt x="295978" y="216082"/>
                </a:lnTo>
                <a:lnTo>
                  <a:pt x="315809" y="229492"/>
                </a:lnTo>
                <a:lnTo>
                  <a:pt x="329189" y="249364"/>
                </a:lnTo>
                <a:lnTo>
                  <a:pt x="334098" y="273672"/>
                </a:lnTo>
                <a:lnTo>
                  <a:pt x="329189" y="297980"/>
                </a:lnTo>
                <a:lnTo>
                  <a:pt x="315809" y="317852"/>
                </a:lnTo>
                <a:lnTo>
                  <a:pt x="295978" y="331261"/>
                </a:lnTo>
                <a:lnTo>
                  <a:pt x="271716" y="336181"/>
                </a:lnTo>
                <a:lnTo>
                  <a:pt x="325177" y="336181"/>
                </a:lnTo>
                <a:lnTo>
                  <a:pt x="330500" y="332582"/>
                </a:lnTo>
                <a:lnTo>
                  <a:pt x="348342" y="306085"/>
                </a:lnTo>
                <a:lnTo>
                  <a:pt x="354888" y="273672"/>
                </a:lnTo>
                <a:lnTo>
                  <a:pt x="348342" y="241266"/>
                </a:lnTo>
                <a:lnTo>
                  <a:pt x="330500" y="214772"/>
                </a:lnTo>
                <a:lnTo>
                  <a:pt x="325161" y="211162"/>
                </a:lnTo>
                <a:close/>
              </a:path>
              <a:path w="354965" h="357504">
                <a:moveTo>
                  <a:pt x="271716" y="190334"/>
                </a:moveTo>
                <a:lnTo>
                  <a:pt x="265010" y="190334"/>
                </a:lnTo>
                <a:lnTo>
                  <a:pt x="258495" y="191134"/>
                </a:lnTo>
                <a:lnTo>
                  <a:pt x="252260" y="192633"/>
                </a:lnTo>
                <a:lnTo>
                  <a:pt x="283049" y="192633"/>
                </a:lnTo>
                <a:lnTo>
                  <a:pt x="271716" y="190334"/>
                </a:lnTo>
                <a:close/>
              </a:path>
              <a:path w="354965" h="357504">
                <a:moveTo>
                  <a:pt x="185831" y="85458"/>
                </a:moveTo>
                <a:lnTo>
                  <a:pt x="162382" y="85458"/>
                </a:lnTo>
                <a:lnTo>
                  <a:pt x="167043" y="90131"/>
                </a:lnTo>
                <a:lnTo>
                  <a:pt x="167043" y="101612"/>
                </a:lnTo>
                <a:lnTo>
                  <a:pt x="162382" y="106286"/>
                </a:lnTo>
                <a:lnTo>
                  <a:pt x="186885" y="106286"/>
                </a:lnTo>
                <a:lnTo>
                  <a:pt x="187845" y="104000"/>
                </a:lnTo>
                <a:lnTo>
                  <a:pt x="187845" y="95872"/>
                </a:lnTo>
                <a:lnTo>
                  <a:pt x="186784" y="87781"/>
                </a:lnTo>
                <a:lnTo>
                  <a:pt x="185831" y="85458"/>
                </a:lnTo>
                <a:close/>
              </a:path>
              <a:path w="354965" h="357504">
                <a:moveTo>
                  <a:pt x="187845" y="24980"/>
                </a:moveTo>
                <a:lnTo>
                  <a:pt x="167043" y="24980"/>
                </a:lnTo>
                <a:lnTo>
                  <a:pt x="167038" y="32686"/>
                </a:lnTo>
                <a:lnTo>
                  <a:pt x="164548" y="44965"/>
                </a:lnTo>
                <a:lnTo>
                  <a:pt x="157791" y="55137"/>
                </a:lnTo>
                <a:lnTo>
                  <a:pt x="147862" y="62060"/>
                </a:lnTo>
                <a:lnTo>
                  <a:pt x="135851" y="64617"/>
                </a:lnTo>
                <a:lnTo>
                  <a:pt x="176817" y="64617"/>
                </a:lnTo>
                <a:lnTo>
                  <a:pt x="179412" y="61328"/>
                </a:lnTo>
                <a:lnTo>
                  <a:pt x="184035" y="52406"/>
                </a:lnTo>
                <a:lnTo>
                  <a:pt x="186877" y="42779"/>
                </a:lnTo>
                <a:lnTo>
                  <a:pt x="187843" y="32686"/>
                </a:lnTo>
                <a:lnTo>
                  <a:pt x="187845" y="24980"/>
                </a:lnTo>
                <a:close/>
              </a:path>
              <a:path w="354965" h="357504">
                <a:moveTo>
                  <a:pt x="165322" y="25387"/>
                </a:moveTo>
                <a:lnTo>
                  <a:pt x="104660" y="25387"/>
                </a:lnTo>
                <a:lnTo>
                  <a:pt x="129359" y="31992"/>
                </a:lnTo>
                <a:lnTo>
                  <a:pt x="133296" y="32686"/>
                </a:lnTo>
                <a:lnTo>
                  <a:pt x="135635" y="32397"/>
                </a:lnTo>
                <a:lnTo>
                  <a:pt x="165322" y="25387"/>
                </a:lnTo>
                <a:close/>
              </a:path>
              <a:path w="354965" h="357504">
                <a:moveTo>
                  <a:pt x="181571" y="152"/>
                </a:moveTo>
                <a:lnTo>
                  <a:pt x="133413" y="11506"/>
                </a:lnTo>
                <a:lnTo>
                  <a:pt x="187845" y="11506"/>
                </a:lnTo>
                <a:lnTo>
                  <a:pt x="187845" y="5105"/>
                </a:lnTo>
                <a:lnTo>
                  <a:pt x="181571" y="152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1042507"/>
            <a:endParaRPr sz="2052" kern="0" dirty="0">
              <a:solidFill>
                <a:sysClr val="windowText" lastClr="000000"/>
              </a:solidFill>
              <a:latin typeface="Montserrat" pitchFamily="2" charset="0"/>
            </a:endParaRPr>
          </a:p>
        </p:txBody>
      </p:sp>
      <p:sp>
        <p:nvSpPr>
          <p:cNvPr id="122" name="object 8">
            <a:extLst>
              <a:ext uri="{FF2B5EF4-FFF2-40B4-BE49-F238E27FC236}">
                <a16:creationId xmlns:a16="http://schemas.microsoft.com/office/drawing/2014/main" id="{F1527936-B488-55BD-444C-51FDBAE7F37E}"/>
              </a:ext>
            </a:extLst>
          </p:cNvPr>
          <p:cNvSpPr txBox="1"/>
          <p:nvPr/>
        </p:nvSpPr>
        <p:spPr>
          <a:xfrm>
            <a:off x="2473147" y="3704084"/>
            <a:ext cx="10545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1042507">
              <a:spcBef>
                <a:spcPts val="100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2</a:t>
            </a:r>
            <a:r>
              <a:rPr lang="ru-RU" sz="2000" b="1" spc="-30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6</a:t>
            </a:r>
            <a:r>
              <a:rPr lang="en-US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2</a:t>
            </a: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3</a:t>
            </a:r>
            <a:endParaRPr sz="2000" b="1" spc="-20" dirty="0">
              <a:solidFill>
                <a:srgbClr val="252C6A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23" name="object 27">
            <a:extLst>
              <a:ext uri="{FF2B5EF4-FFF2-40B4-BE49-F238E27FC236}">
                <a16:creationId xmlns:a16="http://schemas.microsoft.com/office/drawing/2014/main" id="{B6D47B96-87F9-82CC-B26B-22999A09B439}"/>
              </a:ext>
            </a:extLst>
          </p:cNvPr>
          <p:cNvSpPr txBox="1"/>
          <p:nvPr/>
        </p:nvSpPr>
        <p:spPr>
          <a:xfrm>
            <a:off x="747155" y="3578677"/>
            <a:ext cx="1155675" cy="5029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 algn="ctr">
              <a:lnSpc>
                <a:spcPts val="1275"/>
              </a:lnSpc>
              <a:spcBef>
                <a:spcPts val="100"/>
              </a:spcBef>
              <a:defRPr sz="1400" b="1">
                <a:latin typeface="Montserrat" panose="020B0604020202020204" charset="-52"/>
              </a:defRPr>
            </a:lvl1pPr>
          </a:lstStyle>
          <a:p>
            <a:pPr algn="l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Доходы из всех источников</a:t>
            </a:r>
            <a:b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 руб.</a:t>
            </a:r>
          </a:p>
        </p:txBody>
      </p:sp>
      <p:sp>
        <p:nvSpPr>
          <p:cNvPr id="124" name="object 8">
            <a:extLst>
              <a:ext uri="{FF2B5EF4-FFF2-40B4-BE49-F238E27FC236}">
                <a16:creationId xmlns:a16="http://schemas.microsoft.com/office/drawing/2014/main" id="{3B826CF1-974A-E9C2-6489-55057AEDC02C}"/>
              </a:ext>
            </a:extLst>
          </p:cNvPr>
          <p:cNvSpPr txBox="1"/>
          <p:nvPr/>
        </p:nvSpPr>
        <p:spPr>
          <a:xfrm>
            <a:off x="1881490" y="4580920"/>
            <a:ext cx="115707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1042507">
              <a:spcBef>
                <a:spcPts val="100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2 200</a:t>
            </a:r>
          </a:p>
        </p:txBody>
      </p:sp>
      <p:pic>
        <p:nvPicPr>
          <p:cNvPr id="125" name="Picture 6" descr="https://lh7-rt.googleusercontent.com/slidesz/AGV_vUe03et01amyXXvHc5xV4pY367ps4Ibwf9xwJeuivNVfuVxFgeOeQJxTaW372I67hw4_grN3h2lW6Jvm0dp3oLvY57kp2wrW6QxCKZHGZBzjM1ZBtRbLqBiJ6VXNIf0Vd0rM5270QA=s2048?key=uXtaW-B7uVDJvTGAg6-0jeTV">
            <a:extLst>
              <a:ext uri="{FF2B5EF4-FFF2-40B4-BE49-F238E27FC236}">
                <a16:creationId xmlns:a16="http://schemas.microsoft.com/office/drawing/2014/main" id="{407CE7E8-1492-591F-7C70-2F75C37B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282" y="4642452"/>
            <a:ext cx="541267" cy="54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object 26">
            <a:extLst>
              <a:ext uri="{FF2B5EF4-FFF2-40B4-BE49-F238E27FC236}">
                <a16:creationId xmlns:a16="http://schemas.microsoft.com/office/drawing/2014/main" id="{6AC056C5-D416-E61C-59C9-0D5FDD3026E5}"/>
              </a:ext>
            </a:extLst>
          </p:cNvPr>
          <p:cNvSpPr txBox="1"/>
          <p:nvPr/>
        </p:nvSpPr>
        <p:spPr>
          <a:xfrm>
            <a:off x="1754244" y="6563587"/>
            <a:ext cx="114767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487</a:t>
            </a:r>
            <a:endParaRPr sz="1100" dirty="0">
              <a:latin typeface="Verdana" pitchFamily="34" charset="0"/>
              <a:ea typeface="Verdana" pitchFamily="34" charset="0"/>
              <a:cs typeface="Verdana"/>
            </a:endParaRPr>
          </a:p>
        </p:txBody>
      </p:sp>
      <p:sp>
        <p:nvSpPr>
          <p:cNvPr id="170" name="object 27">
            <a:extLst>
              <a:ext uri="{FF2B5EF4-FFF2-40B4-BE49-F238E27FC236}">
                <a16:creationId xmlns:a16="http://schemas.microsoft.com/office/drawing/2014/main" id="{B358B466-4623-3CA7-2C69-B4DBA2941094}"/>
              </a:ext>
            </a:extLst>
          </p:cNvPr>
          <p:cNvSpPr txBox="1"/>
          <p:nvPr/>
        </p:nvSpPr>
        <p:spPr>
          <a:xfrm>
            <a:off x="747155" y="5531806"/>
            <a:ext cx="1209720" cy="520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 algn="ctr">
              <a:lnSpc>
                <a:spcPts val="1275"/>
              </a:lnSpc>
              <a:spcBef>
                <a:spcPts val="100"/>
              </a:spcBef>
              <a:defRPr sz="1400" b="1">
                <a:latin typeface="Montserrat" panose="020B0604020202020204" charset="-52"/>
              </a:defRPr>
            </a:lvl1pPr>
          </a:lstStyle>
          <a:p>
            <a:pPr algn="l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Объем </a:t>
            </a:r>
            <a:r>
              <a:rPr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НИОКР</a:t>
            </a:r>
            <a:endParaRPr lang="ru-RU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 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НПР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algn="l"/>
            <a:r>
              <a:rPr lang="ru-RU" sz="9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руб.</a:t>
            </a:r>
            <a:endParaRPr sz="9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1" name="object 26">
            <a:extLst>
              <a:ext uri="{FF2B5EF4-FFF2-40B4-BE49-F238E27FC236}">
                <a16:creationId xmlns:a16="http://schemas.microsoft.com/office/drawing/2014/main" id="{E75AB394-D209-1434-BC56-B7F9FCF81630}"/>
              </a:ext>
            </a:extLst>
          </p:cNvPr>
          <p:cNvSpPr txBox="1"/>
          <p:nvPr/>
        </p:nvSpPr>
        <p:spPr>
          <a:xfrm>
            <a:off x="2648536" y="5620550"/>
            <a:ext cx="1277381" cy="3206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563</a:t>
            </a:r>
          </a:p>
        </p:txBody>
      </p:sp>
      <p:sp>
        <p:nvSpPr>
          <p:cNvPr id="173" name="object 107">
            <a:extLst>
              <a:ext uri="{FF2B5EF4-FFF2-40B4-BE49-F238E27FC236}">
                <a16:creationId xmlns:a16="http://schemas.microsoft.com/office/drawing/2014/main" id="{1F03C502-00BE-9178-0A5D-C62F55ED3EB5}"/>
              </a:ext>
            </a:extLst>
          </p:cNvPr>
          <p:cNvSpPr/>
          <p:nvPr/>
        </p:nvSpPr>
        <p:spPr>
          <a:xfrm>
            <a:off x="738551" y="6626174"/>
            <a:ext cx="419075" cy="369959"/>
          </a:xfrm>
          <a:custGeom>
            <a:avLst/>
            <a:gdLst/>
            <a:ahLst/>
            <a:cxnLst/>
            <a:rect l="l" t="t" r="r" b="b"/>
            <a:pathLst>
              <a:path w="345439" h="324485">
                <a:moveTo>
                  <a:pt x="315061" y="60744"/>
                </a:moveTo>
                <a:lnTo>
                  <a:pt x="30365" y="60744"/>
                </a:lnTo>
                <a:lnTo>
                  <a:pt x="18559" y="63135"/>
                </a:lnTo>
                <a:lnTo>
                  <a:pt x="8905" y="69651"/>
                </a:lnTo>
                <a:lnTo>
                  <a:pt x="2390" y="79308"/>
                </a:lnTo>
                <a:lnTo>
                  <a:pt x="0" y="91122"/>
                </a:lnTo>
                <a:lnTo>
                  <a:pt x="0" y="293624"/>
                </a:lnTo>
                <a:lnTo>
                  <a:pt x="2390" y="305437"/>
                </a:lnTo>
                <a:lnTo>
                  <a:pt x="8905" y="315094"/>
                </a:lnTo>
                <a:lnTo>
                  <a:pt x="18559" y="321611"/>
                </a:lnTo>
                <a:lnTo>
                  <a:pt x="30365" y="324002"/>
                </a:lnTo>
                <a:lnTo>
                  <a:pt x="315061" y="324002"/>
                </a:lnTo>
                <a:lnTo>
                  <a:pt x="326867" y="321611"/>
                </a:lnTo>
                <a:lnTo>
                  <a:pt x="336521" y="315094"/>
                </a:lnTo>
                <a:lnTo>
                  <a:pt x="343036" y="305437"/>
                </a:lnTo>
                <a:lnTo>
                  <a:pt x="343378" y="303745"/>
                </a:lnTo>
                <a:lnTo>
                  <a:pt x="24777" y="303745"/>
                </a:lnTo>
                <a:lnTo>
                  <a:pt x="20243" y="299199"/>
                </a:lnTo>
                <a:lnTo>
                  <a:pt x="20243" y="283502"/>
                </a:lnTo>
                <a:lnTo>
                  <a:pt x="345427" y="283502"/>
                </a:lnTo>
                <a:lnTo>
                  <a:pt x="345427" y="263245"/>
                </a:lnTo>
                <a:lnTo>
                  <a:pt x="20243" y="263245"/>
                </a:lnTo>
                <a:lnTo>
                  <a:pt x="20243" y="156349"/>
                </a:lnTo>
                <a:lnTo>
                  <a:pt x="46833" y="156349"/>
                </a:lnTo>
                <a:lnTo>
                  <a:pt x="46528" y="156144"/>
                </a:lnTo>
                <a:lnTo>
                  <a:pt x="27298" y="127847"/>
                </a:lnTo>
                <a:lnTo>
                  <a:pt x="20243" y="93230"/>
                </a:lnTo>
                <a:lnTo>
                  <a:pt x="20243" y="85534"/>
                </a:lnTo>
                <a:lnTo>
                  <a:pt x="24777" y="81000"/>
                </a:lnTo>
                <a:lnTo>
                  <a:pt x="343378" y="81000"/>
                </a:lnTo>
                <a:lnTo>
                  <a:pt x="343036" y="79308"/>
                </a:lnTo>
                <a:lnTo>
                  <a:pt x="336521" y="69651"/>
                </a:lnTo>
                <a:lnTo>
                  <a:pt x="326867" y="63135"/>
                </a:lnTo>
                <a:lnTo>
                  <a:pt x="315061" y="60744"/>
                </a:lnTo>
                <a:close/>
              </a:path>
              <a:path w="345439" h="324485">
                <a:moveTo>
                  <a:pt x="345427" y="283502"/>
                </a:moveTo>
                <a:lnTo>
                  <a:pt x="325183" y="283502"/>
                </a:lnTo>
                <a:lnTo>
                  <a:pt x="325183" y="299199"/>
                </a:lnTo>
                <a:lnTo>
                  <a:pt x="320649" y="303745"/>
                </a:lnTo>
                <a:lnTo>
                  <a:pt x="343378" y="303745"/>
                </a:lnTo>
                <a:lnTo>
                  <a:pt x="345427" y="293624"/>
                </a:lnTo>
                <a:lnTo>
                  <a:pt x="345427" y="283502"/>
                </a:lnTo>
                <a:close/>
              </a:path>
              <a:path w="345439" h="324485">
                <a:moveTo>
                  <a:pt x="345427" y="156349"/>
                </a:moveTo>
                <a:lnTo>
                  <a:pt x="325183" y="156349"/>
                </a:lnTo>
                <a:lnTo>
                  <a:pt x="325183" y="263245"/>
                </a:lnTo>
                <a:lnTo>
                  <a:pt x="345427" y="263245"/>
                </a:lnTo>
                <a:lnTo>
                  <a:pt x="345427" y="156349"/>
                </a:lnTo>
                <a:close/>
              </a:path>
              <a:path w="345439" h="324485">
                <a:moveTo>
                  <a:pt x="203072" y="202501"/>
                </a:moveTo>
                <a:lnTo>
                  <a:pt x="142354" y="202501"/>
                </a:lnTo>
                <a:lnTo>
                  <a:pt x="142354" y="218211"/>
                </a:lnTo>
                <a:lnTo>
                  <a:pt x="146888" y="222745"/>
                </a:lnTo>
                <a:lnTo>
                  <a:pt x="198539" y="222745"/>
                </a:lnTo>
                <a:lnTo>
                  <a:pt x="203072" y="218211"/>
                </a:lnTo>
                <a:lnTo>
                  <a:pt x="203072" y="202501"/>
                </a:lnTo>
                <a:close/>
              </a:path>
              <a:path w="345439" h="324485">
                <a:moveTo>
                  <a:pt x="46833" y="156349"/>
                </a:moveTo>
                <a:lnTo>
                  <a:pt x="20243" y="156349"/>
                </a:lnTo>
                <a:lnTo>
                  <a:pt x="37459" y="175332"/>
                </a:lnTo>
                <a:lnTo>
                  <a:pt x="58677" y="189888"/>
                </a:lnTo>
                <a:lnTo>
                  <a:pt x="83090" y="199213"/>
                </a:lnTo>
                <a:lnTo>
                  <a:pt x="109893" y="202501"/>
                </a:lnTo>
                <a:lnTo>
                  <a:pt x="235637" y="202488"/>
                </a:lnTo>
                <a:lnTo>
                  <a:pt x="162598" y="202488"/>
                </a:lnTo>
                <a:lnTo>
                  <a:pt x="162598" y="182245"/>
                </a:lnTo>
                <a:lnTo>
                  <a:pt x="109893" y="182245"/>
                </a:lnTo>
                <a:lnTo>
                  <a:pt x="75027" y="175239"/>
                </a:lnTo>
                <a:lnTo>
                  <a:pt x="46833" y="156349"/>
                </a:lnTo>
                <a:close/>
              </a:path>
              <a:path w="345439" h="324485">
                <a:moveTo>
                  <a:pt x="343378" y="81000"/>
                </a:moveTo>
                <a:lnTo>
                  <a:pt x="320649" y="81000"/>
                </a:lnTo>
                <a:lnTo>
                  <a:pt x="325183" y="85534"/>
                </a:lnTo>
                <a:lnTo>
                  <a:pt x="325183" y="93230"/>
                </a:lnTo>
                <a:lnTo>
                  <a:pt x="318128" y="127847"/>
                </a:lnTo>
                <a:lnTo>
                  <a:pt x="298899" y="156144"/>
                </a:lnTo>
                <a:lnTo>
                  <a:pt x="270399" y="175239"/>
                </a:lnTo>
                <a:lnTo>
                  <a:pt x="235534" y="182245"/>
                </a:lnTo>
                <a:lnTo>
                  <a:pt x="182841" y="182245"/>
                </a:lnTo>
                <a:lnTo>
                  <a:pt x="182841" y="202488"/>
                </a:lnTo>
                <a:lnTo>
                  <a:pt x="235637" y="202488"/>
                </a:lnTo>
                <a:lnTo>
                  <a:pt x="262336" y="199213"/>
                </a:lnTo>
                <a:lnTo>
                  <a:pt x="286750" y="189888"/>
                </a:lnTo>
                <a:lnTo>
                  <a:pt x="307968" y="175332"/>
                </a:lnTo>
                <a:lnTo>
                  <a:pt x="325183" y="156349"/>
                </a:lnTo>
                <a:lnTo>
                  <a:pt x="345427" y="156349"/>
                </a:lnTo>
                <a:lnTo>
                  <a:pt x="345427" y="91122"/>
                </a:lnTo>
                <a:lnTo>
                  <a:pt x="343378" y="81000"/>
                </a:lnTo>
                <a:close/>
              </a:path>
              <a:path w="345439" h="324485">
                <a:moveTo>
                  <a:pt x="198539" y="162001"/>
                </a:moveTo>
                <a:lnTo>
                  <a:pt x="146888" y="162001"/>
                </a:lnTo>
                <a:lnTo>
                  <a:pt x="142354" y="166535"/>
                </a:lnTo>
                <a:lnTo>
                  <a:pt x="142354" y="182245"/>
                </a:lnTo>
                <a:lnTo>
                  <a:pt x="203072" y="182245"/>
                </a:lnTo>
                <a:lnTo>
                  <a:pt x="203072" y="166535"/>
                </a:lnTo>
                <a:lnTo>
                  <a:pt x="198539" y="162001"/>
                </a:lnTo>
                <a:close/>
              </a:path>
              <a:path w="345439" h="324485">
                <a:moveTo>
                  <a:pt x="213194" y="0"/>
                </a:moveTo>
                <a:lnTo>
                  <a:pt x="132232" y="0"/>
                </a:lnTo>
                <a:lnTo>
                  <a:pt x="112555" y="3984"/>
                </a:lnTo>
                <a:lnTo>
                  <a:pt x="96470" y="14843"/>
                </a:lnTo>
                <a:lnTo>
                  <a:pt x="85617" y="30936"/>
                </a:lnTo>
                <a:lnTo>
                  <a:pt x="81635" y="50622"/>
                </a:lnTo>
                <a:lnTo>
                  <a:pt x="81635" y="60744"/>
                </a:lnTo>
                <a:lnTo>
                  <a:pt x="101879" y="60744"/>
                </a:lnTo>
                <a:lnTo>
                  <a:pt x="101879" y="50622"/>
                </a:lnTo>
                <a:lnTo>
                  <a:pt x="104268" y="38808"/>
                </a:lnTo>
                <a:lnTo>
                  <a:pt x="110778" y="29151"/>
                </a:lnTo>
                <a:lnTo>
                  <a:pt x="120428" y="22634"/>
                </a:lnTo>
                <a:lnTo>
                  <a:pt x="132232" y="20243"/>
                </a:lnTo>
                <a:lnTo>
                  <a:pt x="252598" y="20243"/>
                </a:lnTo>
                <a:lnTo>
                  <a:pt x="248956" y="14843"/>
                </a:lnTo>
                <a:lnTo>
                  <a:pt x="232871" y="3984"/>
                </a:lnTo>
                <a:lnTo>
                  <a:pt x="213194" y="0"/>
                </a:lnTo>
                <a:close/>
              </a:path>
              <a:path w="345439" h="324485">
                <a:moveTo>
                  <a:pt x="252598" y="20243"/>
                </a:moveTo>
                <a:lnTo>
                  <a:pt x="213194" y="20243"/>
                </a:lnTo>
                <a:lnTo>
                  <a:pt x="224999" y="22634"/>
                </a:lnTo>
                <a:lnTo>
                  <a:pt x="234648" y="29151"/>
                </a:lnTo>
                <a:lnTo>
                  <a:pt x="241159" y="38808"/>
                </a:lnTo>
                <a:lnTo>
                  <a:pt x="243547" y="50622"/>
                </a:lnTo>
                <a:lnTo>
                  <a:pt x="243547" y="60744"/>
                </a:lnTo>
                <a:lnTo>
                  <a:pt x="263791" y="60744"/>
                </a:lnTo>
                <a:lnTo>
                  <a:pt x="263791" y="50622"/>
                </a:lnTo>
                <a:lnTo>
                  <a:pt x="259809" y="30936"/>
                </a:lnTo>
                <a:lnTo>
                  <a:pt x="252598" y="20243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1042507"/>
            <a:endParaRPr sz="2052" kern="0">
              <a:solidFill>
                <a:sysClr val="windowText" lastClr="000000"/>
              </a:solidFill>
              <a:latin typeface="Montserrat" pitchFamily="2" charset="0"/>
            </a:endParaRPr>
          </a:p>
        </p:txBody>
      </p:sp>
      <p:sp>
        <p:nvSpPr>
          <p:cNvPr id="177" name="object 14">
            <a:extLst>
              <a:ext uri="{FF2B5EF4-FFF2-40B4-BE49-F238E27FC236}">
                <a16:creationId xmlns:a16="http://schemas.microsoft.com/office/drawing/2014/main" id="{AACC67D2-A5D9-07DA-748B-8D775FFAE8FF}"/>
              </a:ext>
            </a:extLst>
          </p:cNvPr>
          <p:cNvSpPr/>
          <p:nvPr/>
        </p:nvSpPr>
        <p:spPr>
          <a:xfrm>
            <a:off x="584943" y="5409130"/>
            <a:ext cx="2998392" cy="1791352"/>
          </a:xfrm>
          <a:custGeom>
            <a:avLst/>
            <a:gdLst/>
            <a:ahLst/>
            <a:cxnLst/>
            <a:rect l="l" t="t" r="r" b="b"/>
            <a:pathLst>
              <a:path w="2392680" h="1694179">
                <a:moveTo>
                  <a:pt x="154436" y="0"/>
                </a:moveTo>
                <a:lnTo>
                  <a:pt x="105623" y="7872"/>
                </a:lnTo>
                <a:lnTo>
                  <a:pt x="63229" y="29797"/>
                </a:lnTo>
                <a:lnTo>
                  <a:pt x="29797" y="63229"/>
                </a:lnTo>
                <a:lnTo>
                  <a:pt x="7872" y="105623"/>
                </a:lnTo>
                <a:lnTo>
                  <a:pt x="0" y="154436"/>
                </a:lnTo>
                <a:lnTo>
                  <a:pt x="0" y="1539187"/>
                </a:lnTo>
                <a:lnTo>
                  <a:pt x="7872" y="1588004"/>
                </a:lnTo>
                <a:lnTo>
                  <a:pt x="29797" y="1630399"/>
                </a:lnTo>
                <a:lnTo>
                  <a:pt x="63229" y="1663829"/>
                </a:lnTo>
                <a:lnTo>
                  <a:pt x="105623" y="1685751"/>
                </a:lnTo>
                <a:lnTo>
                  <a:pt x="154436" y="1693623"/>
                </a:lnTo>
                <a:lnTo>
                  <a:pt x="2237652" y="1693623"/>
                </a:lnTo>
                <a:lnTo>
                  <a:pt x="2286463" y="1685751"/>
                </a:lnTo>
                <a:lnTo>
                  <a:pt x="2328857" y="1663829"/>
                </a:lnTo>
                <a:lnTo>
                  <a:pt x="2362288" y="1630399"/>
                </a:lnTo>
                <a:lnTo>
                  <a:pt x="2384214" y="1588004"/>
                </a:lnTo>
                <a:lnTo>
                  <a:pt x="2392088" y="1539187"/>
                </a:lnTo>
                <a:lnTo>
                  <a:pt x="2392088" y="154436"/>
                </a:lnTo>
                <a:lnTo>
                  <a:pt x="2384214" y="105623"/>
                </a:lnTo>
                <a:lnTo>
                  <a:pt x="2362288" y="63229"/>
                </a:lnTo>
                <a:lnTo>
                  <a:pt x="2328857" y="29797"/>
                </a:lnTo>
                <a:lnTo>
                  <a:pt x="2286463" y="7872"/>
                </a:lnTo>
                <a:lnTo>
                  <a:pt x="2237652" y="0"/>
                </a:lnTo>
                <a:lnTo>
                  <a:pt x="154436" y="0"/>
                </a:lnTo>
                <a:close/>
              </a:path>
            </a:pathLst>
          </a:custGeom>
          <a:ln w="254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84">
            <a:extLst>
              <a:ext uri="{FF2B5EF4-FFF2-40B4-BE49-F238E27FC236}">
                <a16:creationId xmlns:a16="http://schemas.microsoft.com/office/drawing/2014/main" id="{6738624E-1B88-3382-69BD-F5170D5A0561}"/>
              </a:ext>
            </a:extLst>
          </p:cNvPr>
          <p:cNvSpPr txBox="1"/>
          <p:nvPr/>
        </p:nvSpPr>
        <p:spPr>
          <a:xfrm>
            <a:off x="3402045" y="6760597"/>
            <a:ext cx="325786" cy="21120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2</a:t>
            </a:r>
            <a:endParaRPr sz="800" dirty="0">
              <a:latin typeface="Verdana"/>
              <a:cs typeface="Verdana"/>
            </a:endParaRPr>
          </a:p>
        </p:txBody>
      </p:sp>
      <p:cxnSp>
        <p:nvCxnSpPr>
          <p:cNvPr id="180" name="Прямая соединительная линия 179">
            <a:extLst>
              <a:ext uri="{FF2B5EF4-FFF2-40B4-BE49-F238E27FC236}">
                <a16:creationId xmlns:a16="http://schemas.microsoft.com/office/drawing/2014/main" id="{694285C6-8F7B-3F43-1CEA-1182F2E92917}"/>
              </a:ext>
            </a:extLst>
          </p:cNvPr>
          <p:cNvCxnSpPr>
            <a:cxnSpLocks/>
          </p:cNvCxnSpPr>
          <p:nvPr/>
        </p:nvCxnSpPr>
        <p:spPr>
          <a:xfrm>
            <a:off x="2275227" y="7001434"/>
            <a:ext cx="1277381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object 48">
            <a:extLst>
              <a:ext uri="{FF2B5EF4-FFF2-40B4-BE49-F238E27FC236}">
                <a16:creationId xmlns:a16="http://schemas.microsoft.com/office/drawing/2014/main" id="{EB95AD71-24BB-5AB2-A555-1394D81D8F0C}"/>
              </a:ext>
            </a:extLst>
          </p:cNvPr>
          <p:cNvSpPr txBox="1"/>
          <p:nvPr/>
        </p:nvSpPr>
        <p:spPr>
          <a:xfrm>
            <a:off x="3993604" y="5569112"/>
            <a:ext cx="1948943" cy="854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Численность лиц, прошедших </a:t>
            </a:r>
          </a:p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 </a:t>
            </a:r>
          </a:p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ДПО, </a:t>
            </a:r>
            <a:b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чел.</a:t>
            </a:r>
            <a:endParaRPr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4" name="object 53">
            <a:extLst>
              <a:ext uri="{FF2B5EF4-FFF2-40B4-BE49-F238E27FC236}">
                <a16:creationId xmlns:a16="http://schemas.microsoft.com/office/drawing/2014/main" id="{20CC04BE-3206-3454-AB20-7072B770EE9D}"/>
              </a:ext>
            </a:extLst>
          </p:cNvPr>
          <p:cNvSpPr txBox="1"/>
          <p:nvPr/>
        </p:nvSpPr>
        <p:spPr>
          <a:xfrm>
            <a:off x="5083305" y="6563587"/>
            <a:ext cx="95438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3560" algn="l"/>
              </a:tabLst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3</a:t>
            </a:r>
            <a:r>
              <a:rPr lang="ru-RU" sz="2000" b="1" spc="-30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075</a:t>
            </a:r>
            <a:endParaRPr sz="800" dirty="0">
              <a:latin typeface="Verdana" pitchFamily="34" charset="0"/>
              <a:ea typeface="Verdana" pitchFamily="34" charset="0"/>
              <a:cs typeface="Verdana"/>
            </a:endParaRPr>
          </a:p>
        </p:txBody>
      </p:sp>
      <p:sp>
        <p:nvSpPr>
          <p:cNvPr id="1055" name="object 8">
            <a:extLst>
              <a:ext uri="{FF2B5EF4-FFF2-40B4-BE49-F238E27FC236}">
                <a16:creationId xmlns:a16="http://schemas.microsoft.com/office/drawing/2014/main" id="{D5E1A63C-074F-09BD-845A-D17AD3149F50}"/>
              </a:ext>
            </a:extLst>
          </p:cNvPr>
          <p:cNvSpPr txBox="1"/>
          <p:nvPr/>
        </p:nvSpPr>
        <p:spPr>
          <a:xfrm flipH="1">
            <a:off x="5932425" y="5740111"/>
            <a:ext cx="1088660" cy="4001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 marL="12700">
              <a:lnSpc>
                <a:spcPts val="2395"/>
              </a:lnSpc>
              <a:spcBef>
                <a:spcPts val="35"/>
              </a:spcBef>
              <a:defRPr sz="2000" b="1" spc="-20">
                <a:solidFill>
                  <a:srgbClr val="252C6A"/>
                </a:solidFill>
                <a:latin typeface="Montserrat" panose="00000500000000000000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latin typeface="Verdana" pitchFamily="34" charset="0"/>
                <a:ea typeface="Verdana" pitchFamily="34" charset="0"/>
              </a:rPr>
              <a:t>4</a:t>
            </a:r>
            <a:r>
              <a:rPr lang="ru-RU" spc="-300" dirty="0">
                <a:latin typeface="Verdana" pitchFamily="34" charset="0"/>
                <a:ea typeface="Verdana" pitchFamily="34" charset="0"/>
              </a:rPr>
              <a:t> </a:t>
            </a:r>
            <a:r>
              <a:rPr lang="ru-RU" dirty="0">
                <a:latin typeface="Verdana" pitchFamily="34" charset="0"/>
                <a:ea typeface="Verdana" pitchFamily="34" charset="0"/>
              </a:rPr>
              <a:t>209</a:t>
            </a:r>
            <a:endParaRPr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058" name="object 48">
            <a:extLst>
              <a:ext uri="{FF2B5EF4-FFF2-40B4-BE49-F238E27FC236}">
                <a16:creationId xmlns:a16="http://schemas.microsoft.com/office/drawing/2014/main" id="{D038F0C5-6119-C9BF-E93E-76758986A509}"/>
              </a:ext>
            </a:extLst>
          </p:cNvPr>
          <p:cNvSpPr txBox="1"/>
          <p:nvPr/>
        </p:nvSpPr>
        <p:spPr>
          <a:xfrm>
            <a:off x="7285142" y="5492169"/>
            <a:ext cx="2119793" cy="10081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</a:rPr>
              <a:t>Доля обучающихся по очной форме обучения, получивших на бесплатной основе дополнительную квалификацию,</a:t>
            </a:r>
          </a:p>
          <a:p>
            <a:pPr marL="12700" algn="l">
              <a:lnSpc>
                <a:spcPts val="1275"/>
              </a:lnSpc>
              <a:spcBef>
                <a:spcPts val="100"/>
              </a:spcBef>
            </a:pP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</p:txBody>
      </p:sp>
      <p:sp>
        <p:nvSpPr>
          <p:cNvPr id="1059" name="object 53">
            <a:extLst>
              <a:ext uri="{FF2B5EF4-FFF2-40B4-BE49-F238E27FC236}">
                <a16:creationId xmlns:a16="http://schemas.microsoft.com/office/drawing/2014/main" id="{B553DE1A-0CB6-8D1B-FE76-51F840FD0D11}"/>
              </a:ext>
            </a:extLst>
          </p:cNvPr>
          <p:cNvSpPr txBox="1"/>
          <p:nvPr/>
        </p:nvSpPr>
        <p:spPr>
          <a:xfrm>
            <a:off x="8729611" y="6563587"/>
            <a:ext cx="43135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3560" algn="l"/>
              </a:tabLst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17</a:t>
            </a:r>
            <a:endParaRPr sz="800" dirty="0">
              <a:latin typeface="Verdana" pitchFamily="34" charset="0"/>
              <a:ea typeface="Verdana" pitchFamily="34" charset="0"/>
              <a:cs typeface="Verdana"/>
            </a:endParaRPr>
          </a:p>
        </p:txBody>
      </p:sp>
      <p:sp>
        <p:nvSpPr>
          <p:cNvPr id="1060" name="object 8">
            <a:extLst>
              <a:ext uri="{FF2B5EF4-FFF2-40B4-BE49-F238E27FC236}">
                <a16:creationId xmlns:a16="http://schemas.microsoft.com/office/drawing/2014/main" id="{F540F690-3EF7-9828-2870-78B13F93F762}"/>
              </a:ext>
            </a:extLst>
          </p:cNvPr>
          <p:cNvSpPr txBox="1"/>
          <p:nvPr/>
        </p:nvSpPr>
        <p:spPr>
          <a:xfrm flipH="1">
            <a:off x="9574483" y="5667228"/>
            <a:ext cx="602050" cy="40011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 marL="12700">
              <a:lnSpc>
                <a:spcPts val="2395"/>
              </a:lnSpc>
              <a:spcBef>
                <a:spcPts val="35"/>
              </a:spcBef>
              <a:defRPr sz="2000" b="1" spc="-20">
                <a:solidFill>
                  <a:srgbClr val="252C6A"/>
                </a:solidFill>
                <a:latin typeface="Montserrat" panose="00000500000000000000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latin typeface="Verdana" pitchFamily="34" charset="0"/>
                <a:ea typeface="Verdana" pitchFamily="34" charset="0"/>
              </a:rPr>
              <a:t>21</a:t>
            </a:r>
            <a:endParaRPr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073" name="Скругленный прямоугольник 1072">
            <a:extLst>
              <a:ext uri="{FF2B5EF4-FFF2-40B4-BE49-F238E27FC236}">
                <a16:creationId xmlns:a16="http://schemas.microsoft.com/office/drawing/2014/main" id="{3696652D-640C-B166-1B40-E34F0737B53C}"/>
              </a:ext>
            </a:extLst>
          </p:cNvPr>
          <p:cNvSpPr/>
          <p:nvPr/>
        </p:nvSpPr>
        <p:spPr>
          <a:xfrm>
            <a:off x="7166765" y="5400489"/>
            <a:ext cx="3015849" cy="1799993"/>
          </a:xfrm>
          <a:prstGeom prst="roundRect">
            <a:avLst>
              <a:gd name="adj" fmla="val 6679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4" name="object 84">
            <a:extLst>
              <a:ext uri="{FF2B5EF4-FFF2-40B4-BE49-F238E27FC236}">
                <a16:creationId xmlns:a16="http://schemas.microsoft.com/office/drawing/2014/main" id="{A8F25F89-CCC3-4291-E510-52ED4606C38A}"/>
              </a:ext>
            </a:extLst>
          </p:cNvPr>
          <p:cNvSpPr txBox="1"/>
          <p:nvPr/>
        </p:nvSpPr>
        <p:spPr>
          <a:xfrm>
            <a:off x="10009321" y="6004417"/>
            <a:ext cx="323485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cxnSp>
        <p:nvCxnSpPr>
          <p:cNvPr id="1067" name="Прямая соединительная линия 1066">
            <a:extLst>
              <a:ext uri="{FF2B5EF4-FFF2-40B4-BE49-F238E27FC236}">
                <a16:creationId xmlns:a16="http://schemas.microsoft.com/office/drawing/2014/main" id="{83FE58F8-349F-0D75-CDFA-6E10C23E9E2E}"/>
              </a:ext>
            </a:extLst>
          </p:cNvPr>
          <p:cNvCxnSpPr>
            <a:cxnSpLocks/>
          </p:cNvCxnSpPr>
          <p:nvPr/>
        </p:nvCxnSpPr>
        <p:spPr>
          <a:xfrm>
            <a:off x="9722283" y="6207903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746B09B-5AE2-3E6A-50F7-E34D14008F01}"/>
              </a:ext>
            </a:extLst>
          </p:cNvPr>
          <p:cNvSpPr/>
          <p:nvPr/>
        </p:nvSpPr>
        <p:spPr>
          <a:xfrm>
            <a:off x="591510" y="3462818"/>
            <a:ext cx="2982128" cy="1797469"/>
          </a:xfrm>
          <a:prstGeom prst="roundRect">
            <a:avLst>
              <a:gd name="adj" fmla="val 479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6AC66148-D7A0-A62F-19D9-59E721DD1CEC}"/>
              </a:ext>
            </a:extLst>
          </p:cNvPr>
          <p:cNvSpPr/>
          <p:nvPr/>
        </p:nvSpPr>
        <p:spPr>
          <a:xfrm>
            <a:off x="3887865" y="3462818"/>
            <a:ext cx="2982128" cy="1797469"/>
          </a:xfrm>
          <a:prstGeom prst="roundRect">
            <a:avLst>
              <a:gd name="adj" fmla="val 479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object 84">
            <a:extLst>
              <a:ext uri="{FF2B5EF4-FFF2-40B4-BE49-F238E27FC236}">
                <a16:creationId xmlns:a16="http://schemas.microsoft.com/office/drawing/2014/main" id="{A9C022BE-3B66-DBF7-912B-EB1CF62CDB5D}"/>
              </a:ext>
            </a:extLst>
          </p:cNvPr>
          <p:cNvSpPr txBox="1"/>
          <p:nvPr/>
        </p:nvSpPr>
        <p:spPr>
          <a:xfrm>
            <a:off x="6697388" y="4064124"/>
            <a:ext cx="414069" cy="24192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98" name="object 84">
            <a:extLst>
              <a:ext uri="{FF2B5EF4-FFF2-40B4-BE49-F238E27FC236}">
                <a16:creationId xmlns:a16="http://schemas.microsoft.com/office/drawing/2014/main" id="{43CE96CC-4650-343B-E2B2-B4EF483C4D7F}"/>
              </a:ext>
            </a:extLst>
          </p:cNvPr>
          <p:cNvSpPr txBox="1"/>
          <p:nvPr/>
        </p:nvSpPr>
        <p:spPr>
          <a:xfrm>
            <a:off x="6676904" y="4838700"/>
            <a:ext cx="325786" cy="2142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2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51" name="object 84">
            <a:extLst>
              <a:ext uri="{FF2B5EF4-FFF2-40B4-BE49-F238E27FC236}">
                <a16:creationId xmlns:a16="http://schemas.microsoft.com/office/drawing/2014/main" id="{D31EF223-9AFC-F54A-F780-13CCDBF97B5C}"/>
              </a:ext>
            </a:extLst>
          </p:cNvPr>
          <p:cNvSpPr txBox="1"/>
          <p:nvPr/>
        </p:nvSpPr>
        <p:spPr>
          <a:xfrm>
            <a:off x="3402045" y="4064124"/>
            <a:ext cx="414069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52" name="object 84">
            <a:extLst>
              <a:ext uri="{FF2B5EF4-FFF2-40B4-BE49-F238E27FC236}">
                <a16:creationId xmlns:a16="http://schemas.microsoft.com/office/drawing/2014/main" id="{1E6334AC-7480-786D-23C7-93440011AF84}"/>
              </a:ext>
            </a:extLst>
          </p:cNvPr>
          <p:cNvSpPr txBox="1"/>
          <p:nvPr/>
        </p:nvSpPr>
        <p:spPr>
          <a:xfrm>
            <a:off x="3402045" y="4841024"/>
            <a:ext cx="325786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2</a:t>
            </a:r>
            <a:endParaRPr sz="800" dirty="0">
              <a:latin typeface="Verdana"/>
              <a:cs typeface="Verdana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0CD4C04-BBD6-2A82-1824-9E2252DAFF9A}"/>
              </a:ext>
            </a:extLst>
          </p:cNvPr>
          <p:cNvCxnSpPr>
            <a:cxnSpLocks/>
          </p:cNvCxnSpPr>
          <p:nvPr/>
        </p:nvCxnSpPr>
        <p:spPr>
          <a:xfrm>
            <a:off x="2444823" y="5055314"/>
            <a:ext cx="1277381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BC8F740D-9980-1D2B-C57B-72832624E14E}"/>
              </a:ext>
            </a:extLst>
          </p:cNvPr>
          <p:cNvCxnSpPr>
            <a:cxnSpLocks/>
          </p:cNvCxnSpPr>
          <p:nvPr/>
        </p:nvCxnSpPr>
        <p:spPr>
          <a:xfrm>
            <a:off x="3171010" y="4261783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Дуга 48">
            <a:extLst>
              <a:ext uri="{FF2B5EF4-FFF2-40B4-BE49-F238E27FC236}">
                <a16:creationId xmlns:a16="http://schemas.microsoft.com/office/drawing/2014/main" id="{2C998371-A5BC-7542-0D31-B40601B30FE8}"/>
              </a:ext>
            </a:extLst>
          </p:cNvPr>
          <p:cNvSpPr/>
          <p:nvPr/>
        </p:nvSpPr>
        <p:spPr>
          <a:xfrm rot="4045426">
            <a:off x="1329792" y="3226150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object 43">
            <a:extLst>
              <a:ext uri="{FF2B5EF4-FFF2-40B4-BE49-F238E27FC236}">
                <a16:creationId xmlns:a16="http://schemas.microsoft.com/office/drawing/2014/main" id="{649FFD50-3E2F-F0A6-9A56-50418F78EAF0}"/>
              </a:ext>
            </a:extLst>
          </p:cNvPr>
          <p:cNvSpPr txBox="1"/>
          <p:nvPr/>
        </p:nvSpPr>
        <p:spPr>
          <a:xfrm>
            <a:off x="8559823" y="4580920"/>
            <a:ext cx="66715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128</a:t>
            </a:r>
            <a:endParaRPr sz="1100" dirty="0">
              <a:latin typeface="Verdana" pitchFamily="34" charset="0"/>
              <a:ea typeface="Verdana" pitchFamily="34" charset="0"/>
              <a:cs typeface="Verdana"/>
            </a:endParaRPr>
          </a:p>
        </p:txBody>
      </p:sp>
      <p:sp>
        <p:nvSpPr>
          <p:cNvPr id="111" name="object 43">
            <a:extLst>
              <a:ext uri="{FF2B5EF4-FFF2-40B4-BE49-F238E27FC236}">
                <a16:creationId xmlns:a16="http://schemas.microsoft.com/office/drawing/2014/main" id="{9DD74D22-9086-AE8D-52AE-333B0B74A635}"/>
              </a:ext>
            </a:extLst>
          </p:cNvPr>
          <p:cNvSpPr txBox="1"/>
          <p:nvPr/>
        </p:nvSpPr>
        <p:spPr>
          <a:xfrm>
            <a:off x="9376990" y="3704084"/>
            <a:ext cx="63447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130" dirty="0">
                <a:solidFill>
                  <a:srgbClr val="92D050"/>
                </a:solidFill>
                <a:latin typeface="Verdana"/>
                <a:cs typeface="Verdana"/>
              </a:rPr>
              <a:t> </a:t>
            </a:r>
            <a:r>
              <a:rPr lang="ru-RU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18</a:t>
            </a:r>
            <a:r>
              <a:rPr lang="en-US" sz="2000" b="1" spc="-20" dirty="0">
                <a:solidFill>
                  <a:srgbClr val="252C6A"/>
                </a:solidFill>
                <a:latin typeface="Verdana" pitchFamily="34" charset="0"/>
                <a:ea typeface="Verdana" pitchFamily="34" charset="0"/>
              </a:rPr>
              <a:t>1</a:t>
            </a:r>
            <a:endParaRPr lang="ru-RU" sz="2000" b="1" spc="-20" dirty="0">
              <a:solidFill>
                <a:srgbClr val="252C6A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EBDAB58-136C-4240-94B6-E35FF79FA7AF}"/>
              </a:ext>
            </a:extLst>
          </p:cNvPr>
          <p:cNvSpPr/>
          <p:nvPr/>
        </p:nvSpPr>
        <p:spPr>
          <a:xfrm>
            <a:off x="7166765" y="3462818"/>
            <a:ext cx="2982128" cy="1797469"/>
          </a:xfrm>
          <a:prstGeom prst="roundRect">
            <a:avLst>
              <a:gd name="adj" fmla="val 479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Дуга 31">
            <a:extLst>
              <a:ext uri="{FF2B5EF4-FFF2-40B4-BE49-F238E27FC236}">
                <a16:creationId xmlns:a16="http://schemas.microsoft.com/office/drawing/2014/main" id="{D5294D79-C39F-DDC6-679C-2E7A3358F505}"/>
              </a:ext>
            </a:extLst>
          </p:cNvPr>
          <p:cNvSpPr/>
          <p:nvPr/>
        </p:nvSpPr>
        <p:spPr>
          <a:xfrm rot="4045426">
            <a:off x="7873410" y="1068793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Дуга 60">
            <a:extLst>
              <a:ext uri="{FF2B5EF4-FFF2-40B4-BE49-F238E27FC236}">
                <a16:creationId xmlns:a16="http://schemas.microsoft.com/office/drawing/2014/main" id="{08008557-F09F-A399-042C-41296E3856EC}"/>
              </a:ext>
            </a:extLst>
          </p:cNvPr>
          <p:cNvSpPr/>
          <p:nvPr/>
        </p:nvSpPr>
        <p:spPr>
          <a:xfrm rot="4045426">
            <a:off x="4632738" y="1060169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Дуга 67">
            <a:extLst>
              <a:ext uri="{FF2B5EF4-FFF2-40B4-BE49-F238E27FC236}">
                <a16:creationId xmlns:a16="http://schemas.microsoft.com/office/drawing/2014/main" id="{6626D1B2-8B6D-7F35-3658-87B4EC1C1888}"/>
              </a:ext>
            </a:extLst>
          </p:cNvPr>
          <p:cNvSpPr/>
          <p:nvPr/>
        </p:nvSpPr>
        <p:spPr>
          <a:xfrm rot="4045426">
            <a:off x="1330325" y="1059349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8" name="object 14">
            <a:extLst>
              <a:ext uri="{FF2B5EF4-FFF2-40B4-BE49-F238E27FC236}">
                <a16:creationId xmlns:a16="http://schemas.microsoft.com/office/drawing/2014/main" id="{18E835A7-487D-E7A9-9390-6814060C4087}"/>
              </a:ext>
            </a:extLst>
          </p:cNvPr>
          <p:cNvSpPr/>
          <p:nvPr/>
        </p:nvSpPr>
        <p:spPr>
          <a:xfrm>
            <a:off x="3900683" y="5400489"/>
            <a:ext cx="2989754" cy="1800000"/>
          </a:xfrm>
          <a:custGeom>
            <a:avLst/>
            <a:gdLst/>
            <a:ahLst/>
            <a:cxnLst/>
            <a:rect l="l" t="t" r="r" b="b"/>
            <a:pathLst>
              <a:path w="2392680" h="1694179">
                <a:moveTo>
                  <a:pt x="154436" y="0"/>
                </a:moveTo>
                <a:lnTo>
                  <a:pt x="105623" y="7872"/>
                </a:lnTo>
                <a:lnTo>
                  <a:pt x="63229" y="29797"/>
                </a:lnTo>
                <a:lnTo>
                  <a:pt x="29797" y="63229"/>
                </a:lnTo>
                <a:lnTo>
                  <a:pt x="7872" y="105623"/>
                </a:lnTo>
                <a:lnTo>
                  <a:pt x="0" y="154436"/>
                </a:lnTo>
                <a:lnTo>
                  <a:pt x="0" y="1539187"/>
                </a:lnTo>
                <a:lnTo>
                  <a:pt x="7872" y="1588004"/>
                </a:lnTo>
                <a:lnTo>
                  <a:pt x="29797" y="1630399"/>
                </a:lnTo>
                <a:lnTo>
                  <a:pt x="63229" y="1663829"/>
                </a:lnTo>
                <a:lnTo>
                  <a:pt x="105623" y="1685751"/>
                </a:lnTo>
                <a:lnTo>
                  <a:pt x="154436" y="1693623"/>
                </a:lnTo>
                <a:lnTo>
                  <a:pt x="2237652" y="1693623"/>
                </a:lnTo>
                <a:lnTo>
                  <a:pt x="2286463" y="1685751"/>
                </a:lnTo>
                <a:lnTo>
                  <a:pt x="2328857" y="1663829"/>
                </a:lnTo>
                <a:lnTo>
                  <a:pt x="2362288" y="1630399"/>
                </a:lnTo>
                <a:lnTo>
                  <a:pt x="2384214" y="1588004"/>
                </a:lnTo>
                <a:lnTo>
                  <a:pt x="2392088" y="1539187"/>
                </a:lnTo>
                <a:lnTo>
                  <a:pt x="2392088" y="154436"/>
                </a:lnTo>
                <a:lnTo>
                  <a:pt x="2384214" y="105623"/>
                </a:lnTo>
                <a:lnTo>
                  <a:pt x="2362288" y="63229"/>
                </a:lnTo>
                <a:lnTo>
                  <a:pt x="2328857" y="29797"/>
                </a:lnTo>
                <a:lnTo>
                  <a:pt x="2286463" y="7872"/>
                </a:lnTo>
                <a:lnTo>
                  <a:pt x="2237652" y="0"/>
                </a:lnTo>
                <a:lnTo>
                  <a:pt x="154436" y="0"/>
                </a:lnTo>
                <a:close/>
              </a:path>
            </a:pathLst>
          </a:custGeom>
          <a:ln w="254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84">
            <a:extLst>
              <a:ext uri="{FF2B5EF4-FFF2-40B4-BE49-F238E27FC236}">
                <a16:creationId xmlns:a16="http://schemas.microsoft.com/office/drawing/2014/main" id="{5932DB88-4382-001D-431A-5E27AFD70005}"/>
              </a:ext>
            </a:extLst>
          </p:cNvPr>
          <p:cNvSpPr txBox="1"/>
          <p:nvPr/>
        </p:nvSpPr>
        <p:spPr>
          <a:xfrm>
            <a:off x="6695555" y="6061471"/>
            <a:ext cx="415902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1070" name="object 84">
            <a:extLst>
              <a:ext uri="{FF2B5EF4-FFF2-40B4-BE49-F238E27FC236}">
                <a16:creationId xmlns:a16="http://schemas.microsoft.com/office/drawing/2014/main" id="{A539E2F0-ECC9-27EE-C28A-BB4CE8FB3D8D}"/>
              </a:ext>
            </a:extLst>
          </p:cNvPr>
          <p:cNvSpPr txBox="1"/>
          <p:nvPr/>
        </p:nvSpPr>
        <p:spPr>
          <a:xfrm>
            <a:off x="6675462" y="6831117"/>
            <a:ext cx="327228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2</a:t>
            </a:r>
            <a:endParaRPr sz="800" dirty="0">
              <a:latin typeface="Verdana"/>
              <a:cs typeface="Verdana"/>
            </a:endParaRPr>
          </a:p>
        </p:txBody>
      </p:sp>
      <p:cxnSp>
        <p:nvCxnSpPr>
          <p:cNvPr id="1071" name="Прямая соединительная линия 1070">
            <a:extLst>
              <a:ext uri="{FF2B5EF4-FFF2-40B4-BE49-F238E27FC236}">
                <a16:creationId xmlns:a16="http://schemas.microsoft.com/office/drawing/2014/main" id="{8760B0D5-5CFA-B240-68E9-93554BDAA257}"/>
              </a:ext>
            </a:extLst>
          </p:cNvPr>
          <p:cNvCxnSpPr>
            <a:cxnSpLocks/>
          </p:cNvCxnSpPr>
          <p:nvPr/>
        </p:nvCxnSpPr>
        <p:spPr>
          <a:xfrm>
            <a:off x="5687473" y="7053717"/>
            <a:ext cx="1283035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Прямая соединительная линия 1071">
            <a:extLst>
              <a:ext uri="{FF2B5EF4-FFF2-40B4-BE49-F238E27FC236}">
                <a16:creationId xmlns:a16="http://schemas.microsoft.com/office/drawing/2014/main" id="{EBAF512A-FFED-754A-FC91-5E0084D4C39E}"/>
              </a:ext>
            </a:extLst>
          </p:cNvPr>
          <p:cNvCxnSpPr>
            <a:cxnSpLocks/>
          </p:cNvCxnSpPr>
          <p:nvPr/>
        </p:nvCxnSpPr>
        <p:spPr>
          <a:xfrm>
            <a:off x="6400087" y="6256997"/>
            <a:ext cx="55363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bject 84">
            <a:extLst>
              <a:ext uri="{FF2B5EF4-FFF2-40B4-BE49-F238E27FC236}">
                <a16:creationId xmlns:a16="http://schemas.microsoft.com/office/drawing/2014/main" id="{D4576566-7539-AB60-AAE8-F01D8077510D}"/>
              </a:ext>
            </a:extLst>
          </p:cNvPr>
          <p:cNvSpPr txBox="1"/>
          <p:nvPr/>
        </p:nvSpPr>
        <p:spPr>
          <a:xfrm>
            <a:off x="9984725" y="6782108"/>
            <a:ext cx="327228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2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33" name="object 84">
            <a:extLst>
              <a:ext uri="{FF2B5EF4-FFF2-40B4-BE49-F238E27FC236}">
                <a16:creationId xmlns:a16="http://schemas.microsoft.com/office/drawing/2014/main" id="{ADC2B3FE-568F-F62E-32A2-FBE5514ECE8B}"/>
              </a:ext>
            </a:extLst>
          </p:cNvPr>
          <p:cNvSpPr txBox="1"/>
          <p:nvPr/>
        </p:nvSpPr>
        <p:spPr>
          <a:xfrm>
            <a:off x="9975752" y="4064124"/>
            <a:ext cx="414069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34" name="object 84">
            <a:extLst>
              <a:ext uri="{FF2B5EF4-FFF2-40B4-BE49-F238E27FC236}">
                <a16:creationId xmlns:a16="http://schemas.microsoft.com/office/drawing/2014/main" id="{B9B05B90-263F-197C-7032-0DEA99A0F03C}"/>
              </a:ext>
            </a:extLst>
          </p:cNvPr>
          <p:cNvSpPr txBox="1"/>
          <p:nvPr/>
        </p:nvSpPr>
        <p:spPr>
          <a:xfrm>
            <a:off x="9975752" y="4841024"/>
            <a:ext cx="325786" cy="271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11741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11741"/>
                </a:solidFill>
                <a:latin typeface="Verdana"/>
                <a:cs typeface="Verdana"/>
              </a:rPr>
              <a:t>2</a:t>
            </a:r>
            <a:endParaRPr sz="800" dirty="0">
              <a:solidFill>
                <a:srgbClr val="211741"/>
              </a:solidFill>
              <a:latin typeface="Verdana"/>
              <a:cs typeface="Verdana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C7960C2-9172-0BF3-77A8-ABCFAEDC87F8}"/>
              </a:ext>
            </a:extLst>
          </p:cNvPr>
          <p:cNvCxnSpPr>
            <a:cxnSpLocks/>
          </p:cNvCxnSpPr>
          <p:nvPr/>
        </p:nvCxnSpPr>
        <p:spPr>
          <a:xfrm>
            <a:off x="9024158" y="5055314"/>
            <a:ext cx="1277381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D589089-4636-0E9E-499A-932999E603CF}"/>
              </a:ext>
            </a:extLst>
          </p:cNvPr>
          <p:cNvCxnSpPr>
            <a:cxnSpLocks/>
          </p:cNvCxnSpPr>
          <p:nvPr/>
        </p:nvCxnSpPr>
        <p:spPr>
          <a:xfrm>
            <a:off x="9750345" y="4261783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Дуга 30">
            <a:extLst>
              <a:ext uri="{FF2B5EF4-FFF2-40B4-BE49-F238E27FC236}">
                <a16:creationId xmlns:a16="http://schemas.microsoft.com/office/drawing/2014/main" id="{915611FC-94EE-E114-6FD0-9E1E898F34C4}"/>
              </a:ext>
            </a:extLst>
          </p:cNvPr>
          <p:cNvSpPr/>
          <p:nvPr/>
        </p:nvSpPr>
        <p:spPr>
          <a:xfrm rot="4045426">
            <a:off x="7909127" y="3226150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56" name="Дуга 1055">
            <a:extLst>
              <a:ext uri="{FF2B5EF4-FFF2-40B4-BE49-F238E27FC236}">
                <a16:creationId xmlns:a16="http://schemas.microsoft.com/office/drawing/2014/main" id="{BDCC096E-0BC3-75C8-6CBA-3270B0F9AEC3}"/>
              </a:ext>
            </a:extLst>
          </p:cNvPr>
          <p:cNvSpPr/>
          <p:nvPr/>
        </p:nvSpPr>
        <p:spPr>
          <a:xfrm rot="4045426">
            <a:off x="4498380" y="5202452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object 84">
            <a:extLst>
              <a:ext uri="{FF2B5EF4-FFF2-40B4-BE49-F238E27FC236}">
                <a16:creationId xmlns:a16="http://schemas.microsoft.com/office/drawing/2014/main" id="{AFFD0C58-E07F-3DD4-BF9F-7437D6DF6BE3}"/>
              </a:ext>
            </a:extLst>
          </p:cNvPr>
          <p:cNvSpPr txBox="1"/>
          <p:nvPr/>
        </p:nvSpPr>
        <p:spPr>
          <a:xfrm>
            <a:off x="3400212" y="5985388"/>
            <a:ext cx="415902" cy="2716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72000" rIns="0" bIns="0" rtlCol="0">
            <a:no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52C6A"/>
                </a:solidFill>
                <a:latin typeface="Verdana"/>
                <a:cs typeface="Verdana"/>
              </a:rPr>
              <a:t>202</a:t>
            </a:r>
            <a:r>
              <a:rPr lang="ru-RU" sz="800" dirty="0">
                <a:solidFill>
                  <a:srgbClr val="252C6A"/>
                </a:solidFill>
                <a:latin typeface="Verdana"/>
                <a:cs typeface="Verdana"/>
              </a:rPr>
              <a:t>4</a:t>
            </a:r>
            <a:endParaRPr sz="800" dirty="0">
              <a:latin typeface="Verdana"/>
              <a:cs typeface="Verdana"/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8A185AF2-6874-3B37-FD7D-B760E15B5EEB}"/>
              </a:ext>
            </a:extLst>
          </p:cNvPr>
          <p:cNvCxnSpPr>
            <a:cxnSpLocks/>
          </p:cNvCxnSpPr>
          <p:nvPr/>
        </p:nvCxnSpPr>
        <p:spPr>
          <a:xfrm>
            <a:off x="3029701" y="6207903"/>
            <a:ext cx="55363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Дуга 41">
            <a:extLst>
              <a:ext uri="{FF2B5EF4-FFF2-40B4-BE49-F238E27FC236}">
                <a16:creationId xmlns:a16="http://schemas.microsoft.com/office/drawing/2014/main" id="{7E68B24F-9D1F-1A30-99B0-B86F46484866}"/>
              </a:ext>
            </a:extLst>
          </p:cNvPr>
          <p:cNvSpPr/>
          <p:nvPr/>
        </p:nvSpPr>
        <p:spPr>
          <a:xfrm rot="4045426">
            <a:off x="1090252" y="5141016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23F2AB55-7336-BD2F-C745-FC58C104BCB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763" algn="ctr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763" algn="ctr">
                <a:lnSpc>
                  <a:spcPct val="100000"/>
                </a:lnSpc>
                <a:spcBef>
                  <a:spcPts val="55"/>
                </a:spcBef>
              </a:pPr>
              <a:t>8</a:t>
            </a:fld>
            <a:endParaRPr b="0" spc="-50" dirty="0"/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7389DAA9-3A65-E493-6DF1-976D7AA12D35}"/>
              </a:ext>
            </a:extLst>
          </p:cNvPr>
          <p:cNvCxnSpPr>
            <a:cxnSpLocks/>
          </p:cNvCxnSpPr>
          <p:nvPr/>
        </p:nvCxnSpPr>
        <p:spPr>
          <a:xfrm>
            <a:off x="6451497" y="4261783"/>
            <a:ext cx="55119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BCF23E3A-46F1-C6FC-9B69-4E7F0B06DCCA}"/>
              </a:ext>
            </a:extLst>
          </p:cNvPr>
          <p:cNvCxnSpPr>
            <a:cxnSpLocks/>
          </p:cNvCxnSpPr>
          <p:nvPr/>
        </p:nvCxnSpPr>
        <p:spPr>
          <a:xfrm>
            <a:off x="5725310" y="5055314"/>
            <a:ext cx="1277381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Дуга 94">
            <a:extLst>
              <a:ext uri="{FF2B5EF4-FFF2-40B4-BE49-F238E27FC236}">
                <a16:creationId xmlns:a16="http://schemas.microsoft.com/office/drawing/2014/main" id="{5ED7F237-7D97-4DD0-0802-7EAA55418C55}"/>
              </a:ext>
            </a:extLst>
          </p:cNvPr>
          <p:cNvSpPr/>
          <p:nvPr/>
        </p:nvSpPr>
        <p:spPr>
          <a:xfrm rot="4045426">
            <a:off x="4610279" y="3226150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66" name="Прямая соединительная линия 1065">
            <a:extLst>
              <a:ext uri="{FF2B5EF4-FFF2-40B4-BE49-F238E27FC236}">
                <a16:creationId xmlns:a16="http://schemas.microsoft.com/office/drawing/2014/main" id="{766B6DE3-36A0-4F1F-C071-5ECFF4142705}"/>
              </a:ext>
            </a:extLst>
          </p:cNvPr>
          <p:cNvCxnSpPr>
            <a:cxnSpLocks/>
          </p:cNvCxnSpPr>
          <p:nvPr/>
        </p:nvCxnSpPr>
        <p:spPr>
          <a:xfrm>
            <a:off x="8996096" y="7001434"/>
            <a:ext cx="1277381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Дуга 39">
            <a:extLst>
              <a:ext uri="{FF2B5EF4-FFF2-40B4-BE49-F238E27FC236}">
                <a16:creationId xmlns:a16="http://schemas.microsoft.com/office/drawing/2014/main" id="{3702BFBD-243C-C28C-768C-5B3A11FEBA93}"/>
              </a:ext>
            </a:extLst>
          </p:cNvPr>
          <p:cNvSpPr/>
          <p:nvPr/>
        </p:nvSpPr>
        <p:spPr>
          <a:xfrm rot="4045426">
            <a:off x="7900642" y="5172270"/>
            <a:ext cx="1917488" cy="1768408"/>
          </a:xfrm>
          <a:prstGeom prst="arc">
            <a:avLst>
              <a:gd name="adj1" fmla="val 17645812"/>
              <a:gd name="adj2" fmla="val 882590"/>
            </a:avLst>
          </a:prstGeom>
          <a:ln w="25400">
            <a:solidFill>
              <a:srgbClr val="92D050"/>
            </a:solidFill>
            <a:headEnd type="triangl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8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6866953B-0574-51D8-476E-97610EA582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641" y="676117"/>
            <a:ext cx="772923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ПОКАЗАТЕЛИ НИОКР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6AE11592-19C6-0857-8D7E-68E1A5E153A6}"/>
              </a:ext>
            </a:extLst>
          </p:cNvPr>
          <p:cNvCxnSpPr/>
          <p:nvPr/>
        </p:nvCxnSpPr>
        <p:spPr>
          <a:xfrm>
            <a:off x="4774127" y="1943100"/>
            <a:ext cx="1378904" cy="0"/>
          </a:xfrm>
          <a:prstGeom prst="straightConnector1">
            <a:avLst/>
          </a:prstGeom>
          <a:ln w="38100">
            <a:solidFill>
              <a:srgbClr val="21174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ject 28">
            <a:extLst>
              <a:ext uri="{FF2B5EF4-FFF2-40B4-BE49-F238E27FC236}">
                <a16:creationId xmlns:a16="http://schemas.microsoft.com/office/drawing/2014/main" id="{2B388EDB-2AD2-542B-2463-36C33031C7BD}"/>
              </a:ext>
            </a:extLst>
          </p:cNvPr>
          <p:cNvSpPr txBox="1"/>
          <p:nvPr/>
        </p:nvSpPr>
        <p:spPr>
          <a:xfrm>
            <a:off x="808427" y="3272036"/>
            <a:ext cx="54786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25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НИОКР в «Молодежных лабораториях» </a:t>
            </a:r>
            <a:br>
              <a:rPr lang="ru-RU" sz="1400" b="1" spc="-25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</a:br>
            <a:r>
              <a:rPr lang="ru-RU" sz="1400" b="1" spc="-25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по НП «Наука и университеты»,</a:t>
            </a:r>
            <a:r>
              <a:rPr sz="1400" b="1" spc="-25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</a:t>
            </a:r>
            <a:r>
              <a:rPr sz="1400" spc="-25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тыс. руб</a:t>
            </a:r>
            <a:r>
              <a:rPr sz="1400" spc="-20" dirty="0">
                <a:solidFill>
                  <a:srgbClr val="4228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object 29">
            <a:extLst>
              <a:ext uri="{FF2B5EF4-FFF2-40B4-BE49-F238E27FC236}">
                <a16:creationId xmlns:a16="http://schemas.microsoft.com/office/drawing/2014/main" id="{AAAE1BC4-FFD9-AFFA-6BE6-F517AD6D8C3B}"/>
              </a:ext>
            </a:extLst>
          </p:cNvPr>
          <p:cNvSpPr txBox="1"/>
          <p:nvPr/>
        </p:nvSpPr>
        <p:spPr>
          <a:xfrm>
            <a:off x="808427" y="4640188"/>
            <a:ext cx="5478623" cy="42838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-12700">
              <a:lnSpc>
                <a:spcPct val="101200"/>
              </a:lnSpc>
              <a:spcBef>
                <a:spcPts val="944"/>
              </a:spcBef>
            </a:pPr>
            <a:r>
              <a:rPr lang="ru-RU" sz="1400" b="1" spc="-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Изобретения и разработки по грантам и договорам со сторонними организациями</a:t>
            </a:r>
            <a:r>
              <a:rPr sz="1400" spc="-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sz="1400" spc="-2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</a:t>
            </a:r>
            <a:r>
              <a:rPr sz="1400" spc="-7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400" spc="-2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</a:t>
            </a:r>
            <a:r>
              <a:rPr sz="1400" spc="-2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object 28">
            <a:extLst>
              <a:ext uri="{FF2B5EF4-FFF2-40B4-BE49-F238E27FC236}">
                <a16:creationId xmlns:a16="http://schemas.microsoft.com/office/drawing/2014/main" id="{729BE338-A6BF-FB08-315A-E722303D4238}"/>
              </a:ext>
            </a:extLst>
          </p:cNvPr>
          <p:cNvSpPr txBox="1"/>
          <p:nvPr/>
        </p:nvSpPr>
        <p:spPr>
          <a:xfrm>
            <a:off x="808427" y="3961298"/>
            <a:ext cx="54786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400" b="1" spc="-3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Исследования и разработки при поддержке Российского научного фонда</a:t>
            </a:r>
            <a:r>
              <a:rPr lang="ru-RU" sz="1400" b="1" spc="-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400" spc="-2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</a:t>
            </a:r>
            <a:r>
              <a:rPr lang="ru-RU" sz="1400" spc="-7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spc="-2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руб.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object 28">
            <a:extLst>
              <a:ext uri="{FF2B5EF4-FFF2-40B4-BE49-F238E27FC236}">
                <a16:creationId xmlns:a16="http://schemas.microsoft.com/office/drawing/2014/main" id="{18C0C982-6AC5-2CE6-7E69-681B841A256A}"/>
              </a:ext>
            </a:extLst>
          </p:cNvPr>
          <p:cNvSpPr txBox="1"/>
          <p:nvPr/>
        </p:nvSpPr>
        <p:spPr>
          <a:xfrm>
            <a:off x="808426" y="5457955"/>
            <a:ext cx="54786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object 36">
            <a:extLst>
              <a:ext uri="{FF2B5EF4-FFF2-40B4-BE49-F238E27FC236}">
                <a16:creationId xmlns:a16="http://schemas.microsoft.com/office/drawing/2014/main" id="{4E24FADD-2D3F-F8FB-B101-58F0E3F91728}"/>
              </a:ext>
            </a:extLst>
          </p:cNvPr>
          <p:cNvSpPr txBox="1"/>
          <p:nvPr/>
        </p:nvSpPr>
        <p:spPr>
          <a:xfrm>
            <a:off x="825409" y="5612848"/>
            <a:ext cx="48433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ru-RU" sz="14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езультаты интеллектуальной деятельности </a:t>
            </a:r>
            <a:r>
              <a:rPr lang="ru-RU" sz="1400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1400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изобретения и полезные модели)</a:t>
            </a:r>
            <a:endParaRPr sz="1400" spc="-25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5" name="object 39">
            <a:extLst>
              <a:ext uri="{FF2B5EF4-FFF2-40B4-BE49-F238E27FC236}">
                <a16:creationId xmlns:a16="http://schemas.microsoft.com/office/drawing/2014/main" id="{BEE52908-3E3D-7A9E-62C0-498E9A756FA7}"/>
              </a:ext>
            </a:extLst>
          </p:cNvPr>
          <p:cNvSpPr txBox="1"/>
          <p:nvPr/>
        </p:nvSpPr>
        <p:spPr>
          <a:xfrm>
            <a:off x="825409" y="6720081"/>
            <a:ext cx="48433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Диссертационные</a:t>
            </a:r>
            <a:r>
              <a:rPr sz="1400" b="1" spc="-6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советы</a:t>
            </a:r>
            <a:endParaRPr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object 40">
            <a:extLst>
              <a:ext uri="{FF2B5EF4-FFF2-40B4-BE49-F238E27FC236}">
                <a16:creationId xmlns:a16="http://schemas.microsoft.com/office/drawing/2014/main" id="{4E6CB9B7-9D0D-DE51-654F-BCFB658E5E0F}"/>
              </a:ext>
            </a:extLst>
          </p:cNvPr>
          <p:cNvSpPr txBox="1"/>
          <p:nvPr/>
        </p:nvSpPr>
        <p:spPr>
          <a:xfrm>
            <a:off x="838575" y="6255629"/>
            <a:ext cx="526162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3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Издание научных ж</a:t>
            </a:r>
            <a:r>
              <a:rPr sz="1400" b="1" spc="-35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урнал</a:t>
            </a:r>
            <a:r>
              <a:rPr lang="ru-RU" sz="1400" b="1" spc="-3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ов (</a:t>
            </a:r>
            <a:r>
              <a:rPr sz="1400" b="1" spc="-3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уров</a:t>
            </a:r>
            <a:r>
              <a:rPr lang="ru-RU" sz="1400" b="1" spc="-3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sz="1400" b="1" spc="-3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ru-RU" sz="1400" b="1" spc="-3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ь</a:t>
            </a:r>
            <a:r>
              <a:rPr sz="14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ВАК</a:t>
            </a:r>
            <a:r>
              <a:rPr lang="ru-RU" sz="14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0DF14F86-E942-8E13-55F5-60EF54DC74D1}"/>
              </a:ext>
            </a:extLst>
          </p:cNvPr>
          <p:cNvCxnSpPr>
            <a:cxnSpLocks/>
          </p:cNvCxnSpPr>
          <p:nvPr/>
        </p:nvCxnSpPr>
        <p:spPr>
          <a:xfrm>
            <a:off x="838575" y="5372100"/>
            <a:ext cx="9149975" cy="0"/>
          </a:xfrm>
          <a:prstGeom prst="line">
            <a:avLst/>
          </a:prstGeom>
          <a:ln w="254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bject 19">
            <a:extLst>
              <a:ext uri="{FF2B5EF4-FFF2-40B4-BE49-F238E27FC236}">
                <a16:creationId xmlns:a16="http://schemas.microsoft.com/office/drawing/2014/main" id="{7BD16D70-0ECF-79CA-6313-DAEEECA7B7BD}"/>
              </a:ext>
            </a:extLst>
          </p:cNvPr>
          <p:cNvSpPr txBox="1"/>
          <p:nvPr/>
        </p:nvSpPr>
        <p:spPr>
          <a:xfrm>
            <a:off x="6766982" y="3351661"/>
            <a:ext cx="98666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55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</a:t>
            </a:r>
            <a:r>
              <a:rPr sz="2000" b="1" spc="-55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b="1" spc="-25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ru-RU" sz="2000" b="1" spc="-25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99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object 20">
            <a:extLst>
              <a:ext uri="{FF2B5EF4-FFF2-40B4-BE49-F238E27FC236}">
                <a16:creationId xmlns:a16="http://schemas.microsoft.com/office/drawing/2014/main" id="{9B835878-5AF0-8DAD-4959-D980E469FD13}"/>
              </a:ext>
            </a:extLst>
          </p:cNvPr>
          <p:cNvSpPr txBox="1"/>
          <p:nvPr/>
        </p:nvSpPr>
        <p:spPr>
          <a:xfrm>
            <a:off x="8744934" y="3351661"/>
            <a:ext cx="98765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52</a:t>
            </a:r>
            <a:r>
              <a:rPr sz="2000" b="1" spc="-5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167</a:t>
            </a:r>
            <a:endParaRPr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object 30">
            <a:extLst>
              <a:ext uri="{FF2B5EF4-FFF2-40B4-BE49-F238E27FC236}">
                <a16:creationId xmlns:a16="http://schemas.microsoft.com/office/drawing/2014/main" id="{402D4B60-C95B-0280-60D7-EF36C3CA8B10}"/>
              </a:ext>
            </a:extLst>
          </p:cNvPr>
          <p:cNvSpPr txBox="1"/>
          <p:nvPr/>
        </p:nvSpPr>
        <p:spPr>
          <a:xfrm>
            <a:off x="6877212" y="4076700"/>
            <a:ext cx="814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3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object 31">
            <a:extLst>
              <a:ext uri="{FF2B5EF4-FFF2-40B4-BE49-F238E27FC236}">
                <a16:creationId xmlns:a16="http://schemas.microsoft.com/office/drawing/2014/main" id="{314BD260-2A3E-4A5D-6008-E33C467CA884}"/>
              </a:ext>
            </a:extLst>
          </p:cNvPr>
          <p:cNvSpPr txBox="1"/>
          <p:nvPr/>
        </p:nvSpPr>
        <p:spPr>
          <a:xfrm>
            <a:off x="8742023" y="4076700"/>
            <a:ext cx="9738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sz="2000" b="1" spc="-8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</a:t>
            </a:r>
            <a:endParaRPr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object 32">
            <a:extLst>
              <a:ext uri="{FF2B5EF4-FFF2-40B4-BE49-F238E27FC236}">
                <a16:creationId xmlns:a16="http://schemas.microsoft.com/office/drawing/2014/main" id="{94DF26F3-6D97-585F-8B60-7A98998F155D}"/>
              </a:ext>
            </a:extLst>
          </p:cNvPr>
          <p:cNvSpPr txBox="1"/>
          <p:nvPr/>
        </p:nvSpPr>
        <p:spPr>
          <a:xfrm>
            <a:off x="6794153" y="4769171"/>
            <a:ext cx="987657" cy="25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70"/>
              </a:lnSpc>
              <a:spcBef>
                <a:spcPts val="100"/>
              </a:spcBef>
            </a:pPr>
            <a:r>
              <a:rPr lang="ru-RU" sz="2000" b="1" spc="-25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78 159</a:t>
            </a:r>
          </a:p>
        </p:txBody>
      </p:sp>
      <p:sp>
        <p:nvSpPr>
          <p:cNvPr id="76" name="object 33">
            <a:extLst>
              <a:ext uri="{FF2B5EF4-FFF2-40B4-BE49-F238E27FC236}">
                <a16:creationId xmlns:a16="http://schemas.microsoft.com/office/drawing/2014/main" id="{C411B993-4C2F-8298-3508-F3C130FC9CE2}"/>
              </a:ext>
            </a:extLst>
          </p:cNvPr>
          <p:cNvSpPr txBox="1"/>
          <p:nvPr/>
        </p:nvSpPr>
        <p:spPr>
          <a:xfrm>
            <a:off x="8742023" y="4738815"/>
            <a:ext cx="120972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117 799</a:t>
            </a:r>
            <a:endParaRPr sz="2000" b="1" spc="-3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8" name="object 35">
            <a:extLst>
              <a:ext uri="{FF2B5EF4-FFF2-40B4-BE49-F238E27FC236}">
                <a16:creationId xmlns:a16="http://schemas.microsoft.com/office/drawing/2014/main" id="{1DAF6503-FAF1-E2D4-C499-C843E8F65095}"/>
              </a:ext>
            </a:extLst>
          </p:cNvPr>
          <p:cNvSpPr txBox="1"/>
          <p:nvPr/>
        </p:nvSpPr>
        <p:spPr>
          <a:xfrm>
            <a:off x="8162693" y="5354081"/>
            <a:ext cx="987657" cy="2274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70"/>
              </a:lnSpc>
              <a:spcBef>
                <a:spcPts val="100"/>
              </a:spcBef>
            </a:pP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633A282F-B251-CBFF-19DD-EA77D559D98B}"/>
              </a:ext>
            </a:extLst>
          </p:cNvPr>
          <p:cNvSpPr txBox="1"/>
          <p:nvPr/>
        </p:nvSpPr>
        <p:spPr>
          <a:xfrm>
            <a:off x="6783965" y="5745347"/>
            <a:ext cx="1036000" cy="34817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50165" algn="ctr">
              <a:lnSpc>
                <a:spcPct val="100000"/>
              </a:lnSpc>
              <a:spcBef>
                <a:spcPts val="315"/>
              </a:spcBef>
            </a:pPr>
            <a:r>
              <a:rPr sz="2000" b="1" spc="-2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endParaRPr sz="2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805FD0A1-E5B2-33B7-CE3C-023E4A1484B0}"/>
              </a:ext>
            </a:extLst>
          </p:cNvPr>
          <p:cNvSpPr txBox="1"/>
          <p:nvPr/>
        </p:nvSpPr>
        <p:spPr>
          <a:xfrm>
            <a:off x="8667748" y="5745347"/>
            <a:ext cx="1097919" cy="34817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1275" algn="ctr">
              <a:lnSpc>
                <a:spcPct val="100000"/>
              </a:lnSpc>
              <a:spcBef>
                <a:spcPts val="315"/>
              </a:spcBef>
            </a:pPr>
            <a:r>
              <a:rPr sz="20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endParaRPr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" name="object 37">
            <a:extLst>
              <a:ext uri="{FF2B5EF4-FFF2-40B4-BE49-F238E27FC236}">
                <a16:creationId xmlns:a16="http://schemas.microsoft.com/office/drawing/2014/main" id="{C1893A9E-39B7-13E4-70E3-28F7C662BC39}"/>
              </a:ext>
            </a:extLst>
          </p:cNvPr>
          <p:cNvSpPr txBox="1"/>
          <p:nvPr/>
        </p:nvSpPr>
        <p:spPr>
          <a:xfrm>
            <a:off x="6783965" y="6228483"/>
            <a:ext cx="1036000" cy="34817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50165" algn="ctr">
              <a:lnSpc>
                <a:spcPct val="100000"/>
              </a:lnSpc>
              <a:spcBef>
                <a:spcPts val="315"/>
              </a:spcBef>
            </a:pPr>
            <a:r>
              <a:rPr sz="2000" b="1" spc="-2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sz="2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object 38">
            <a:extLst>
              <a:ext uri="{FF2B5EF4-FFF2-40B4-BE49-F238E27FC236}">
                <a16:creationId xmlns:a16="http://schemas.microsoft.com/office/drawing/2014/main" id="{2A8E3AD3-1BC8-F5A8-745D-394856FFEE1C}"/>
              </a:ext>
            </a:extLst>
          </p:cNvPr>
          <p:cNvSpPr txBox="1"/>
          <p:nvPr/>
        </p:nvSpPr>
        <p:spPr>
          <a:xfrm>
            <a:off x="8667748" y="6228483"/>
            <a:ext cx="1097919" cy="34817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1275" algn="ctr">
              <a:lnSpc>
                <a:spcPct val="100000"/>
              </a:lnSpc>
              <a:spcBef>
                <a:spcPts val="315"/>
              </a:spcBef>
            </a:pPr>
            <a:r>
              <a:rPr sz="20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object 37">
            <a:extLst>
              <a:ext uri="{FF2B5EF4-FFF2-40B4-BE49-F238E27FC236}">
                <a16:creationId xmlns:a16="http://schemas.microsoft.com/office/drawing/2014/main" id="{4C576AA9-5DD8-AEE1-E941-66B64AE785AC}"/>
              </a:ext>
            </a:extLst>
          </p:cNvPr>
          <p:cNvSpPr txBox="1"/>
          <p:nvPr/>
        </p:nvSpPr>
        <p:spPr>
          <a:xfrm>
            <a:off x="6783965" y="6685683"/>
            <a:ext cx="1036000" cy="34817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50165" algn="ctr">
              <a:spcBef>
                <a:spcPts val="315"/>
              </a:spcBef>
            </a:pPr>
            <a:r>
              <a:rPr lang="ru-RU" sz="2000" b="1" spc="-2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sz="2000" b="1" spc="-25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4" name="object 38">
            <a:extLst>
              <a:ext uri="{FF2B5EF4-FFF2-40B4-BE49-F238E27FC236}">
                <a16:creationId xmlns:a16="http://schemas.microsoft.com/office/drawing/2014/main" id="{93F325AF-C6FC-D60F-9C39-66BC2C0B2BC1}"/>
              </a:ext>
            </a:extLst>
          </p:cNvPr>
          <p:cNvSpPr txBox="1"/>
          <p:nvPr/>
        </p:nvSpPr>
        <p:spPr>
          <a:xfrm>
            <a:off x="8667748" y="6685683"/>
            <a:ext cx="1097919" cy="34817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1275" algn="ctr">
              <a:spcBef>
                <a:spcPts val="315"/>
              </a:spcBef>
            </a:pPr>
            <a:r>
              <a:rPr lang="ru-RU" sz="2000" b="1" spc="-2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sz="2000" b="1" spc="-25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989D00CF-61E9-2AA6-494D-71BD3F0709B9}"/>
              </a:ext>
            </a:extLst>
          </p:cNvPr>
          <p:cNvCxnSpPr>
            <a:cxnSpLocks/>
          </p:cNvCxnSpPr>
          <p:nvPr/>
        </p:nvCxnSpPr>
        <p:spPr>
          <a:xfrm>
            <a:off x="838575" y="3885098"/>
            <a:ext cx="8910109" cy="0"/>
          </a:xfrm>
          <a:prstGeom prst="line">
            <a:avLst/>
          </a:prstGeom>
          <a:ln w="952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FAA135B9-1F6E-E38C-209F-4CD7AEBBBFF5}"/>
              </a:ext>
            </a:extLst>
          </p:cNvPr>
          <p:cNvCxnSpPr>
            <a:cxnSpLocks/>
          </p:cNvCxnSpPr>
          <p:nvPr/>
        </p:nvCxnSpPr>
        <p:spPr>
          <a:xfrm>
            <a:off x="838575" y="4494698"/>
            <a:ext cx="8910109" cy="0"/>
          </a:xfrm>
          <a:prstGeom prst="line">
            <a:avLst/>
          </a:prstGeom>
          <a:ln w="9525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ACFEEE28-6A80-66E2-54A3-D7AA8950A0EE}"/>
              </a:ext>
            </a:extLst>
          </p:cNvPr>
          <p:cNvCxnSpPr>
            <a:cxnSpLocks/>
          </p:cNvCxnSpPr>
          <p:nvPr/>
        </p:nvCxnSpPr>
        <p:spPr>
          <a:xfrm>
            <a:off x="7868980" y="3481183"/>
            <a:ext cx="69310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302ED580-298E-5A24-CDFB-57B0377771BD}"/>
              </a:ext>
            </a:extLst>
          </p:cNvPr>
          <p:cNvCxnSpPr>
            <a:cxnSpLocks/>
          </p:cNvCxnSpPr>
          <p:nvPr/>
        </p:nvCxnSpPr>
        <p:spPr>
          <a:xfrm>
            <a:off x="7868980" y="4206222"/>
            <a:ext cx="69310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46DB7411-D460-EBC9-1BA4-BE1FA003D915}"/>
              </a:ext>
            </a:extLst>
          </p:cNvPr>
          <p:cNvCxnSpPr>
            <a:cxnSpLocks/>
          </p:cNvCxnSpPr>
          <p:nvPr/>
        </p:nvCxnSpPr>
        <p:spPr>
          <a:xfrm>
            <a:off x="7868980" y="4897411"/>
            <a:ext cx="693104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DE4047E3-F5F5-7112-AC46-BB613434C5EC}"/>
              </a:ext>
            </a:extLst>
          </p:cNvPr>
          <p:cNvCxnSpPr>
            <a:cxnSpLocks/>
          </p:cNvCxnSpPr>
          <p:nvPr/>
        </p:nvCxnSpPr>
        <p:spPr>
          <a:xfrm>
            <a:off x="7868980" y="6371791"/>
            <a:ext cx="693104" cy="0"/>
          </a:xfrm>
          <a:prstGeom prst="straightConnector1">
            <a:avLst/>
          </a:prstGeom>
          <a:ln w="38100">
            <a:solidFill>
              <a:srgbClr val="21174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F5C7DEAF-74BB-C53D-9E60-7ED60A7800C8}"/>
              </a:ext>
            </a:extLst>
          </p:cNvPr>
          <p:cNvCxnSpPr>
            <a:cxnSpLocks/>
          </p:cNvCxnSpPr>
          <p:nvPr/>
        </p:nvCxnSpPr>
        <p:spPr>
          <a:xfrm>
            <a:off x="7868980" y="5888655"/>
            <a:ext cx="693104" cy="0"/>
          </a:xfrm>
          <a:prstGeom prst="straightConnector1">
            <a:avLst/>
          </a:prstGeom>
          <a:ln w="38100">
            <a:solidFill>
              <a:srgbClr val="21174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DE7D2988-2F30-F9B6-36A7-DB9E15E8B117}"/>
              </a:ext>
            </a:extLst>
          </p:cNvPr>
          <p:cNvCxnSpPr>
            <a:cxnSpLocks/>
          </p:cNvCxnSpPr>
          <p:nvPr/>
        </p:nvCxnSpPr>
        <p:spPr>
          <a:xfrm>
            <a:off x="7868980" y="6828991"/>
            <a:ext cx="693104" cy="0"/>
          </a:xfrm>
          <a:prstGeom prst="straightConnector1">
            <a:avLst/>
          </a:prstGeom>
          <a:ln w="38100">
            <a:solidFill>
              <a:srgbClr val="21174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28">
            <a:extLst>
              <a:ext uri="{FF2B5EF4-FFF2-40B4-BE49-F238E27FC236}">
                <a16:creationId xmlns:a16="http://schemas.microsoft.com/office/drawing/2014/main" id="{6C9A3523-AADA-36C8-363E-B6F94734A7FC}"/>
              </a:ext>
            </a:extLst>
          </p:cNvPr>
          <p:cNvSpPr txBox="1"/>
          <p:nvPr/>
        </p:nvSpPr>
        <p:spPr>
          <a:xfrm>
            <a:off x="1896667" y="1287453"/>
            <a:ext cx="851272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spc="-4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Получено от исследований и разработок (НИОКР)</a:t>
            </a:r>
            <a:r>
              <a:rPr lang="ru-RU" sz="1600" b="1" spc="-2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600" spc="-2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тыс.руб.</a:t>
            </a:r>
            <a:r>
              <a:rPr lang="ru-RU" sz="1400" b="1" spc="-2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14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22C4D30C-37E6-EB74-5CF1-B5CFF96200C4}"/>
              </a:ext>
            </a:extLst>
          </p:cNvPr>
          <p:cNvSpPr txBox="1"/>
          <p:nvPr/>
        </p:nvSpPr>
        <p:spPr>
          <a:xfrm>
            <a:off x="8147888" y="1734146"/>
            <a:ext cx="783195" cy="3425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1588" algn="ctr">
              <a:lnSpc>
                <a:spcPct val="150000"/>
              </a:lnSpc>
              <a:spcBef>
                <a:spcPts val="180"/>
              </a:spcBef>
            </a:pPr>
            <a:r>
              <a:rPr lang="ru-RU" sz="160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sz="16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37E107A-3767-481F-A89D-18762AD37256}"/>
              </a:ext>
            </a:extLst>
          </p:cNvPr>
          <p:cNvSpPr/>
          <p:nvPr/>
        </p:nvSpPr>
        <p:spPr>
          <a:xfrm>
            <a:off x="7702186" y="1757494"/>
            <a:ext cx="1214909" cy="397416"/>
          </a:xfrm>
          <a:prstGeom prst="roundRect">
            <a:avLst/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459A5AD-D37E-A41B-5D70-35E209C1038C}"/>
              </a:ext>
            </a:extLst>
          </p:cNvPr>
          <p:cNvSpPr/>
          <p:nvPr/>
        </p:nvSpPr>
        <p:spPr>
          <a:xfrm>
            <a:off x="6455215" y="1694199"/>
            <a:ext cx="1692674" cy="553701"/>
          </a:xfrm>
          <a:prstGeom prst="roundRect">
            <a:avLst/>
          </a:prstGeom>
          <a:solidFill>
            <a:srgbClr val="211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AFAA78D9-7499-51A8-6028-F81AD1911E7A}"/>
              </a:ext>
            </a:extLst>
          </p:cNvPr>
          <p:cNvSpPr txBox="1"/>
          <p:nvPr/>
        </p:nvSpPr>
        <p:spPr>
          <a:xfrm>
            <a:off x="6616967" y="1694199"/>
            <a:ext cx="1228898" cy="42248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1588" algn="ctr">
              <a:lnSpc>
                <a:spcPct val="150000"/>
              </a:lnSpc>
              <a:spcBef>
                <a:spcPts val="180"/>
              </a:spcBef>
            </a:pPr>
            <a:r>
              <a:rPr sz="20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ru-RU" sz="20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sz="2000" b="1" spc="-8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spc="-85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466</a:t>
            </a:r>
            <a:endParaRPr sz="20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2028C389-F841-9FD3-4FEA-81D112539630}"/>
              </a:ext>
            </a:extLst>
          </p:cNvPr>
          <p:cNvSpPr txBox="1"/>
          <p:nvPr/>
        </p:nvSpPr>
        <p:spPr>
          <a:xfrm>
            <a:off x="1869008" y="1762419"/>
            <a:ext cx="783195" cy="3425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1588" algn="ctr">
              <a:lnSpc>
                <a:spcPct val="150000"/>
              </a:lnSpc>
              <a:spcBef>
                <a:spcPts val="180"/>
              </a:spcBef>
            </a:pPr>
            <a:r>
              <a:rPr lang="ru-RU" sz="16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endParaRPr sz="16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0B6EEF5-C64F-2189-FDE6-F4FF9EF5E231}"/>
              </a:ext>
            </a:extLst>
          </p:cNvPr>
          <p:cNvSpPr/>
          <p:nvPr/>
        </p:nvSpPr>
        <p:spPr>
          <a:xfrm>
            <a:off x="1871222" y="1785767"/>
            <a:ext cx="1214909" cy="397416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9515507-2FFD-EC40-E310-BCBECC9DDB44}"/>
              </a:ext>
            </a:extLst>
          </p:cNvPr>
          <p:cNvSpPr/>
          <p:nvPr/>
        </p:nvSpPr>
        <p:spPr>
          <a:xfrm>
            <a:off x="2623050" y="1697285"/>
            <a:ext cx="1692674" cy="5537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F1D4D90D-9AAC-0458-F6E9-895788F44619}"/>
              </a:ext>
            </a:extLst>
          </p:cNvPr>
          <p:cNvSpPr txBox="1"/>
          <p:nvPr/>
        </p:nvSpPr>
        <p:spPr>
          <a:xfrm>
            <a:off x="2858286" y="1694199"/>
            <a:ext cx="1378904" cy="42248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sz="2000" b="1" spc="-7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158</a:t>
            </a:r>
            <a:endParaRPr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F6F76E-3482-EDCD-9776-BB432392CEAF}"/>
              </a:ext>
            </a:extLst>
          </p:cNvPr>
          <p:cNvSpPr txBox="1"/>
          <p:nvPr/>
        </p:nvSpPr>
        <p:spPr>
          <a:xfrm>
            <a:off x="6616967" y="2671347"/>
            <a:ext cx="33715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20" dirty="0">
                <a:solidFill>
                  <a:srgbClr val="2117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2022                     2024 </a:t>
            </a:r>
            <a:endParaRPr lang="ru-RU" sz="1600" dirty="0">
              <a:solidFill>
                <a:srgbClr val="2117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C62D527F-7F35-4674-4D74-FC8D5B1BDFC8}"/>
              </a:ext>
            </a:extLst>
          </p:cNvPr>
          <p:cNvCxnSpPr>
            <a:cxnSpLocks/>
          </p:cNvCxnSpPr>
          <p:nvPr/>
        </p:nvCxnSpPr>
        <p:spPr>
          <a:xfrm>
            <a:off x="838575" y="6176742"/>
            <a:ext cx="8894016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DB4A1D3-7DC4-6446-0CB2-661D07629427}"/>
              </a:ext>
            </a:extLst>
          </p:cNvPr>
          <p:cNvCxnSpPr>
            <a:cxnSpLocks/>
          </p:cNvCxnSpPr>
          <p:nvPr/>
        </p:nvCxnSpPr>
        <p:spPr>
          <a:xfrm>
            <a:off x="838575" y="6617009"/>
            <a:ext cx="8877264" cy="0"/>
          </a:xfrm>
          <a:prstGeom prst="line">
            <a:avLst/>
          </a:prstGeom>
          <a:ln w="9525">
            <a:solidFill>
              <a:srgbClr val="21174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B2BC61BD-5111-B1CA-507B-83BB86CC7680}"/>
              </a:ext>
            </a:extLst>
          </p:cNvPr>
          <p:cNvSpPr/>
          <p:nvPr/>
        </p:nvSpPr>
        <p:spPr>
          <a:xfrm>
            <a:off x="639641" y="2434861"/>
            <a:ext cx="9553817" cy="4688226"/>
          </a:xfrm>
          <a:prstGeom prst="roundRect">
            <a:avLst>
              <a:gd name="adj" fmla="val 3037"/>
            </a:avLst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7B4AC1BB-8E11-6A63-F668-38C929E2EE15}"/>
              </a:ext>
            </a:extLst>
          </p:cNvPr>
          <p:cNvSpPr/>
          <p:nvPr/>
        </p:nvSpPr>
        <p:spPr>
          <a:xfrm>
            <a:off x="6728409" y="2636268"/>
            <a:ext cx="1214909" cy="397416"/>
          </a:xfrm>
          <a:prstGeom prst="roundRect">
            <a:avLst/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85FDD4F1-7FC2-C368-A779-CE4CDA4BC3AB}"/>
              </a:ext>
            </a:extLst>
          </p:cNvPr>
          <p:cNvSpPr/>
          <p:nvPr/>
        </p:nvSpPr>
        <p:spPr>
          <a:xfrm>
            <a:off x="8628461" y="2636268"/>
            <a:ext cx="1214909" cy="397416"/>
          </a:xfrm>
          <a:prstGeom prst="roundRect">
            <a:avLst/>
          </a:prstGeom>
          <a:noFill/>
          <a:ln>
            <a:solidFill>
              <a:srgbClr val="2117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5B5B17A2-CB8A-3657-4379-3113284EE00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0097070" y="7275194"/>
            <a:ext cx="273307" cy="1917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763" algn="ctr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1200" b="0" spc="-50" dirty="0"/>
              <a:pPr marL="4763" algn="ctr">
                <a:lnSpc>
                  <a:spcPct val="100000"/>
                </a:lnSpc>
                <a:spcBef>
                  <a:spcPts val="55"/>
                </a:spcBef>
              </a:pPr>
              <a:t>9</a:t>
            </a:fld>
            <a:endParaRPr b="0" spc="-50" dirty="0"/>
          </a:p>
        </p:txBody>
      </p:sp>
    </p:spTree>
    <p:extLst>
      <p:ext uri="{BB962C8B-B14F-4D97-AF65-F5344CB8AC3E}">
        <p14:creationId xmlns:p14="http://schemas.microsoft.com/office/powerpoint/2010/main" val="148178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5837</TotalTime>
  <Words>2301</Words>
  <Application>Microsoft Office PowerPoint</Application>
  <PresentationFormat>Произвольный</PresentationFormat>
  <Paragraphs>827</Paragraphs>
  <Slides>34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Arial</vt:lpstr>
      <vt:lpstr>Calibri</vt:lpstr>
      <vt:lpstr>Courier New</vt:lpstr>
      <vt:lpstr>DIN Alternate Bold</vt:lpstr>
      <vt:lpstr>Montserrat</vt:lpstr>
      <vt:lpstr>Montserrat Bold</vt:lpstr>
      <vt:lpstr>Times New Roman</vt:lpstr>
      <vt:lpstr>Trebuchet MS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ПОПЕЧИТЕЛЬСКИЙ СОВЕТ</vt:lpstr>
      <vt:lpstr>Презентация PowerPoint</vt:lpstr>
      <vt:lpstr>История Университета РОСБИОТЕХ </vt:lpstr>
      <vt:lpstr>Презентация PowerPoint</vt:lpstr>
      <vt:lpstr>Презентация PowerPoint</vt:lpstr>
      <vt:lpstr>ПОКАЗАТЕЛИ НИОКР</vt:lpstr>
      <vt:lpstr>Презентация PowerPoint</vt:lpstr>
      <vt:lpstr>Презентация PowerPoint</vt:lpstr>
      <vt:lpstr>Презентация PowerPoint</vt:lpstr>
      <vt:lpstr>«БИОГОРОД» – СОВМЕСТНЫЙ ПРОЕКТ С ПРАВИТЕЛЬСТВОМ МОСКВЫ</vt:lpstr>
      <vt:lpstr>ИНДУСТРИАЛЬНЫЕ ПАРТНЕРЫ</vt:lpstr>
      <vt:lpstr>Презентация PowerPoint</vt:lpstr>
      <vt:lpstr>МОЛОДЕЖНАЯ ПОЛИТИКА</vt:lpstr>
      <vt:lpstr>Гуманитарная помощь в зону СВО</vt:lpstr>
      <vt:lpstr>Презентация PowerPoint</vt:lpstr>
      <vt:lpstr>ЦЕЛЕВАЯ МОДЕЛЬ УНИВЕРСИТЕТА</vt:lpstr>
      <vt:lpstr>Презентация PowerPoint</vt:lpstr>
      <vt:lpstr>ОБРАЗ РЕЗУЛЬТАТА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НИОКР</vt:lpstr>
      <vt:lpstr>УРОВЕНЬ ГОТОВНОСТИ ТЕХНОЛОГИЙ</vt:lpstr>
      <vt:lpstr>ПЕРСПЕКТИВЫ РОСТА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Шарыкина Эльза Анатольевна</dc:creator>
  <cp:lastModifiedBy>Шарыкина Эльза Анатольевна</cp:lastModifiedBy>
  <cp:revision>331</cp:revision>
  <cp:lastPrinted>2025-03-06T06:51:59Z</cp:lastPrinted>
  <dcterms:created xsi:type="dcterms:W3CDTF">2025-02-19T19:08:33Z</dcterms:created>
  <dcterms:modified xsi:type="dcterms:W3CDTF">2025-03-06T10:58:12Z</dcterms:modified>
</cp:coreProperties>
</file>