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6"/>
  </p:notesMasterIdLst>
  <p:sldIdLst>
    <p:sldId id="4158" r:id="rId2"/>
    <p:sldId id="4460" r:id="rId3"/>
    <p:sldId id="4461" r:id="rId4"/>
    <p:sldId id="4455" r:id="rId5"/>
    <p:sldId id="4458" r:id="rId6"/>
    <p:sldId id="4463" r:id="rId7"/>
    <p:sldId id="4464" r:id="rId8"/>
    <p:sldId id="4467" r:id="rId9"/>
    <p:sldId id="4471" r:id="rId10"/>
    <p:sldId id="4475" r:id="rId11"/>
    <p:sldId id="4472" r:id="rId12"/>
    <p:sldId id="4476" r:id="rId13"/>
    <p:sldId id="4477" r:id="rId14"/>
    <p:sldId id="4473" r:id="rId15"/>
    <p:sldId id="4474" r:id="rId16"/>
    <p:sldId id="4478" r:id="rId17"/>
    <p:sldId id="4479" r:id="rId18"/>
    <p:sldId id="4504" r:id="rId19"/>
    <p:sldId id="4505" r:id="rId20"/>
    <p:sldId id="4503" r:id="rId21"/>
    <p:sldId id="4483" r:id="rId22"/>
    <p:sldId id="4484" r:id="rId23"/>
    <p:sldId id="4486" r:id="rId24"/>
    <p:sldId id="4485" r:id="rId25"/>
    <p:sldId id="4508" r:id="rId26"/>
    <p:sldId id="4489" r:id="rId27"/>
    <p:sldId id="4490" r:id="rId28"/>
    <p:sldId id="4493" r:id="rId29"/>
    <p:sldId id="4494" r:id="rId30"/>
    <p:sldId id="4496" r:id="rId31"/>
    <p:sldId id="4497" r:id="rId32"/>
    <p:sldId id="4498" r:id="rId33"/>
    <p:sldId id="4499" r:id="rId34"/>
    <p:sldId id="4502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2297-0CCE-432D-9FC4-F013CC41DE3A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D198A-6C3C-4685-8611-E8E33293C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AAE2B0-C60B-47AB-ACCF-9BE1E27A0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48308E-8443-4232-8913-F778E57B586E}"/>
              </a:ext>
            </a:extLst>
          </p:cNvPr>
          <p:cNvSpPr/>
          <p:nvPr userDrawn="1"/>
        </p:nvSpPr>
        <p:spPr>
          <a:xfrm>
            <a:off x="0" y="5589917"/>
            <a:ext cx="12192000" cy="1268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303B259D-AD01-42E1-AC5D-A3D1A5C55E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98" y="565276"/>
            <a:ext cx="6228525" cy="2049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Москва, 2024 год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498FA3F-FB7B-423C-892D-E6271A3279EE}"/>
              </a:ext>
            </a:extLst>
          </p:cNvPr>
          <p:cNvCxnSpPr>
            <a:cxnSpLocks/>
          </p:cNvCxnSpPr>
          <p:nvPr userDrawn="1"/>
        </p:nvCxnSpPr>
        <p:spPr>
          <a:xfrm>
            <a:off x="692944" y="784104"/>
            <a:ext cx="1157287" cy="0"/>
          </a:xfrm>
          <a:prstGeom prst="line">
            <a:avLst/>
          </a:prstGeom>
          <a:ln w="28575">
            <a:solidFill>
              <a:srgbClr val="0BB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7">
            <a:extLst>
              <a:ext uri="{FF2B5EF4-FFF2-40B4-BE49-F238E27FC236}">
                <a16:creationId xmlns:a16="http://schemas.microsoft.com/office/drawing/2014/main" id="{86D17578-56BF-4408-AE9B-9CEBD6678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98" y="1790595"/>
            <a:ext cx="8095975" cy="1081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 в одну, две или несколько строк</a:t>
            </a: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98FF8616-A6AE-4B5F-80F1-C752ED8A38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98" y="2969055"/>
            <a:ext cx="6837984" cy="844322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5" name="Текст 17">
            <a:extLst>
              <a:ext uri="{FF2B5EF4-FFF2-40B4-BE49-F238E27FC236}">
                <a16:creationId xmlns:a16="http://schemas.microsoft.com/office/drawing/2014/main" id="{142C3570-9474-41C7-88E0-09A736BCAC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598" y="4459860"/>
            <a:ext cx="6228526" cy="33806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Ф. И. спикера</a:t>
            </a:r>
          </a:p>
        </p:txBody>
      </p:sp>
      <p:sp>
        <p:nvSpPr>
          <p:cNvPr id="26" name="Текст 19">
            <a:extLst>
              <a:ext uri="{FF2B5EF4-FFF2-40B4-BE49-F238E27FC236}">
                <a16:creationId xmlns:a16="http://schemas.microsoft.com/office/drawing/2014/main" id="{0D050076-39ED-413D-BC82-F36DB456AC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98" y="4817274"/>
            <a:ext cx="6228525" cy="545070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797891-0537-4622-81C7-941B5292BD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323" y="5997942"/>
            <a:ext cx="1191388" cy="517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A20CE5-2ABE-42A6-AA72-D45D15000C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0650" y="6076776"/>
            <a:ext cx="914550" cy="36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0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8D1A63-0D27-4FB0-9FFD-266021665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4B439F-9D78-4AA8-A5A3-84690AC11721}"/>
              </a:ext>
            </a:extLst>
          </p:cNvPr>
          <p:cNvSpPr/>
          <p:nvPr userDrawn="1"/>
        </p:nvSpPr>
        <p:spPr>
          <a:xfrm>
            <a:off x="0" y="5589917"/>
            <a:ext cx="12192000" cy="1268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0989B84-298D-4DAF-8DC0-E830053DA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98" y="1975420"/>
            <a:ext cx="8095975" cy="1081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600">
                <a:solidFill>
                  <a:srgbClr val="000004"/>
                </a:solidFill>
              </a:defRPr>
            </a:lvl1pPr>
          </a:lstStyle>
          <a:p>
            <a:r>
              <a:rPr lang="ru-RU" dirty="0"/>
              <a:t>Заголовок разделительного слайда</a:t>
            </a:r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73974286-CA66-41E6-AC37-497E3135C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598" y="3153880"/>
            <a:ext cx="6837984" cy="844322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00004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AA397D-7F88-4F6A-A93B-7E687E8B0A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323" y="5997942"/>
            <a:ext cx="1191388" cy="5179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86FE8-C8C5-4710-90CB-2DB0E18B8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0650" y="6076776"/>
            <a:ext cx="914550" cy="360326"/>
          </a:xfrm>
          <a:prstGeom prst="rect">
            <a:avLst/>
          </a:prstGeom>
        </p:spPr>
      </p:pic>
      <p:sp>
        <p:nvSpPr>
          <p:cNvPr id="12" name="Текст 19">
            <a:extLst>
              <a:ext uri="{FF2B5EF4-FFF2-40B4-BE49-F238E27FC236}">
                <a16:creationId xmlns:a16="http://schemas.microsoft.com/office/drawing/2014/main" id="{3653801A-4E4A-4986-AFF3-3332AAD22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598" y="565276"/>
            <a:ext cx="6228525" cy="204940"/>
          </a:xfrm>
          <a:prstGeom prst="rect">
            <a:avLst/>
          </a:prstGeom>
        </p:spPr>
        <p:txBody>
          <a:bodyPr anchor="t"/>
          <a:lstStyle>
            <a:lvl1pPr algn="l">
              <a:defRPr sz="1000">
                <a:solidFill>
                  <a:srgbClr val="000004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Москва, 2024 год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F6B27D4-6C9B-4A87-8E07-A4624D10DBC5}"/>
              </a:ext>
            </a:extLst>
          </p:cNvPr>
          <p:cNvCxnSpPr>
            <a:cxnSpLocks/>
          </p:cNvCxnSpPr>
          <p:nvPr userDrawn="1"/>
        </p:nvCxnSpPr>
        <p:spPr>
          <a:xfrm>
            <a:off x="692944" y="784104"/>
            <a:ext cx="1157287" cy="0"/>
          </a:xfrm>
          <a:prstGeom prst="line">
            <a:avLst/>
          </a:prstGeom>
          <a:ln w="28575">
            <a:solidFill>
              <a:srgbClr val="0BB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7">
            <a:extLst>
              <a:ext uri="{FF2B5EF4-FFF2-40B4-BE49-F238E27FC236}">
                <a16:creationId xmlns:a16="http://schemas.microsoft.com/office/drawing/2014/main" id="{1A8F78EF-A92E-419F-9619-1278F38A7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598" y="4459860"/>
            <a:ext cx="6228526" cy="33806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000004"/>
                </a:solidFill>
              </a:defRPr>
            </a:lvl1pPr>
          </a:lstStyle>
          <a:p>
            <a:pPr lvl="0"/>
            <a:r>
              <a:rPr lang="ru-RU" dirty="0"/>
              <a:t>Ф. И. спикера</a:t>
            </a:r>
          </a:p>
        </p:txBody>
      </p:sp>
      <p:sp>
        <p:nvSpPr>
          <p:cNvPr id="17" name="Текст 19">
            <a:extLst>
              <a:ext uri="{FF2B5EF4-FFF2-40B4-BE49-F238E27FC236}">
                <a16:creationId xmlns:a16="http://schemas.microsoft.com/office/drawing/2014/main" id="{4A1BEA67-E33B-48A2-8CCC-7862002F6B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598" y="4817274"/>
            <a:ext cx="6228525" cy="545070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000004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</p:txBody>
      </p:sp>
    </p:spTree>
    <p:extLst>
      <p:ext uri="{BB962C8B-B14F-4D97-AF65-F5344CB8AC3E}">
        <p14:creationId xmlns:p14="http://schemas.microsoft.com/office/powerpoint/2010/main" val="1779174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7DDFC9-77ED-40E2-A2B1-25DFC17B1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0989B84-298D-4DAF-8DC0-E830053DA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435" y="3297151"/>
            <a:ext cx="8379623" cy="1081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400" b="0">
                <a:solidFill>
                  <a:srgbClr val="000004"/>
                </a:solidFill>
                <a:latin typeface="Montserrat SemiBold" panose="00000700000000000000" pitchFamily="2" charset="-52"/>
              </a:defRPr>
            </a:lvl1pPr>
          </a:lstStyle>
          <a:p>
            <a:r>
              <a:rPr lang="ru-RU" dirty="0"/>
              <a:t>Заголовок разделительного слайда</a:t>
            </a:r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73974286-CA66-41E6-AC37-497E3135C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3834" y="2751052"/>
            <a:ext cx="8379623" cy="406216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00004"/>
                </a:solidFill>
                <a:latin typeface="Montserrat Medium" panose="000006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699F39-3645-45B1-8CE3-ACD8E9B087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015" y="411179"/>
            <a:ext cx="2216811" cy="1418759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:a16="http://schemas.microsoft.com/office/drawing/2014/main" id="{4E73AC64-672D-4700-9172-DA05F0D45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435" y="5278371"/>
            <a:ext cx="6228526" cy="33806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000004"/>
                </a:solidFill>
              </a:defRPr>
            </a:lvl1pPr>
          </a:lstStyle>
          <a:p>
            <a:pPr lvl="0"/>
            <a:r>
              <a:rPr lang="ru-RU" dirty="0"/>
              <a:t>Ф. И. спикера</a:t>
            </a:r>
          </a:p>
        </p:txBody>
      </p:sp>
      <p:sp>
        <p:nvSpPr>
          <p:cNvPr id="14" name="Текст 19">
            <a:extLst>
              <a:ext uri="{FF2B5EF4-FFF2-40B4-BE49-F238E27FC236}">
                <a16:creationId xmlns:a16="http://schemas.microsoft.com/office/drawing/2014/main" id="{5A365EA4-43AD-4779-BABD-378203374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0435" y="5635785"/>
            <a:ext cx="6228525" cy="545070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rgbClr val="000004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</p:txBody>
      </p:sp>
    </p:spTree>
    <p:extLst>
      <p:ext uri="{BB962C8B-B14F-4D97-AF65-F5344CB8AC3E}">
        <p14:creationId xmlns:p14="http://schemas.microsoft.com/office/powerpoint/2010/main" val="3666650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5018A-11CE-42C0-A744-94ABD7976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7">
            <a:extLst>
              <a:ext uri="{FF2B5EF4-FFF2-40B4-BE49-F238E27FC236}">
                <a16:creationId xmlns:a16="http://schemas.microsoft.com/office/drawing/2014/main" id="{00989B84-298D-4DAF-8DC0-E830053DA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0435" y="3297151"/>
            <a:ext cx="8379623" cy="1081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Montserrat SemiBold" panose="00000700000000000000" pitchFamily="2" charset="-52"/>
              </a:defRPr>
            </a:lvl1pPr>
          </a:lstStyle>
          <a:p>
            <a:r>
              <a:rPr lang="ru-RU" dirty="0"/>
              <a:t>Заголовок разделительного слайда</a:t>
            </a:r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73974286-CA66-41E6-AC37-497E3135C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3834" y="2751052"/>
            <a:ext cx="8379623" cy="406216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Montserrat Medium" panose="000006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3" name="Текст 17">
            <a:extLst>
              <a:ext uri="{FF2B5EF4-FFF2-40B4-BE49-F238E27FC236}">
                <a16:creationId xmlns:a16="http://schemas.microsoft.com/office/drawing/2014/main" id="{4E73AC64-672D-4700-9172-DA05F0D450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20435" y="5278371"/>
            <a:ext cx="6228526" cy="33806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Ф. И. спикера</a:t>
            </a:r>
          </a:p>
        </p:txBody>
      </p:sp>
      <p:sp>
        <p:nvSpPr>
          <p:cNvPr id="14" name="Текст 19">
            <a:extLst>
              <a:ext uri="{FF2B5EF4-FFF2-40B4-BE49-F238E27FC236}">
                <a16:creationId xmlns:a16="http://schemas.microsoft.com/office/drawing/2014/main" id="{5A365EA4-43AD-4779-BABD-3782033742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20435" y="5635785"/>
            <a:ext cx="6228525" cy="545070"/>
          </a:xfrm>
          <a:prstGeom prst="rect">
            <a:avLst/>
          </a:prstGeom>
        </p:spPr>
        <p:txBody>
          <a:bodyPr anchor="t"/>
          <a:lstStyle>
            <a:lvl1pPr algn="l">
              <a:defRPr sz="16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Информация о спикере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89198-6F8E-47AE-8A6E-D2C017E6C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015" y="411179"/>
            <a:ext cx="2216250" cy="14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BF084E-2104-4591-B733-0B2F623825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070FE6-05D0-4EB6-951C-88B85539FBBF}"/>
              </a:ext>
            </a:extLst>
          </p:cNvPr>
          <p:cNvSpPr/>
          <p:nvPr userDrawn="1"/>
        </p:nvSpPr>
        <p:spPr>
          <a:xfrm>
            <a:off x="0" y="6158413"/>
            <a:ext cx="12191999" cy="71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595DFCE-259B-4549-90AC-3B837EDEDB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339950"/>
            <a:ext cx="10841038" cy="71486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слайда в одну или несколько строк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CA428B-76CB-4FBB-8E61-4DA901264D94}"/>
              </a:ext>
            </a:extLst>
          </p:cNvPr>
          <p:cNvSpPr/>
          <p:nvPr userDrawn="1"/>
        </p:nvSpPr>
        <p:spPr>
          <a:xfrm>
            <a:off x="0" y="6158413"/>
            <a:ext cx="12191999" cy="71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C50CBA16-8324-402A-B321-D9970EE88FA1}"/>
              </a:ext>
            </a:extLst>
          </p:cNvPr>
          <p:cNvSpPr txBox="1">
            <a:spLocks/>
          </p:cNvSpPr>
          <p:nvPr userDrawn="1"/>
        </p:nvSpPr>
        <p:spPr>
          <a:xfrm>
            <a:off x="0" y="6456693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38869A-546D-4D45-B8A9-633DA10D6637}" type="slidenum">
              <a:rPr lang="ru-RU" smtClean="0">
                <a:solidFill>
                  <a:schemeClr val="tx1"/>
                </a:solidFill>
                <a:latin typeface="Montserrat" panose="00000500000000000000" pitchFamily="2" charset="-52"/>
              </a:rPr>
              <a:pPr algn="ctr"/>
              <a:t>‹#›</a:t>
            </a:fld>
            <a:endParaRPr lang="ru-RU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ED408B-559F-4211-A4DA-21CC07168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01" y="6351093"/>
            <a:ext cx="971528" cy="422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BD6096-AAED-4D2B-9EE1-95BD98A5D6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488" y="6405795"/>
            <a:ext cx="770254" cy="3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1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133E1-39DB-4907-9BF2-F76280514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2025" y="123826"/>
            <a:ext cx="10515600" cy="62865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D2B612-945C-4032-A013-19732B8DD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701" y="6351093"/>
            <a:ext cx="971528" cy="42240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51866AF-760F-4F94-817D-18BB536EB6EB}"/>
              </a:ext>
            </a:extLst>
          </p:cNvPr>
          <p:cNvCxnSpPr>
            <a:cxnSpLocks/>
          </p:cNvCxnSpPr>
          <p:nvPr userDrawn="1"/>
        </p:nvCxnSpPr>
        <p:spPr>
          <a:xfrm>
            <a:off x="770060" y="0"/>
            <a:ext cx="0" cy="756138"/>
          </a:xfrm>
          <a:prstGeom prst="line">
            <a:avLst/>
          </a:prstGeom>
          <a:ln w="19050">
            <a:solidFill>
              <a:srgbClr val="0BB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845D47-754A-4DC0-BD3C-5381BDC42650}"/>
              </a:ext>
            </a:extLst>
          </p:cNvPr>
          <p:cNvCxnSpPr>
            <a:cxnSpLocks/>
          </p:cNvCxnSpPr>
          <p:nvPr userDrawn="1"/>
        </p:nvCxnSpPr>
        <p:spPr>
          <a:xfrm>
            <a:off x="770060" y="6355160"/>
            <a:ext cx="0" cy="502840"/>
          </a:xfrm>
          <a:prstGeom prst="line">
            <a:avLst/>
          </a:prstGeom>
          <a:ln w="19050">
            <a:solidFill>
              <a:srgbClr val="0BB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AB2EF-8D5C-4921-9621-4BBBC6D2B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1488" y="6405795"/>
            <a:ext cx="770254" cy="30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9EC5BCA-8849-4338-9AE8-355F92255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0507" y="123826"/>
            <a:ext cx="10515600" cy="62865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4426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10143A-3663-0D9F-68A4-F4C4F3F4B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6404" y="348427"/>
            <a:ext cx="605941" cy="6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0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0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643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452060CE-0E13-4F6D-9E5A-39972E0E3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Москва, январь,  2025 год</a:t>
            </a: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9D1B828-1D7D-405B-A910-3C4B41AB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98" y="1136106"/>
            <a:ext cx="6426137" cy="1879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Стратегия и перспективы развития </a:t>
            </a:r>
            <a:r>
              <a:rPr lang="ru-RU"/>
              <a:t>СПО на обеспечение  </a:t>
            </a:r>
            <a:r>
              <a:rPr lang="ru-RU" dirty="0"/>
              <a:t>технологического лидерства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6FA6D-7D0A-4C5A-BE67-4FFDB50E67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597" y="3503952"/>
            <a:ext cx="6228526" cy="338068"/>
          </a:xfrm>
        </p:spPr>
        <p:txBody>
          <a:bodyPr/>
          <a:lstStyle/>
          <a:p>
            <a:r>
              <a:rPr lang="ru-RU" dirty="0"/>
              <a:t>ОСАДЧЕВА СВЕТЛАНА АНАТОЛЬЕВНА</a:t>
            </a:r>
          </a:p>
          <a:p>
            <a:r>
              <a:rPr lang="ru-RU" sz="1600" b="0" dirty="0"/>
              <a:t>к.э.н., МВА, заместитель директора Научно-образовательного центра  и  развития образования Высшей школы государственного управления РАНХиГС, вице-президент Союза директоров ССУЗ России, </a:t>
            </a:r>
            <a:r>
              <a:rPr lang="en-US" sz="1600" b="0" dirty="0"/>
              <a:t>o</a:t>
            </a:r>
            <a:r>
              <a:rPr lang="ru-RU" sz="1600" b="0" dirty="0" err="1"/>
              <a:t>sadcheva</a:t>
            </a:r>
            <a:r>
              <a:rPr lang="en-US" sz="1600" b="0" dirty="0"/>
              <a:t>-</a:t>
            </a:r>
            <a:r>
              <a:rPr lang="en-US" sz="1600" b="0" dirty="0" err="1"/>
              <a:t>sa</a:t>
            </a:r>
            <a:r>
              <a:rPr lang="ru-RU" sz="1600" b="0" dirty="0"/>
              <a:t>@</a:t>
            </a:r>
            <a:r>
              <a:rPr lang="en-US" sz="1600" b="0" dirty="0"/>
              <a:t>r</a:t>
            </a:r>
            <a:r>
              <a:rPr lang="ru-RU" sz="1600" b="0" dirty="0"/>
              <a:t>a</a:t>
            </a:r>
            <a:r>
              <a:rPr lang="en-US" sz="1600" b="0" dirty="0" err="1"/>
              <a:t>nepa</a:t>
            </a:r>
            <a:r>
              <a:rPr lang="ru-RU" sz="1600" b="0" dirty="0"/>
              <a:t>.ru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0E3909-42EB-750C-8FA4-0F3D9F92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37" y="667746"/>
            <a:ext cx="467603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3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инструменты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838200" y="1870441"/>
            <a:ext cx="465674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6 ОСНОВНЫХ ФАКТОРОВ: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преемственность уровней 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вклад работодателей;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5-летний ежегодно обновляемый план кадровой потребности экономики –основа  распределения КЦП;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профориентация (100% охват школьников);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расширение «Профессионалитета» (трудоустройство по рабочим профессиям!!! + </a:t>
            </a:r>
            <a:r>
              <a:rPr lang="ru-RU" sz="1400" dirty="0" err="1"/>
              <a:t>соц</a:t>
            </a:r>
            <a:r>
              <a:rPr lang="ru-RU" sz="1400" dirty="0"/>
              <a:t> сфера);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состояние МТБ;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программное обеспечение: БАС, цифра, искусственный интеллект и др.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3EACC-CE6C-0621-D3D4-BD5073CFFF88}"/>
              </a:ext>
            </a:extLst>
          </p:cNvPr>
          <p:cNvSpPr txBox="1"/>
          <p:nvPr/>
        </p:nvSpPr>
        <p:spPr>
          <a:xfrm>
            <a:off x="838200" y="881502"/>
            <a:ext cx="46567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ЦЕЛЬ</a:t>
            </a:r>
            <a:r>
              <a:rPr lang="ru-RU" sz="1400" dirty="0"/>
              <a:t>  — скоординировать профессиональную реализацию граждан с ресурсами образовательной системы и меняющимися требованиями рынка труда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72CC6-506A-7B0F-6FB3-A53C892B49D4}"/>
              </a:ext>
            </a:extLst>
          </p:cNvPr>
          <p:cNvSpPr txBox="1"/>
          <p:nvPr/>
        </p:nvSpPr>
        <p:spPr>
          <a:xfrm>
            <a:off x="6221338" y="798715"/>
            <a:ext cx="53439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ПРИОРИТЕТЫ: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меры по увеличению эффективности межведомственной координации на этапах от выработки направлений обучения граждан до их трудоустройства с учетом удовлетворения кадровых нужд работодателей;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меры по обеспечению доступа молодого населения к качественному образованию и профподготовке на всех уровнях;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интеграция потребностей рынка труда и возможностей системы образования;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отраслевой подход;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в части ВО: баланс всех трех миссий университетов; сочетание научно-образовательного, технологического и пространственного развития: «Приоритет-2030», Передовые инженерные школы и др.;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kern="0" dirty="0">
                <a:solidFill>
                  <a:srgbClr val="0070C0"/>
                </a:solidFill>
              </a:rPr>
              <a:t>рейтингование ПОО </a:t>
            </a:r>
            <a:r>
              <a:rPr lang="ru-RU" sz="1400" dirty="0"/>
              <a:t>на основе трудоустройства и уровня зарплат выпускников как индикатора их востребованности на рынке труда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6C087-B003-79DE-25F8-98578B39ECD1}"/>
              </a:ext>
            </a:extLst>
          </p:cNvPr>
          <p:cNvSpPr txBox="1"/>
          <p:nvPr/>
        </p:nvSpPr>
        <p:spPr>
          <a:xfrm>
            <a:off x="1333848" y="5751508"/>
            <a:ext cx="9092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>
                <a:solidFill>
                  <a:srgbClr val="0070C0"/>
                </a:solidFill>
              </a:rPr>
              <a:t>Главный сквозной маршрут: школа – колледж или вуз – работодатель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6FA64-D67B-61FF-7314-23B2391B16C3}"/>
              </a:ext>
            </a:extLst>
          </p:cNvPr>
          <p:cNvSpPr txBox="1"/>
          <p:nvPr/>
        </p:nvSpPr>
        <p:spPr>
          <a:xfrm>
            <a:off x="838200" y="4885853"/>
            <a:ext cx="5383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Комиссия в Госсовете - губернатор Калужской области Владислав Шапша</a:t>
            </a:r>
          </a:p>
        </p:txBody>
      </p:sp>
    </p:spTree>
    <p:extLst>
      <p:ext uri="{BB962C8B-B14F-4D97-AF65-F5344CB8AC3E}">
        <p14:creationId xmlns:p14="http://schemas.microsoft.com/office/powerpoint/2010/main" val="48896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инструменты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EB7EF-7198-C1EA-885E-9CE6C817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423" y="6005665"/>
            <a:ext cx="3549890" cy="329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4723F-1369-4918-8A98-8AED66D1D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1" y="881502"/>
            <a:ext cx="5614903" cy="50966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388C56-DF5E-4E59-0711-17D72640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326" y="768642"/>
            <a:ext cx="5175953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инструменты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66761" y="798715"/>
            <a:ext cx="482219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Основные направления  </a:t>
            </a:r>
            <a:r>
              <a:rPr lang="ru-RU" sz="1400" kern="0" dirty="0"/>
              <a:t>(Т.А. Голикова):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достижение устойчивой и динамичной экономики через создание системы управления кадровым обеспечением;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технологическое лидерство: подготовка кадров для ключевых отраслей экономики (..только для приоритетных отраслей в ближайшие пять лет -миллион квалифицированных специалистов: обрабатывающие производства, транспортировка и хранение, здравоохранение и социальное обслуживание, научная и исследовательская деятельность и IT);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создание современной инфраструктуры образовательных учреждений;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поддержка занятости женщин, выходящих из декретного отпуска, молодёжи, работников старшего поколения (150+ тыс. россиян);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реализация потенциала каждого человека, развитие его талантов: бесплатное переобучение, субсидирование найма и трудовой мобильности, оборудование рабочих мест под специалистов с особыми потребностями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72CC6-506A-7B0F-6FB3-A53C892B49D4}"/>
              </a:ext>
            </a:extLst>
          </p:cNvPr>
          <p:cNvSpPr txBox="1"/>
          <p:nvPr/>
        </p:nvSpPr>
        <p:spPr>
          <a:xfrm>
            <a:off x="5811140" y="798715"/>
            <a:ext cx="5754161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ПРИОРИТЕТЫ: 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Центры занятости: </a:t>
            </a:r>
            <a:r>
              <a:rPr lang="ru-RU" sz="1200" kern="0" dirty="0"/>
              <a:t>переобучение, субсидирование, адресное сопровождение соискателей, поддержка трудовой мобильности»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Эффективность подготовки кадров: </a:t>
            </a:r>
            <a:r>
              <a:rPr lang="ru-RU" sz="1200" kern="0" dirty="0"/>
              <a:t>образовательные программы, сформированные на основе «гибких»  двукомпонентных профессиональных стандартов;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Развитие цифровых сервисов для рынка труда</a:t>
            </a:r>
            <a:r>
              <a:rPr lang="ru-RU" sz="1200" kern="0" dirty="0"/>
              <a:t>: оперативный мониторинг ситуации на рынке труда, мониторинг трудоустройства выпускников =основа для рейтинга образовательных организаций по уровню трудоустройства, а также сервис «Стажировки и практики»;</a:t>
            </a:r>
          </a:p>
          <a:p>
            <a:r>
              <a:rPr lang="ru-RU" sz="1200" kern="0" dirty="0" err="1"/>
              <a:t>проект«Профессионалитет</a:t>
            </a:r>
            <a:r>
              <a:rPr lang="ru-RU" sz="1200" kern="0" dirty="0"/>
              <a:t>»: к 2026 году  - 89 регионов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r>
              <a:rPr lang="ru-RU" sz="1200" b="1" kern="0" dirty="0">
                <a:solidFill>
                  <a:srgbClr val="0070C0"/>
                </a:solidFill>
              </a:rPr>
              <a:t>пятилетний кадровый прогноз: </a:t>
            </a:r>
          </a:p>
          <a:p>
            <a:r>
              <a:rPr lang="ru-RU" sz="1200" kern="0" dirty="0"/>
              <a:t>1. на основе макроэкономических параметров; </a:t>
            </a:r>
          </a:p>
          <a:p>
            <a:r>
              <a:rPr lang="ru-RU" sz="1200" kern="0" dirty="0"/>
              <a:t>2. на базе демографического прогноза и территориальных особенностей;</a:t>
            </a:r>
          </a:p>
          <a:p>
            <a:r>
              <a:rPr lang="ru-RU" sz="1200" kern="0" dirty="0"/>
              <a:t>3. декомпозиция расчётных данных в разрезе субъектов;</a:t>
            </a:r>
          </a:p>
          <a:p>
            <a:r>
              <a:rPr lang="ru-RU" sz="1200" kern="0" dirty="0"/>
              <a:t>4. определение замещающей кадровой потребности в разрезе регионов на основе статданных и сведений работодателей;  </a:t>
            </a:r>
          </a:p>
          <a:p>
            <a:r>
              <a:rPr lang="ru-RU" sz="1200" kern="0" dirty="0"/>
              <a:t>5. определение профессионально-квалификационной структуры общей и замещающей кадровой потребности;</a:t>
            </a:r>
          </a:p>
          <a:p>
            <a:r>
              <a:rPr lang="ru-RU" sz="1200" kern="0" dirty="0"/>
              <a:t>6. корректировка полученного прогноза с учётом документов стратегического планирования и ведомственной специфики; </a:t>
            </a:r>
          </a:p>
          <a:p>
            <a:r>
              <a:rPr lang="ru-RU" sz="1200" kern="0" dirty="0"/>
              <a:t>7. определяет КЦП для вузов и СПО;</a:t>
            </a:r>
          </a:p>
          <a:p>
            <a:r>
              <a:rPr lang="ru-RU" sz="1200" kern="0" dirty="0"/>
              <a:t>8. влияет на форматы подготовки специалистов;</a:t>
            </a:r>
          </a:p>
          <a:p>
            <a:r>
              <a:rPr lang="ru-RU" sz="1200" kern="0" dirty="0"/>
              <a:t>9. отражается в национальном рейтинге образовательных организаций прежде всего по трудоустройству и зарплатному предложению для выпускников.</a:t>
            </a:r>
          </a:p>
        </p:txBody>
      </p:sp>
    </p:spTree>
    <p:extLst>
      <p:ext uri="{BB962C8B-B14F-4D97-AF65-F5344CB8AC3E}">
        <p14:creationId xmlns:p14="http://schemas.microsoft.com/office/powerpoint/2010/main" val="398978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структура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853437" y="980817"/>
            <a:ext cx="399324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Федеральные проекты: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«Управление рынком труда», в т.ч. эффективное трудоустройство выпускников образовательных организаций (+целевое, практики);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«Образование для рынка труда», в т.ч. </a:t>
            </a:r>
            <a:r>
              <a:rPr lang="ru-RU" sz="1400" kern="0" dirty="0" err="1"/>
              <a:t>профразвитие</a:t>
            </a:r>
            <a:r>
              <a:rPr lang="ru-RU" sz="1400" kern="0" dirty="0"/>
              <a:t> работающих граждан и (пере)подготовка;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«Активные меры содействия занятости»;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Вовлечение молодёжи в предпринимательскую деятельность;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«Человек труда», вкл. охрану труда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9F841-7B0A-92D3-5BCA-931597E2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004" y="980817"/>
            <a:ext cx="5340559" cy="4212701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0DA4C4C4-05F0-2705-3CF8-0CC3C2028D55}"/>
              </a:ext>
            </a:extLst>
          </p:cNvPr>
          <p:cNvSpPr txBox="1">
            <a:spLocks/>
          </p:cNvSpPr>
          <p:nvPr/>
        </p:nvSpPr>
        <p:spPr>
          <a:xfrm>
            <a:off x="546249" y="4272195"/>
            <a:ext cx="5139613" cy="1367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44865" indent="-144865" algn="l" defTabSz="579459" rtl="0" eaLnBrk="1" latinLnBrk="0" hangingPunct="1">
              <a:lnSpc>
                <a:spcPct val="90000"/>
              </a:lnSpc>
              <a:spcBef>
                <a:spcPts val="634"/>
              </a:spcBef>
              <a:buFont typeface="Arial" panose="020B0604020202020204" pitchFamily="34" charset="0"/>
              <a:buChar char="•"/>
              <a:defRPr sz="17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459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432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4054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03786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351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324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7297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2705" indent="-144865" algn="l" defTabSz="579459" rtl="0" eaLnBrk="1" latinLnBrk="0" hangingPunct="1">
              <a:lnSpc>
                <a:spcPct val="90000"/>
              </a:lnSpc>
              <a:spcBef>
                <a:spcPts val="317"/>
              </a:spcBef>
              <a:buFont typeface="Arial" panose="020B0604020202020204" pitchFamily="34" charset="0"/>
              <a:buChar char="•"/>
              <a:defRPr sz="11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kern="0" dirty="0"/>
              <a:t>от ретроспективных методов к перспективным, </a:t>
            </a:r>
            <a:r>
              <a:rPr lang="ru-RU" sz="1800" b="1" kern="0" dirty="0">
                <a:solidFill>
                  <a:srgbClr val="0070C0"/>
                </a:solidFill>
              </a:rPr>
              <a:t>от обособленности к синхронизации кадровой потребности экономики и работе системы образования (пятилетний прогноз кадровой потребности экономики),  </a:t>
            </a:r>
            <a:r>
              <a:rPr lang="ru-RU" sz="1800" kern="0" dirty="0"/>
              <a:t>подходы по видам экономической деятельности и по профессиональной квалификационным группам - учет реальных потребностей отраслей и регионов)</a:t>
            </a:r>
          </a:p>
          <a:p>
            <a:pPr marL="0" marR="0" lvl="0" indent="0" algn="ctr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kern="0" dirty="0"/>
          </a:p>
          <a:p>
            <a:pPr marL="0" marR="0" lvl="0" indent="0" algn="l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800" kern="0" dirty="0"/>
          </a:p>
          <a:p>
            <a:pPr marL="0" marR="0" lvl="0" indent="0" algn="l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579459" rtl="0" eaLnBrk="1" fontAlgn="auto" latinLnBrk="0" hangingPunct="1">
              <a:lnSpc>
                <a:spcPct val="90000"/>
              </a:lnSpc>
              <a:spcBef>
                <a:spcPts val="6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774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9228A3-CFAC-C5AC-9F6F-81593DA2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67" y="4955902"/>
            <a:ext cx="1383912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инструменты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EB7EF-7198-C1EA-885E-9CE6C817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423" y="6005665"/>
            <a:ext cx="3549890" cy="3292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E5A076-5FD5-946A-B53B-6CBE1B84C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07" y="832655"/>
            <a:ext cx="5456393" cy="49686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4DDE78-CE19-0F52-0DDA-0C29BA5AC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29" y="944664"/>
            <a:ext cx="545029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6FE70F6-CF87-4768-854E-E1D037000ADE}"/>
              </a:ext>
            </a:extLst>
          </p:cNvPr>
          <p:cNvSpPr/>
          <p:nvPr/>
        </p:nvSpPr>
        <p:spPr>
          <a:xfrm>
            <a:off x="4613687" y="2298583"/>
            <a:ext cx="1938115" cy="309286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инструменты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EB7EF-7198-C1EA-885E-9CE6C817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423" y="6005665"/>
            <a:ext cx="3549890" cy="3292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93ECA-0F47-DA67-CDF7-C119F51B2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1" y="1163276"/>
            <a:ext cx="3578735" cy="42281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3337D9-FD9E-5D2E-EB52-20D8A41D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93" y="805222"/>
            <a:ext cx="5027320" cy="458622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A70391-BB89-4E5B-AD0A-2550A77FF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119" y="2788773"/>
            <a:ext cx="1619250" cy="619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A6277-AE81-470B-AA33-A49834031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733" y="3698602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2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 обсуждение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21164" y="961493"/>
            <a:ext cx="509240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прогноз кадровой потребности                       КЦП приема в колледжи с учетом результатов национальных рейтингов  ПОО; 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целевое обучение;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производственные практики;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программы профориентации молодежи:  «Лучший по профессии», «Больше, чем работа», «Всероссийская ярмарка трудоустройства», «Фестиваль профессий»;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поддержка работающих граждан: оказание помощи в смене профессии или получение новых компетенций;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доступность сервисов для организаций и предприятий, благодаря которым их сотрудники смогут приобретать  дополнительные навыки, требуемые на производстве;</a:t>
            </a:r>
          </a:p>
          <a:p>
            <a:pPr marL="171450" indent="-17145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kern="0" dirty="0"/>
              <a:t>взаимодействие работодателей, ПОО и служб занятости: кадровые центры;  актуализация данных портала «Работа России»; мониторинг и анализ рынка труда. </a:t>
            </a:r>
          </a:p>
          <a:p>
            <a:endParaRPr lang="ru-RU" sz="1200" kern="0" dirty="0"/>
          </a:p>
          <a:p>
            <a:pPr algn="ctr"/>
            <a:endParaRPr lang="ru-RU" sz="1200" b="1" kern="0" dirty="0"/>
          </a:p>
          <a:p>
            <a:pPr algn="ctr"/>
            <a:endParaRPr lang="ru-RU" sz="1200" b="1" kern="0" dirty="0">
              <a:solidFill>
                <a:srgbClr val="0070C0"/>
              </a:solidFill>
            </a:endParaRPr>
          </a:p>
        </p:txBody>
      </p:sp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4939622C-4F55-18B2-9B48-38F9A01F25F6}"/>
              </a:ext>
            </a:extLst>
          </p:cNvPr>
          <p:cNvSpPr/>
          <p:nvPr/>
        </p:nvSpPr>
        <p:spPr>
          <a:xfrm>
            <a:off x="3943566" y="1019483"/>
            <a:ext cx="500326" cy="20442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9BD4AB-1C89-0199-95C7-2DDD9E8E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664" y="575348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16CF16-ABB3-B3D6-BC84-06E2CCD0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030" y="690952"/>
            <a:ext cx="1408298" cy="140829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9B8F7F-E833-4691-AAA3-EE056A1E3B88}"/>
              </a:ext>
            </a:extLst>
          </p:cNvPr>
          <p:cNvSpPr/>
          <p:nvPr/>
        </p:nvSpPr>
        <p:spPr>
          <a:xfrm>
            <a:off x="5813570" y="2349360"/>
            <a:ext cx="552211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«От эффективности реализации мероприятий национального проекта «Кадры» во многом будет зависеть и рост экономики, и развитие социальной сферы. Поэтому очень важно, чтобы все ветви власти – федеральные органы исполнительной власти, региональные власти и предпринимательское сообщество работали вместе»</a:t>
            </a:r>
          </a:p>
          <a:p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				</a:t>
            </a:r>
          </a:p>
          <a:p>
            <a:pPr algn="r"/>
            <a:r>
              <a:rPr lang="ru-RU" sz="1400" b="1" kern="0" dirty="0">
                <a:solidFill>
                  <a:srgbClr val="0070C0"/>
                </a:solidFill>
              </a:rPr>
              <a:t>								</a:t>
            </a: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М.В. </a:t>
            </a:r>
            <a:r>
              <a:rPr lang="ru-RU" b="1" kern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Мишустин</a:t>
            </a:r>
            <a:endParaRPr lang="ru-RU" b="1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4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«КАДРЫ»:  обсуждение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66762" y="796044"/>
            <a:ext cx="951383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ПМЭФ – 2024: ПРЕЗИДЕНТ НА ПЛЕНАРЕ (http://kremlin.ru/events/president/news/74234)  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r>
              <a:rPr lang="ru-RU" sz="1600" b="1" kern="0" dirty="0">
                <a:solidFill>
                  <a:srgbClr val="0070C0"/>
                </a:solidFill>
              </a:rPr>
              <a:t>тезисы и логические цепочки: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новая социально-экономическая модель - взрывной рост технологий, новые решения, их внедрение  оперативно и с опережением - шестое структурное изменение – форсированное, опережающее насыщение отраслей экономики современными технологиями и инновациями;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главный инструмент опережающего развития - проекты технологического суверенитета;  финансовый источник – инвестиции, в т.ч. банковское кредитование;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право на риск: Фонд фондов и РФПИ через механизмы ГЧП, в  т.ч.  на отрасли промышленности и космическую сферу;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ключевой фактор - квалифицированные кадры: СПО («Профессионалитет»: МТБ и формирование учебно-производственных кластеров с работодателями и т.п.) и высшая школа (кампусы мирового уровня, оценка образовательных организаций преимущественно по востребованности выпускников на рынке труда и росту их зарплат)–перенастройка на рынок труда на основе прогноза кадровой потребности экономики  -  трансформация системы образования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цель – повысить долю высококвалифицированных специалистов на должностях с высокой добавленной стоимостью; за шесть лет войти в топ-10 в мире по объему НИОКР, довести затраты на них не менее чем до 2% ВВП;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600" kern="0" dirty="0"/>
              <a:t>в рамках НПТС проектов будут </a:t>
            </a:r>
            <a:r>
              <a:rPr lang="ru-RU" sz="1600" b="1" kern="0" dirty="0">
                <a:solidFill>
                  <a:srgbClr val="0070C0"/>
                </a:solidFill>
              </a:rPr>
              <a:t>определены опорные колледжи, вузы и НИИ</a:t>
            </a:r>
            <a:r>
              <a:rPr lang="ru-RU" sz="1600" kern="0" dirty="0"/>
              <a:t> - основа для бурного роста новых отраслей в нашей стране: для 220 опорных населенных пунктов (в т.ч., где расположатся опорные организации, все региональные центры, а также города, играющие важную роль в укреплении технологического суверенитета России)-  мастер-планы по развитию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308B7-03D8-2E46-BCEA-0BA32CAE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592" y="49247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22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97C3E-D70C-E175-1668-73A20C82E642}"/>
              </a:ext>
            </a:extLst>
          </p:cNvPr>
          <p:cNvSpPr txBox="1"/>
          <p:nvPr/>
        </p:nvSpPr>
        <p:spPr>
          <a:xfrm>
            <a:off x="7730735" y="5976042"/>
            <a:ext cx="7224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 Из презентации Неумывакина В.С.</a:t>
            </a:r>
            <a:endParaRPr lang="ru-RU" sz="1200" b="1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7C1395-94CC-8BE9-8679-FBD5DB63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92" y="0"/>
            <a:ext cx="10708070" cy="578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97C3E-D70C-E175-1668-73A20C82E642}"/>
              </a:ext>
            </a:extLst>
          </p:cNvPr>
          <p:cNvSpPr txBox="1"/>
          <p:nvPr/>
        </p:nvSpPr>
        <p:spPr>
          <a:xfrm>
            <a:off x="7730735" y="5976042"/>
            <a:ext cx="7224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 Из презентации Неумывакина В.С.</a:t>
            </a:r>
            <a:endParaRPr lang="ru-RU" sz="1200" b="1" kern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87C66C-00AC-CD45-8ED2-80888C89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25" y="0"/>
            <a:ext cx="11196867" cy="55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23826"/>
            <a:ext cx="8959641" cy="628650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ПОСЛАНИЕ ПРЕЗИДЕНТА ФЕДЕРАЛЬНОМУ СОБРАНИЮ  29.02.2024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931938" y="1326323"/>
            <a:ext cx="105963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70C0"/>
                </a:solidFill>
              </a:rPr>
              <a:t>«…запускаем новые национальные проекты технологического суверенитета:   </a:t>
            </a:r>
          </a:p>
          <a:p>
            <a:r>
              <a:rPr lang="ru-RU" sz="1400" kern="0" dirty="0"/>
              <a:t>1. Мы должны быть независимы, иметь все технологические ключи в таких чувствительных областях, как сбережение здоровья граждан, продовольственная безопасность.</a:t>
            </a:r>
          </a:p>
          <a:p>
            <a:r>
              <a:rPr lang="ru-RU" sz="1400" kern="0" dirty="0"/>
              <a:t>2. Нужно достичь </a:t>
            </a:r>
            <a:r>
              <a:rPr lang="ru-RU" sz="1400" kern="0" dirty="0">
                <a:solidFill>
                  <a:schemeClr val="bg2">
                    <a:lumMod val="75000"/>
                  </a:schemeClr>
                </a:solidFill>
              </a:rPr>
              <a:t>технологического суверенитета в сквозных сферах, которые обеспечивают устойчивость всей экономики страны. Это средства производства и станки, робототехника, все виды транспорта, беспилотные авиационные, морские и другие системы, экономика данных, новые материалы и химия.</a:t>
            </a:r>
          </a:p>
          <a:p>
            <a:r>
              <a:rPr lang="ru-RU" sz="1400" kern="0" dirty="0"/>
              <a:t>3. Мы должны создавать глобально конкурентные продукты, опираясь на уникальные отечественные разработки, в том числе в области космических, атомных и новых энергетических технологий.  </a:t>
            </a:r>
          </a:p>
          <a:p>
            <a:r>
              <a:rPr lang="ru-RU" sz="1400" kern="0" dirty="0"/>
              <a:t>….наладить внутренние кооперационные цепочки и международные технологические платформы, развернуть серийный выпуск собственного оборудования и комплектующих, нацелить геологоразведку на поиск редкоземельных материалов, другого сырья для новой экономики…..</a:t>
            </a:r>
          </a:p>
          <a:p>
            <a:endParaRPr lang="ru-RU" sz="1400" kern="0" dirty="0"/>
          </a:p>
          <a:p>
            <a:r>
              <a:rPr lang="ru-RU" sz="1400" kern="0" dirty="0"/>
              <a:t>…..Всегда прошу видеть это в качестве основного приоритета»</a:t>
            </a:r>
          </a:p>
          <a:p>
            <a:endParaRPr lang="ru-RU" sz="1400" kern="0" dirty="0"/>
          </a:p>
          <a:p>
            <a:r>
              <a:rPr lang="ru-RU" sz="1400" kern="0" dirty="0"/>
              <a:t>«Проекты технологического суверенитета должны стать мотором обновления нашей промышленности, помочь всей экономике выйти на передовой уровень эффективности и конкурентоспособности»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B8D73-90BD-0E1A-1A03-9B071117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12" y="123826"/>
            <a:ext cx="1264778" cy="12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97C3E-D70C-E175-1668-73A20C82E642}"/>
              </a:ext>
            </a:extLst>
          </p:cNvPr>
          <p:cNvSpPr txBox="1"/>
          <p:nvPr/>
        </p:nvSpPr>
        <p:spPr>
          <a:xfrm>
            <a:off x="7730735" y="5976042"/>
            <a:ext cx="72249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 Из презентации Неумывакина В.С.</a:t>
            </a:r>
            <a:endParaRPr lang="ru-RU" sz="1200" b="1" kern="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8FBA82-6584-D5AA-DD0A-48C71BD68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16" y="96716"/>
            <a:ext cx="10908551" cy="55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5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«СЕМЬЯ»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29091" y="889843"/>
            <a:ext cx="512983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разработчик: </a:t>
            </a:r>
            <a:r>
              <a:rPr lang="ru-RU" sz="1200" kern="0" dirty="0"/>
              <a:t>Министерство труда и социальной защиты Российской Федерации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r>
              <a:rPr lang="ru-RU" sz="1200" b="1" kern="0" dirty="0">
                <a:solidFill>
                  <a:srgbClr val="0070C0"/>
                </a:solidFill>
              </a:rPr>
              <a:t>куратор – </a:t>
            </a:r>
            <a:r>
              <a:rPr lang="ru-RU" sz="1200" kern="0" dirty="0"/>
              <a:t>заместитель председателя Правительства Т.А. Голикова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достижение показателей национальной цели «сохранение населения, укрепление здоровья и повышение благополучия людей, поддержка семьи» (указ Президента от 07.05.2024 г. № 309);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kern="0" dirty="0"/>
              <a:t>все аспекты семейной политики</a:t>
            </a:r>
            <a:r>
              <a:rPr lang="ru-RU" sz="1200" kern="0" dirty="0"/>
              <a:t>:  поддержка молодых, многодетных, многопоколенных семей, граждан старшего возраста; интересы семьи в экономике и корпоративной политике, в развитии жилищной инфраструктуры и благоустройстве наших городов и поселков - </a:t>
            </a:r>
            <a:r>
              <a:rPr lang="ru-RU" sz="1200" b="1" kern="0" dirty="0"/>
              <a:t>Стратегия демографической семейной политики до 2036 года 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				</a:t>
            </a:r>
            <a:r>
              <a:rPr lang="ru-RU" sz="1200" b="1" kern="0" dirty="0" err="1">
                <a:solidFill>
                  <a:srgbClr val="0070C0"/>
                </a:solidFill>
              </a:rPr>
              <a:t>Котяков</a:t>
            </a:r>
            <a:r>
              <a:rPr lang="ru-RU" sz="1200" b="1" kern="0" dirty="0">
                <a:solidFill>
                  <a:srgbClr val="0070C0"/>
                </a:solidFill>
              </a:rPr>
              <a:t> А.О.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r>
              <a:rPr lang="ru-RU" sz="1200" b="1" kern="0" dirty="0">
                <a:solidFill>
                  <a:srgbClr val="0070C0"/>
                </a:solidFill>
              </a:rPr>
              <a:t>+ Минкультуры (ФП по культуре для семьи и семейным ценностям):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модернизация учреждений культуры и образовательных организаций высшего и профессионального образования;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обеспечение культурного развития и творческой самореализации населения: от детей и молодежи до людей старшего поколения;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обеспечение и расширение семейного досуга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45169-4F54-B72D-6ED0-879B1CBD9720}"/>
              </a:ext>
            </a:extLst>
          </p:cNvPr>
          <p:cNvSpPr txBox="1"/>
          <p:nvPr/>
        </p:nvSpPr>
        <p:spPr>
          <a:xfrm>
            <a:off x="6096000" y="881502"/>
            <a:ext cx="53297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Основные направления работы: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совершенствование целостной системы поддержки семей с детьми, дальнейшее ее развитие с учетом их потребностей;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создание условий для успешного совмещения воспитания детей и получения образования, профессиональной реализации, вкл. открытие в вузах комнат матери и ребенка; группы кратковременного пребывания дошколят; доступные детские сады;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поддержка многодетности, создание дополнительных стимулов для рождения вторых, третьих и последующих детей;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охрана материнского и детского здоровья, укрепление репродуктивного здоровья граждан;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формирование семейно-ориентированной инфраструктуры и оказание поддержки семьям в улучшении жилищных условий;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развитие социальных услуг для старших поколений семей, продляющих их активное долголетие и обеспечивающих качественный уход;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поддержка семей, которые воспитывают детей с инвалидностью;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укрепление института семьи, продвижение в обществе семейных ценностей;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содействие регионам страны в разработке и реализации семейно-ориентированной демографической политики;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интеграция граждан «серебряного возраста» в культурные, досуговые и просветительские мероприятия, волонтерскую деятельность.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D99AF-9C9B-336E-5AE0-F19C0A688864}"/>
              </a:ext>
            </a:extLst>
          </p:cNvPr>
          <p:cNvSpPr txBox="1"/>
          <p:nvPr/>
        </p:nvSpPr>
        <p:spPr>
          <a:xfrm>
            <a:off x="3627184" y="6144481"/>
            <a:ext cx="6995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/>
              <a:t>Комиссия в Госсовете - губернатор Новгородской области Андрей Никитин</a:t>
            </a:r>
          </a:p>
        </p:txBody>
      </p:sp>
    </p:spTree>
    <p:extLst>
      <p:ext uri="{BB962C8B-B14F-4D97-AF65-F5344CB8AC3E}">
        <p14:creationId xmlns:p14="http://schemas.microsoft.com/office/powerpoint/2010/main" val="98909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«МОЛОДЕЖЬ И ДЕТИ»: параметры и структура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29090" y="889843"/>
            <a:ext cx="10106977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разработчик: </a:t>
            </a:r>
            <a:r>
              <a:rPr lang="ru-RU" sz="1200" kern="0" dirty="0"/>
              <a:t>Федеральное агентство по делам молодёжи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куратор – </a:t>
            </a:r>
            <a:r>
              <a:rPr lang="ru-RU" sz="1200" kern="0" dirty="0"/>
              <a:t>заместитель председателя Правительства Д.Н. Чернышенко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цель - </a:t>
            </a:r>
            <a:r>
              <a:rPr lang="ru-RU" sz="1200" kern="0" dirty="0"/>
              <a:t>достижение национальной цели «Реализация потенциала каждого человека, развитие его талантов, воспитание патриотичной и социально ответственной личности»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параметры: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kern="0" dirty="0"/>
              <a:t>все сферы роста молодежи, в т.ч. комплексное развитие молодёжной политики в регионах - «Регион для молодых»;    круглогодичные молодёжные образовательные центры + образовательных программ для специалистов по работе с молодёжью;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kern="0" dirty="0"/>
              <a:t>интегрирует форматы поддержки детей и молодежи в рамках всех доступных программ, проектов и механизмов; координация деятельности разных ведомств при реализации политики в этой сфере с участием общественных институтов, волонтёрских и добровольческих организаций;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kern="0" dirty="0"/>
              <a:t> единая </a:t>
            </a:r>
            <a:r>
              <a:rPr lang="ru-RU" sz="1000" kern="0" dirty="0" err="1"/>
              <a:t>поколенческая</a:t>
            </a:r>
            <a:r>
              <a:rPr lang="ru-RU" sz="1000" kern="0" dirty="0"/>
              <a:t> траектория будущего, многообразие в индивидуальном выборе траекторий; окончательное формирование и интеграция двух платформ: «Движение первых» (возможности для реализации мечты детей, наставников, педагогов, родителей (дети и несовершеннолетние подростки) и Росмолодежи (все механизмы поддержки, которые сегодня предоставляются государством для молодого поколения (фестивальная и конкурсная работа для студентов и всех входящих в возрастную группу молодежи); + Президентская платформа «Россия – страна возможностей» (масштаб в сторону отраслевых и управленческих конкурсов); + «Сириус» (оператор работы с талантами);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kern="0" dirty="0"/>
              <a:t>содействие патриотическому воспитанию молодежи, формирование традиционных российских духовно-нравственных ценностей; создание условий для самореализации; поддержание профориентационных механизмов;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участники: </a:t>
            </a:r>
            <a:r>
              <a:rPr lang="ru-RU" sz="1200" kern="0" dirty="0"/>
              <a:t>Минобрнауки, Росмолодежь, Минпросвещения, Минкультуры (содержательное наполнение-  духовно-нравственное развитие детей и молодежи, поддержка творческих инициатив молодых людей, развитие волонтерства в сфере культуры и сохранения объектов культурного наследия), Россотрудничество,  группы Госсовета: «Наука», «Образование», «Молодежная политика»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структура:  9 ФП, в т.ч.: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«Россия в мире»: международные мероприятия, всемирный фестиваль молодежи, популяризация русского языка за рубежом, привлечение талантливой молодежи в Россию, в т.ч. в НИИ, ее комфортная и взаимовыгодная интеграция, развитие сети зарубежных филиалов российских вузов;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«Профессионалитет»;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«Успех каждого ребенка»;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«Создание сети современных кампусов», в т.ч. служебное жилье, общежития, наемные дома;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«Университеты для поколения лидеров»: «Приоритет-2030»,  создание молодежных лабораторий, развитие Передовых инженерных школ, мегагранты, Конгресс молодых ученых, программы кадрового резерва в науке, технологиях и высшем образовании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8E76B7-10AA-E4DB-1446-A682DBBC0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686" y="131472"/>
            <a:ext cx="1408298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1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«МОЛОДЕЖЬ И ДЕТИ»: направления и задачи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66761" y="1154968"/>
            <a:ext cx="565113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Основные направления: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популяризация имиджа молодых предпринимателей;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развитие гражданско-патриотического туризма;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международное молодёжное сотрудничество, добровольчество;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экосистема возможностей: со школы до студенчества, с первых стажировок до руководящих позиций;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развитие программы профессиональной ориентации (100% обучающихся);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формирование сети 12 флагманских школ;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повышение качества преподавания математики, физики, химии и биологии в общеобразовательных и профессиональных образовательных организациях;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строительство общеобразовательных организаций;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обновление МТБ педагогических вузов;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строительство кампусов мирового уровня в вузах (40 ед. к 2036 г.);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усиление подготовки квалифицированных кадров, способных обеспечить создание прорывных решений, в т.ч. ПИШ;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создание единого научно-технологического пространства в СНГ и БРИКС.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81E95-9585-5D0E-AA3D-216A30BE63A8}"/>
              </a:ext>
            </a:extLst>
          </p:cNvPr>
          <p:cNvSpPr txBox="1"/>
          <p:nvPr/>
        </p:nvSpPr>
        <p:spPr>
          <a:xfrm>
            <a:off x="6774678" y="2278246"/>
            <a:ext cx="465056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Ключевые результаты к 2030 году: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обновление 35 тыс. школ и создание комфортных условий для 6 млн учащихся;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800 тыс. студентов и ученых пройдут программы </a:t>
            </a:r>
            <a:r>
              <a:rPr lang="ru-RU" sz="1200" kern="0" dirty="0" err="1"/>
              <a:t>профразвития</a:t>
            </a:r>
            <a:r>
              <a:rPr lang="ru-RU" sz="1200" kern="0" dirty="0"/>
              <a:t>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создание сети образовательных центров, в которых смогут обучаться 160 тыс. человек ежегодно;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привлечение 500 тыс. талантливых студентов из-за рубежа.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открытие 100 передовых инженерных школ и 25 кампусов мирового уровня;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ремонт 800 студенческих общежитий на 600 тыс. мест;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kern="0" dirty="0"/>
              <a:t>подготовка 2 млн специалистов рабочих профессий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7A03D-D21F-6F4D-15E9-8CFBCE541D54}"/>
              </a:ext>
            </a:extLst>
          </p:cNvPr>
          <p:cNvSpPr txBox="1"/>
          <p:nvPr/>
        </p:nvSpPr>
        <p:spPr>
          <a:xfrm>
            <a:off x="677254" y="5208882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0070C0"/>
                </a:solidFill>
              </a:rPr>
              <a:t>Предложения по творческому арт-кластеру в Калужской области: </a:t>
            </a:r>
          </a:p>
          <a:p>
            <a:pPr algn="ctr"/>
            <a:r>
              <a:rPr lang="ru-RU" sz="1200" kern="0" dirty="0"/>
              <a:t>проектный центр по выявлению и масштабированию лучших социальных практик; центр продюсирования.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26A808-2CB4-7352-2116-613CC983BC09}"/>
              </a:ext>
            </a:extLst>
          </p:cNvPr>
          <p:cNvSpPr txBox="1"/>
          <p:nvPr/>
        </p:nvSpPr>
        <p:spPr>
          <a:xfrm>
            <a:off x="3913974" y="5912565"/>
            <a:ext cx="78108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Комиссия в Госсовете - губернатор ЯНАО Дмитрий Артюхов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A1824-ABD0-E042-A5A3-5DFA97905E58}"/>
              </a:ext>
            </a:extLst>
          </p:cNvPr>
          <p:cNvSpPr txBox="1"/>
          <p:nvPr/>
        </p:nvSpPr>
        <p:spPr>
          <a:xfrm>
            <a:off x="6774678" y="1038777"/>
            <a:ext cx="4950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Ключевая </a:t>
            </a:r>
            <a:r>
              <a:rPr lang="ru-RU" sz="1100" b="1" kern="0" dirty="0">
                <a:solidFill>
                  <a:srgbClr val="0070C0"/>
                </a:solidFill>
              </a:rPr>
              <a:t>задача </a:t>
            </a:r>
            <a:r>
              <a:rPr lang="ru-RU" sz="1100" kern="0" dirty="0"/>
              <a:t>— </a:t>
            </a:r>
            <a:r>
              <a:rPr lang="ru-RU" sz="1200" kern="0" dirty="0"/>
              <a:t>формирование </a:t>
            </a:r>
            <a:r>
              <a:rPr lang="ru-RU" sz="1200" b="1" kern="0" dirty="0"/>
              <a:t>комплексной среды </a:t>
            </a:r>
            <a:r>
              <a:rPr lang="ru-RU" sz="1200" kern="0" dirty="0"/>
              <a:t>для реализации потенциала каждого человека, развития его талантов, воспитания патриотичной и социально ответственной личности, что требует </a:t>
            </a:r>
            <a:r>
              <a:rPr lang="ru-RU" sz="1200" b="1" kern="0" dirty="0"/>
              <a:t>широкого межведомственного взаимодействия и координации всех субъектов молодежной политики</a:t>
            </a:r>
            <a:r>
              <a:rPr lang="ru-RU" sz="1200" kern="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6921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«МОЛОДЕЖЬ И ДЕТИ»:  обсуждение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838200" y="1154763"/>
            <a:ext cx="98164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Три группы молодежи: </a:t>
            </a:r>
          </a:p>
          <a:p>
            <a:r>
              <a:rPr lang="ru-RU" sz="1200" kern="0" dirty="0"/>
              <a:t>14 – 17 лет – период формирования системы убеждений для духовно-нравственного развития; </a:t>
            </a:r>
          </a:p>
          <a:p>
            <a:r>
              <a:rPr lang="ru-RU" sz="1200" kern="0" dirty="0"/>
              <a:t>18 — 24 лет —  закрепление навыков </a:t>
            </a:r>
            <a:r>
              <a:rPr lang="ru-RU" sz="1200" kern="0" dirty="0" err="1"/>
              <a:t>просоциального</a:t>
            </a:r>
            <a:r>
              <a:rPr lang="ru-RU" sz="1200" kern="0" dirty="0"/>
              <a:t> поведения, гражданского участия, саморазвития; </a:t>
            </a:r>
          </a:p>
          <a:p>
            <a:r>
              <a:rPr lang="ru-RU" sz="1200" kern="0" dirty="0"/>
              <a:t>25 – 35 лет – человек - главный двигатель повышения социально-экономической конкурентоспособности страны. 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r>
              <a:rPr lang="en-US" sz="1200" b="1" kern="0" dirty="0">
                <a:solidFill>
                  <a:srgbClr val="0070C0"/>
                </a:solidFill>
              </a:rPr>
              <a:t>9 </a:t>
            </a:r>
            <a:r>
              <a:rPr lang="ru-RU" sz="1200" b="1" kern="0" dirty="0">
                <a:solidFill>
                  <a:srgbClr val="0070C0"/>
                </a:solidFill>
              </a:rPr>
              <a:t>ФП:</a:t>
            </a:r>
          </a:p>
          <a:p>
            <a:r>
              <a:rPr lang="ru-RU" sz="1200" kern="0" dirty="0"/>
              <a:t>«Профессионалитет» –  к 2030 г.  - 940 модернизированных колледжей во всех регионах с привлечением &gt;4000 индустриальных партнеров;</a:t>
            </a:r>
          </a:p>
          <a:p>
            <a:r>
              <a:rPr lang="ru-RU" sz="1200" kern="0" dirty="0"/>
              <a:t>«Приоритет-2030»: в вузах-участников 45% студентов очной формы; 90 млрд. на развитие образования, 136 млрд. из внебюджетных источников; </a:t>
            </a:r>
          </a:p>
          <a:p>
            <a:r>
              <a:rPr lang="ru-RU" sz="1200" kern="0" dirty="0"/>
              <a:t>«Передовые инженерные школы»: создано 50 школ в 23 субъектах, будет 100; 6 тысяч обучающихся; &gt;20 тыс. школьников. </a:t>
            </a:r>
          </a:p>
          <a:p>
            <a:r>
              <a:rPr lang="ru-RU" sz="1200" kern="0" dirty="0"/>
              <a:t>«Создание современных кампусов мирового уровня»: строятся 17, к 2036 г. будет не менее 40;</a:t>
            </a:r>
          </a:p>
          <a:p>
            <a:r>
              <a:rPr lang="ru-RU" sz="1200" kern="0" dirty="0"/>
              <a:t>«Поддержка науки молодых»: 200 молодежных лабораторий в 65 субъектах (к 2030 г. будет 940); </a:t>
            </a:r>
          </a:p>
          <a:p>
            <a:r>
              <a:rPr lang="ru-RU" sz="1200" kern="0" dirty="0"/>
              <a:t>«Россия в мире»: укрепление международного сообщества молодежи, создание условий для регулярного приезда иностранцев в Россию. 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								Д.Н. Чернышенко                                                                     </a:t>
            </a:r>
            <a:r>
              <a:rPr lang="ru-RU" sz="1200" kern="0" dirty="0"/>
              <a:t>«Молодежная политика России: укрепление ценностного и культурного иммунитета молодежи», «</a:t>
            </a:r>
            <a:r>
              <a:rPr lang="ru-RU" sz="1200" kern="0" dirty="0" err="1"/>
              <a:t>Таврида.Арт</a:t>
            </a:r>
            <a:r>
              <a:rPr lang="ru-RU" sz="1200" kern="0" dirty="0"/>
              <a:t>», 02.08.2024</a:t>
            </a:r>
          </a:p>
          <a:p>
            <a:endParaRPr lang="ru-RU" sz="1200" b="1" kern="0" dirty="0">
              <a:solidFill>
                <a:srgbClr val="0070C0"/>
              </a:solidFill>
            </a:endParaRPr>
          </a:p>
          <a:p>
            <a:endParaRPr lang="ru-RU" sz="1200" b="1" kern="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142A2-243B-8F62-90F4-8B2A5072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289" y="238318"/>
            <a:ext cx="1286367" cy="1286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26D91-FF4B-D658-7A10-692F6C3CB035}"/>
              </a:ext>
            </a:extLst>
          </p:cNvPr>
          <p:cNvSpPr txBox="1"/>
          <p:nvPr/>
        </p:nvSpPr>
        <p:spPr>
          <a:xfrm>
            <a:off x="838200" y="4840339"/>
            <a:ext cx="8955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Стратегия развития образования до 2030 года -до 4 марта 2025 года.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F7013A-3548-F94D-A7F0-63C7FD2C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481" y="4634651"/>
            <a:ext cx="1406876" cy="1406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6443FD-A8AF-E9A7-4296-5F478C1F7E1D}"/>
              </a:ext>
            </a:extLst>
          </p:cNvPr>
          <p:cNvSpPr txBox="1"/>
          <p:nvPr/>
        </p:nvSpPr>
        <p:spPr>
          <a:xfrm>
            <a:off x="838199" y="5209671"/>
            <a:ext cx="95193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Стратегическая сессия по национальным проектам «Молодёжь и дети» и «Семья» 15 июля 2024</a:t>
            </a:r>
          </a:p>
          <a:p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							М.В. Мишустин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296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НАУКА и ОБРАЗОВАНИЕ: векторы развития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D6149-8506-3469-37DD-6C16B4D7379A}"/>
              </a:ext>
            </a:extLst>
          </p:cNvPr>
          <p:cNvSpPr txBox="1"/>
          <p:nvPr/>
        </p:nvSpPr>
        <p:spPr>
          <a:xfrm>
            <a:off x="766761" y="982043"/>
            <a:ext cx="9064309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1. Обновлённый </a:t>
            </a:r>
            <a:r>
              <a:rPr lang="ru-RU" sz="1400" b="1" kern="0" dirty="0"/>
              <a:t>Состав Совета при Президенте Российской Федерации по науке и образованию</a:t>
            </a:r>
          </a:p>
          <a:p>
            <a:r>
              <a:rPr lang="ru-RU" sz="1400" kern="0" dirty="0"/>
              <a:t>Программное интервью – образование и наука</a:t>
            </a:r>
          </a:p>
          <a:p>
            <a:endParaRPr lang="ru-RU" sz="1400" kern="0" dirty="0"/>
          </a:p>
          <a:p>
            <a:r>
              <a:rPr lang="ru-RU" sz="1400" kern="0" dirty="0"/>
              <a:t>2. </a:t>
            </a:r>
            <a:r>
              <a:rPr lang="ru-RU" sz="1400" b="1" kern="0" dirty="0" err="1"/>
              <a:t>Бесшовно</a:t>
            </a:r>
            <a:r>
              <a:rPr lang="ru-RU" sz="1400" b="1" kern="0" dirty="0"/>
              <a:t> и до науки</a:t>
            </a:r>
            <a:r>
              <a:rPr lang="ru-RU" sz="1400" kern="0" dirty="0"/>
              <a:t>: задача – выстроить бесшовную траекторию и связать дошкольное, школьное, среднее профессиональное и высшее образование.</a:t>
            </a:r>
          </a:p>
          <a:p>
            <a:endParaRPr lang="ru-RU" sz="1400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kern="0" dirty="0"/>
              <a:t>НП «Молодежь и дети», в т.ч.:   </a:t>
            </a:r>
          </a:p>
          <a:p>
            <a:r>
              <a:rPr lang="ru-RU" sz="1400" kern="0" dirty="0"/>
              <a:t>Школы: в основе школьных изменений – формирование ценностных установок (советники директоров по воспитанию, «Разговоры о важном», «Движение первых»);  учебники – становятся едиными и государственными.</a:t>
            </a:r>
          </a:p>
          <a:p>
            <a:r>
              <a:rPr lang="ru-RU" sz="1400" kern="0" dirty="0"/>
              <a:t>Профессионалитет: практика с 1 курса, трудоустройство выпускников – </a:t>
            </a:r>
            <a:r>
              <a:rPr lang="ru-RU" sz="1400" kern="0" dirty="0" err="1"/>
              <a:t>ок</a:t>
            </a:r>
            <a:r>
              <a:rPr lang="ru-RU" sz="1400" kern="0" dirty="0"/>
              <a:t>. 80%, 79 регионов - &gt;1200 колледжей и </a:t>
            </a:r>
            <a:r>
              <a:rPr lang="ru-RU" sz="1400" kern="0" dirty="0" err="1"/>
              <a:t>ок</a:t>
            </a:r>
            <a:r>
              <a:rPr lang="ru-RU" sz="1400" kern="0" dirty="0"/>
              <a:t>. 1600 индустриальных партнеров; к 2026 будут охвачены все регионы;  к 2030 –  перейдут все колледжи.</a:t>
            </a:r>
          </a:p>
          <a:p>
            <a:r>
              <a:rPr lang="ru-RU" sz="1400" kern="0" dirty="0"/>
              <a:t>Бюджетные места в вузах: на 78 тыс. стало больше за период 2020-2024, 73% из них – распределено в регионы; 65% всех бюджетных мест – по приоритетным направлениям подготовки (+36 тыс. за 4 года); целевой набор – 145,4 тыс. (+3,8 тыс. в 2023 г.), прием ведется через платформу «Работа в России».</a:t>
            </a:r>
          </a:p>
          <a:p>
            <a:r>
              <a:rPr lang="ru-RU" sz="1400" kern="0" dirty="0"/>
              <a:t>Наука играет важную роль в создании бесшовной системы образования.</a:t>
            </a:r>
          </a:p>
          <a:p>
            <a:endParaRPr lang="ru-RU" sz="1400" kern="0" dirty="0"/>
          </a:p>
          <a:p>
            <a:r>
              <a:rPr lang="ru-RU" sz="1400" kern="0" dirty="0"/>
              <a:t>3. </a:t>
            </a:r>
            <a:r>
              <a:rPr lang="ru-RU" sz="1400" b="1" kern="0" dirty="0"/>
              <a:t>Для достижения научно-технологического суверенитета требуется:</a:t>
            </a:r>
          </a:p>
          <a:p>
            <a:r>
              <a:rPr lang="ru-RU" sz="1400" kern="0" dirty="0"/>
              <a:t>повышение научной грамотности обучающихся;</a:t>
            </a:r>
          </a:p>
          <a:p>
            <a:r>
              <a:rPr lang="ru-RU" sz="1400" kern="0" dirty="0"/>
              <a:t>сотрудничество образовательных и научных организаций с высокотехнологичным бизнесом;</a:t>
            </a:r>
          </a:p>
          <a:p>
            <a:r>
              <a:rPr lang="ru-RU" sz="1400" kern="0" dirty="0"/>
              <a:t>фокусировка на перечни приоритетных направлений НТР и важнейшие наукоемкие технологии;</a:t>
            </a:r>
          </a:p>
          <a:p>
            <a:r>
              <a:rPr lang="ru-RU" sz="1400" kern="0" dirty="0"/>
              <a:t>системная поддержка от фундаментальной науки до внедрения в массовое производство;</a:t>
            </a:r>
          </a:p>
          <a:p>
            <a:r>
              <a:rPr lang="ru-RU" sz="1400" kern="0" dirty="0"/>
              <a:t>увеличение инвестиций бизнеса в науку (НОЦ- объем внебюджетных вложений составляет 40% от общего объема работа.</a:t>
            </a:r>
          </a:p>
          <a:p>
            <a:endParaRPr lang="ru-RU" sz="1400" kern="0" dirty="0"/>
          </a:p>
          <a:p>
            <a:r>
              <a:rPr lang="ru-RU" sz="1200" kern="0" dirty="0"/>
              <a:t>	</a:t>
            </a:r>
            <a:r>
              <a:rPr lang="ru-RU" sz="1400" b="1" kern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Д.Н.Чернышенко</a:t>
            </a:r>
            <a:r>
              <a:rPr lang="ru-RU" sz="1400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интервью «Эксперту» о достижениях и планах в образовании и науке.</a:t>
            </a:r>
          </a:p>
          <a:p>
            <a:endParaRPr lang="ru-RU" sz="1200" kern="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623DF1A-3D42-15E0-AD97-CB8ADFF94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70" y="92710"/>
            <a:ext cx="2019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ОСНОВЫ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C493D0-258F-30EA-C6DB-917F2597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303" y="424240"/>
            <a:ext cx="1432684" cy="14326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66761" y="916230"/>
            <a:ext cx="9488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Указ Президента Российской Федерации от </a:t>
            </a:r>
            <a:r>
              <a:rPr lang="ru-RU" b="1" kern="0" dirty="0">
                <a:solidFill>
                  <a:srgbClr val="0070C0"/>
                </a:solidFill>
              </a:rPr>
              <a:t>02.07.2021 № 400  </a:t>
            </a:r>
            <a:r>
              <a:rPr lang="ru-RU" dirty="0"/>
              <a:t>«О </a:t>
            </a:r>
            <a:r>
              <a:rPr lang="ru-RU" b="1" kern="0" dirty="0">
                <a:solidFill>
                  <a:srgbClr val="0070C0"/>
                </a:solidFill>
              </a:rPr>
              <a:t>Стратегии национальной безопасности Российской Федерации»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C1D6F-6F5D-2305-95F6-CB9320438F34}"/>
              </a:ext>
            </a:extLst>
          </p:cNvPr>
          <p:cNvSpPr txBox="1"/>
          <p:nvPr/>
        </p:nvSpPr>
        <p:spPr>
          <a:xfrm>
            <a:off x="766761" y="1562561"/>
            <a:ext cx="54716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национальные интересы на современном этапе:</a:t>
            </a:r>
          </a:p>
          <a:p>
            <a:r>
              <a:rPr lang="ru-RU" sz="1200" dirty="0"/>
              <a:t>1) сбережение народа России, развитие человеческого потенциала, повышение качества жизни и благосостояния граждан;</a:t>
            </a:r>
          </a:p>
          <a:p>
            <a:r>
              <a:rPr lang="ru-RU" sz="1200" dirty="0"/>
              <a:t>2) защита конституционного строя, суверенитета, независимости, государственной и территориальной целостности Российской Федерации, укрепление обороны страны;</a:t>
            </a:r>
          </a:p>
          <a:p>
            <a:r>
              <a:rPr lang="ru-RU" sz="1200" dirty="0"/>
              <a:t>3) поддержание гражданского мира и согласия в стране, укрепление законности, искоренение коррупции, защита граждан и всех форм собственности от противоправных посягательств, развитие механизмов взаимодействия государства и гражданского общества;</a:t>
            </a:r>
          </a:p>
          <a:p>
            <a:r>
              <a:rPr lang="ru-RU" sz="1200" dirty="0"/>
              <a:t>4) развитие безопасного информационного пространства, защита российского общества от деструктивного информационно-психологического воздействия;</a:t>
            </a:r>
          </a:p>
          <a:p>
            <a:r>
              <a:rPr lang="ru-RU" sz="1200" dirty="0"/>
              <a:t>5) устойчивое развитие российской экономики на новой технологической основе;</a:t>
            </a:r>
          </a:p>
          <a:p>
            <a:r>
              <a:rPr lang="ru-RU" sz="1200" dirty="0"/>
              <a:t>6) охрана окружающей среды, сохранение природных ресурсов и рациональное природопользование, адаптация к изменениям климата;</a:t>
            </a:r>
          </a:p>
          <a:p>
            <a:r>
              <a:rPr lang="ru-RU" sz="1200" dirty="0"/>
              <a:t>7) укрепление традиционных российских духовно-нравственных ценностей, сохранение культурного и исторического наследия народа России;</a:t>
            </a:r>
          </a:p>
          <a:p>
            <a:r>
              <a:rPr lang="ru-RU" sz="1200" dirty="0"/>
              <a:t>8) поддержание стратегической стабильности, укрепление мира и безопасности, правовых основ международных отношений…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85E41-F0FB-7F16-28B9-C063F731B1B5}"/>
              </a:ext>
            </a:extLst>
          </p:cNvPr>
          <p:cNvSpPr txBox="1"/>
          <p:nvPr/>
        </p:nvSpPr>
        <p:spPr>
          <a:xfrm>
            <a:off x="6595217" y="1891652"/>
            <a:ext cx="45912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стратегические национальные приоритеты:</a:t>
            </a:r>
          </a:p>
          <a:p>
            <a:r>
              <a:rPr lang="ru-RU" sz="1200" dirty="0"/>
              <a:t>1) сбережение народа России и развитие человеческого потенциала;</a:t>
            </a:r>
          </a:p>
          <a:p>
            <a:r>
              <a:rPr lang="ru-RU" sz="1200" dirty="0"/>
              <a:t>2) оборона страны;</a:t>
            </a:r>
          </a:p>
          <a:p>
            <a:r>
              <a:rPr lang="ru-RU" sz="1200" dirty="0"/>
              <a:t>3) государственная и общественная безопасность;</a:t>
            </a:r>
          </a:p>
          <a:p>
            <a:r>
              <a:rPr lang="ru-RU" sz="1200" dirty="0"/>
              <a:t>4) информационная безопасность;</a:t>
            </a:r>
          </a:p>
          <a:p>
            <a:r>
              <a:rPr lang="ru-RU" sz="1200" dirty="0"/>
              <a:t>5) экономическая безопасность;</a:t>
            </a:r>
          </a:p>
          <a:p>
            <a:r>
              <a:rPr lang="ru-RU" sz="1200" dirty="0"/>
              <a:t>6) научно-технологическое развитие;</a:t>
            </a:r>
          </a:p>
          <a:p>
            <a:r>
              <a:rPr lang="ru-RU" sz="1200" dirty="0"/>
              <a:t>7) экологическая безопасность и рациональное природопользование;</a:t>
            </a:r>
          </a:p>
          <a:p>
            <a:r>
              <a:rPr lang="ru-RU" sz="1200" dirty="0"/>
              <a:t>8) защита традиционных российских духовно-нравственных ценностей, культуры и исторической памяти;</a:t>
            </a:r>
          </a:p>
          <a:p>
            <a:r>
              <a:rPr lang="ru-RU" sz="1200" dirty="0"/>
              <a:t>9) стратегическая стабильность и взаимовыгодное международное сотрудничество….</a:t>
            </a:r>
          </a:p>
        </p:txBody>
      </p:sp>
    </p:spTree>
    <p:extLst>
      <p:ext uri="{BB962C8B-B14F-4D97-AF65-F5344CB8AC3E}">
        <p14:creationId xmlns:p14="http://schemas.microsoft.com/office/powerpoint/2010/main" val="233311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ОСНОВЫ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66761" y="916230"/>
            <a:ext cx="9237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Указ Президента Российской Федерации </a:t>
            </a:r>
            <a:r>
              <a:rPr lang="ru-RU" b="1" kern="0" dirty="0">
                <a:solidFill>
                  <a:srgbClr val="0070C0"/>
                </a:solidFill>
              </a:rPr>
              <a:t>от 10.10.2019  № 490  «О развитии искусственного интеллекта в Российской Федерации»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1C1D6F-6F5D-2305-95F6-CB9320438F34}"/>
              </a:ext>
            </a:extLst>
          </p:cNvPr>
          <p:cNvSpPr txBox="1"/>
          <p:nvPr/>
        </p:nvSpPr>
        <p:spPr>
          <a:xfrm>
            <a:off x="766761" y="1597289"/>
            <a:ext cx="32155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Приоритетные направления развития и использования технологий искусственного интеллекта в социальной сфере, в том числе за счет:</a:t>
            </a:r>
          </a:p>
          <a:p>
            <a:r>
              <a:rPr lang="ru-RU" sz="1200" b="1" kern="0" dirty="0">
                <a:solidFill>
                  <a:srgbClr val="0070C0"/>
                </a:solidFill>
              </a:rPr>
              <a:t> </a:t>
            </a:r>
          </a:p>
          <a:p>
            <a:r>
              <a:rPr lang="ru-RU" sz="1200" kern="0" dirty="0"/>
              <a:t>б) повышения качества услуг в сфере образования: </a:t>
            </a:r>
          </a:p>
          <a:p>
            <a:r>
              <a:rPr lang="ru-RU" sz="1200" kern="0" dirty="0"/>
              <a:t>адаптация образовательного процесса к потребностям обучающихся и потребностям рынка труда;</a:t>
            </a:r>
          </a:p>
          <a:p>
            <a:r>
              <a:rPr lang="ru-RU" sz="1200" kern="0" dirty="0"/>
              <a:t>системный анализ показателей эффективности обучения для оптимизации профессиональной ориентации и раннего выявления детей с выдающимися способностями;</a:t>
            </a:r>
          </a:p>
          <a:p>
            <a:r>
              <a:rPr lang="ru-RU" sz="1200" kern="0" dirty="0"/>
              <a:t>автоматизация оценки качества знаний и анализа информации о результатах обучения;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A85E41-F0FB-7F16-28B9-C063F731B1B5}"/>
              </a:ext>
            </a:extLst>
          </p:cNvPr>
          <p:cNvSpPr txBox="1"/>
          <p:nvPr/>
        </p:nvSpPr>
        <p:spPr>
          <a:xfrm>
            <a:off x="4266565" y="1574563"/>
            <a:ext cx="710240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Основные направления повышения уровня обеспечения российского рынка технологий искусственного интеллекта квалифицированными кадрами:  </a:t>
            </a:r>
          </a:p>
          <a:p>
            <a:r>
              <a:rPr lang="ru-RU" sz="1200" kern="0" dirty="0"/>
              <a:t>а) разработка и внедрение </a:t>
            </a:r>
            <a:r>
              <a:rPr lang="ru-RU" sz="1200" b="1" kern="0" dirty="0"/>
              <a:t>образовательных модулей </a:t>
            </a:r>
            <a:r>
              <a:rPr lang="ru-RU" sz="1200" kern="0" dirty="0"/>
              <a:t>в рамках образовательных программ всех уровней образования, программ повышения квалификации и профессиональной переподготовки для получения гражданами знаний, приобретения ими компетенций и навыков в области математики, программирования, анализа данных, машинного обучения, способствующих развитию искусственного интеллекта (конвергентное знание, обеспечиваемое в том числе за счет интеграции математического, естественно-научного и социально-гуманитарного образования);</a:t>
            </a:r>
          </a:p>
          <a:p>
            <a:r>
              <a:rPr lang="ru-RU" sz="1200" kern="0" dirty="0"/>
              <a:t>б) привлечение организаций, осуществляющих деятельность в области искусственного интеллекта, к участию в мероприятиях, направленных на развитие общего и профессионального образования;</a:t>
            </a:r>
          </a:p>
          <a:p>
            <a:r>
              <a:rPr lang="ru-RU" sz="1200" kern="0" dirty="0"/>
              <a:t>в) </a:t>
            </a:r>
            <a:r>
              <a:rPr lang="ru-RU" sz="1200" b="1" kern="0" dirty="0"/>
              <a:t>повышение качества математического и естественно-научного образования обучающихся </a:t>
            </a:r>
            <a:r>
              <a:rPr lang="ru-RU" sz="1200" kern="0" dirty="0"/>
              <a:t>(в рамках как основных, так и дополнительных образовательных программ), его интеграция с социально-гуманитарным образованием, создание условий для привлечения обучающихся к углубленной подготовке по этим направлениям;</a:t>
            </a:r>
          </a:p>
          <a:p>
            <a:r>
              <a:rPr lang="ru-RU" sz="1200" kern="0" dirty="0"/>
              <a:t>г) увеличение количества и повышение привлекательности конкурсов и олимпиад, направленных на развитие интеллектуальных и творческих способностей обучающихся;</a:t>
            </a:r>
          </a:p>
          <a:p>
            <a:r>
              <a:rPr lang="ru-RU" sz="1200" kern="0" dirty="0"/>
              <a:t>д) стимулирование (в том числе материальное) работодателей к принятию мер, направленных на приобретение сотрудниками компетенций в области искусственного интеллекта и в смежных областях его использования;….</a:t>
            </a:r>
          </a:p>
          <a:p>
            <a:r>
              <a:rPr lang="ru-RU" sz="1200" kern="0" dirty="0"/>
              <a:t>ж) информирование населения и организаций о преимуществах и безопасности применения технологических решений, разработанных на основе искусственного интеллекта, а также о доступности программ обучения и переобучения.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F5089-7D64-E5C0-10C9-29EFC935D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492" y="300389"/>
            <a:ext cx="127417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8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br>
              <a:rPr lang="ru-RU" sz="2200" dirty="0">
                <a:solidFill>
                  <a:schemeClr val="tx1"/>
                </a:solidFill>
              </a:rPr>
            </a:b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Перечень  поручений по итогам заседания Государственного Совета Российской Федерации по вопросу повышения роли и престижа педагога и наставника, состоявшегося 27.12.2023, от 12.02.2024  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1800" kern="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63959" y="1315953"/>
            <a:ext cx="9599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0070C0"/>
                </a:solidFill>
              </a:rPr>
              <a:t> </a:t>
            </a:r>
            <a:r>
              <a:rPr lang="en-US" sz="1200" kern="0" dirty="0">
                <a:solidFill>
                  <a:srgbClr val="0070C0"/>
                </a:solidFill>
              </a:rPr>
              <a:t>http://kremlin.ru/acts/assignments/orders/73433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1CD2D-7432-6D2F-A903-B3C663467C33}"/>
              </a:ext>
            </a:extLst>
          </p:cNvPr>
          <p:cNvSpPr txBox="1"/>
          <p:nvPr/>
        </p:nvSpPr>
        <p:spPr>
          <a:xfrm>
            <a:off x="763959" y="1685285"/>
            <a:ext cx="110634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kern="0" dirty="0">
                <a:solidFill>
                  <a:srgbClr val="0070C0"/>
                </a:solidFill>
              </a:rPr>
              <a:t>Пр-251ГС, п.1 </a:t>
            </a:r>
            <a:r>
              <a:rPr lang="ru-RU" sz="1000" dirty="0"/>
              <a:t>Правительству Российской Федерации: </a:t>
            </a:r>
          </a:p>
          <a:p>
            <a:r>
              <a:rPr lang="ru-RU" sz="1000" dirty="0"/>
              <a:t>а) при участии комиссий Государственного Совета Российской Федерации и объединений работодателей разработать </a:t>
            </a:r>
            <a:r>
              <a:rPr lang="ru-RU" sz="1000" b="1" dirty="0"/>
              <a:t>концепцию развития наставничества в Российской Федерации на период до 2030 года;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п.1. б)</a:t>
            </a:r>
            <a:r>
              <a:rPr lang="ru-RU" sz="1000" dirty="0"/>
              <a:t> с учетом ранее данных поручений представить предложения о внесении в трудовое законодательство Российской Федерации изменений, предусматривающих возможность; </a:t>
            </a:r>
            <a:r>
              <a:rPr lang="ru-RU" sz="1000" b="1" dirty="0"/>
              <a:t>материального стимулирования работников в связи с осуществлением наставничества;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 в) </a:t>
            </a:r>
            <a:r>
              <a:rPr lang="ru-RU" sz="1000" dirty="0"/>
              <a:t>представить предложения по обеспечению привлечения наставников из числа работников организаций реального сектора экономики к проведению мероприятий по профессиональной ориентации обучающихся по образовательным программам основного общего и среднего общего образования;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 г) </a:t>
            </a:r>
            <a:r>
              <a:rPr lang="ru-RU" sz="1000" dirty="0"/>
              <a:t>обеспечить формирование базы лучших практик наставничества в целях их внедрения в систему образования, воспитания и молодежной политики;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 д) </a:t>
            </a:r>
            <a:r>
              <a:rPr lang="ru-RU" sz="1000" dirty="0"/>
              <a:t>при участии Общероссийской общественно-государственной просветительской организации «Российское общество «Знание» организовать проведение обучающих семинаров для наставников;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 е) </a:t>
            </a:r>
            <a:r>
              <a:rPr lang="ru-RU" sz="1000" dirty="0"/>
              <a:t>при участии Общероссийского общественно­-государственного движения детей и молодежи «Движение первых» обеспечить привлечение к наставнической работе с детьми и молодежью лиц, имеющих значительные заслуги перед обществом, государственные награды, ведомственные знаки отличия, лауреатов государственных и общественных премий, победителей значимых профессиональных конкурсов, в том числе проводимых в рамках проекта «Россия – страна возможностей», а также лиц, принимавших участие в специальной военной операции;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п.1 ж) </a:t>
            </a:r>
            <a:r>
              <a:rPr lang="ru-RU" sz="1000" dirty="0"/>
              <a:t>при участии автономной некоммерческой организации «Россия – страна возможностей» обеспечить проведение конкурса «Наставник года»;</a:t>
            </a:r>
          </a:p>
          <a:p>
            <a:endParaRPr lang="ru-RU" sz="1000" dirty="0"/>
          </a:p>
          <a:p>
            <a:r>
              <a:rPr lang="ru-RU" sz="1200" b="1" kern="0" dirty="0">
                <a:solidFill>
                  <a:srgbClr val="0070C0"/>
                </a:solidFill>
              </a:rPr>
              <a:t>Пр-251ГС, п.5 а) </a:t>
            </a:r>
            <a:r>
              <a:rPr lang="ru-RU" sz="1000" dirty="0"/>
              <a:t>Минпросвещения России совместно с Минобрнауки России: при участии автономной некоммерческой организации «Россия – страна возможностей», Общероссийского общественно­-государственного движения детей и молодежи «Движение первых» и крупных промышленных предприятий обеспечить </a:t>
            </a:r>
            <a:r>
              <a:rPr lang="ru-RU" sz="1000" b="1" dirty="0"/>
              <a:t>разработку курсов и дисциплин (модулей) по формированию навыков эффективного наставничества</a:t>
            </a:r>
            <a:r>
              <a:rPr lang="ru-RU" sz="1000" dirty="0"/>
              <a:t>, предусмотрев их включение в программы повышения квалификации руководителей и работников организаций социальной сферы и реального сектора экономики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8E01BD-0148-0CA4-D4F3-7F7912FA5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47" y="257159"/>
            <a:ext cx="1315953" cy="13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ЦИФРОВИЗАЦИЯ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66761" y="916230"/>
            <a:ext cx="92372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постановление Правительства Российской Федерации </a:t>
            </a:r>
            <a:r>
              <a:rPr lang="ru-RU" sz="1400" b="1" kern="0" dirty="0">
                <a:solidFill>
                  <a:srgbClr val="0070C0"/>
                </a:solidFill>
              </a:rPr>
              <a:t>от 26.12.2017 № 1642    </a:t>
            </a:r>
            <a:r>
              <a:rPr lang="ru-RU" sz="1400" kern="0" dirty="0"/>
              <a:t>об утверждении государственной программы Российской Федерации «Развитие образования»: </a:t>
            </a:r>
            <a:r>
              <a:rPr lang="ru-RU" sz="1400" b="1" kern="0" dirty="0">
                <a:solidFill>
                  <a:srgbClr val="0070C0"/>
                </a:solidFill>
              </a:rPr>
              <a:t>ФГОС СПО: введение цифрового модуля по всем профессиям и специальностям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650BA5-326E-DF42-435D-3710C5AA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497" y="462039"/>
            <a:ext cx="1408298" cy="1408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CDAFE1-F0D3-7611-E3E1-5CB10ECD4B52}"/>
              </a:ext>
            </a:extLst>
          </p:cNvPr>
          <p:cNvSpPr txBox="1"/>
          <p:nvPr/>
        </p:nvSpPr>
        <p:spPr>
          <a:xfrm>
            <a:off x="766760" y="1813173"/>
            <a:ext cx="879758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распоряжение Правительства Российской Федерации </a:t>
            </a:r>
            <a:r>
              <a:rPr lang="ru-RU" sz="1400" b="1" kern="0" dirty="0">
                <a:solidFill>
                  <a:srgbClr val="0070C0"/>
                </a:solidFill>
              </a:rPr>
              <a:t>от 02.12.2021 № 3427-р   </a:t>
            </a:r>
            <a:r>
              <a:rPr lang="ru-RU" sz="1400" dirty="0"/>
              <a:t>«Об утверждении </a:t>
            </a:r>
            <a:r>
              <a:rPr lang="ru-RU" sz="1400" b="1" kern="0" dirty="0">
                <a:solidFill>
                  <a:srgbClr val="0070C0"/>
                </a:solidFill>
              </a:rPr>
              <a:t>стратегического направления в области цифровой трансформации образования</a:t>
            </a:r>
            <a:r>
              <a:rPr lang="ru-RU" sz="1400" dirty="0"/>
              <a:t>, относящейся к сфере деятельности Министерства просвещения Российской Федерации»: 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охватывает все уровни общего образования, а также  СПО;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целевые показатели национальной цели «Цифровая трансформация» («д» п. 2 Указа Президента Российской Федерации от 21.07.2020  № 474):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/>
              <a:t>в т.ч.: создание и внедрение сервиса для обучающихся «Цифровое портфолио ученика», обеспечивающего обучающимся возможность управления: образовательной траекторией, академическими и личностными достижениями, формированием пакета документов для подачи на обучение по программам СПО или высшего образования. 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400" b="1" kern="0" dirty="0">
                <a:solidFill>
                  <a:srgbClr val="0070C0"/>
                </a:solidFill>
              </a:rPr>
              <a:t>Показатель в области цифровой трансформации образования:</a:t>
            </a:r>
            <a:r>
              <a:rPr lang="ru-RU" sz="1400" dirty="0"/>
              <a:t> </a:t>
            </a:r>
          </a:p>
          <a:p>
            <a:r>
              <a:rPr lang="ru-RU" sz="1400" dirty="0"/>
              <a:t>доля обучающихся, родителей (законных представителей) и педагогических работников, которым обеспечена возможность эффективно планировать траекторию личностного роста обучающегося, что будет способствовать повышению качества профессиональной ориентации обучающихся всех уровней общего образования, а также СПО (в %): 2022-15, 2023-25, 2024-40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1BF83A-45A3-7948-D826-29958A97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597" y="3213017"/>
            <a:ext cx="2304488" cy="6523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F555D-5DC9-04A1-E968-E262B8D18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644" y="4338084"/>
            <a:ext cx="1414395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57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23826"/>
            <a:ext cx="9087829" cy="628650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ПОСЛАНИЕ ПРЕЗИДЕНТА ФЕДЕРАЛЬНОМУ СОБРАНИЮ  29.02.2024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766761" y="1040594"/>
            <a:ext cx="53292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«….с учётом демографических вызовов, с которыми мы столкнулись, высокой потребности, а если говорить прямо, дефицита кадров для нас критически важно кардинально повысить </a:t>
            </a:r>
            <a:r>
              <a:rPr lang="ru-RU" sz="1400" kern="0" dirty="0">
                <a:solidFill>
                  <a:srgbClr val="0070C0"/>
                </a:solidFill>
              </a:rPr>
              <a:t>производительность труда – это одна из ключевых задач.</a:t>
            </a:r>
          </a:p>
          <a:p>
            <a:r>
              <a:rPr lang="ru-RU" sz="1400" kern="0" dirty="0"/>
              <a:t>А это означает внедрение </a:t>
            </a:r>
            <a:r>
              <a:rPr lang="ru-RU" sz="1400" kern="0" dirty="0">
                <a:solidFill>
                  <a:srgbClr val="0070C0"/>
                </a:solidFill>
              </a:rPr>
              <a:t>цифровых технологий </a:t>
            </a:r>
            <a:r>
              <a:rPr lang="ru-RU" sz="1400" kern="0" dirty="0"/>
              <a:t>в управление, рост энерго- и </a:t>
            </a:r>
            <a:r>
              <a:rPr lang="ru-RU" sz="1400" kern="0" dirty="0" err="1"/>
              <a:t>ресурсо</a:t>
            </a:r>
            <a:r>
              <a:rPr lang="ru-RU" sz="1400" kern="0" dirty="0"/>
              <a:t> эффективных экономических предложений и реализацию таких предложений, сквозную модернизацию промышленных мощностей, их роботизацию и автоматизацию.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Цель к 2030 году: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объём инвестиций в ключевых отраслях должен прибавить 70 процентов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объём производства российского АПК должен ещё вырасти не менее чем на четверть по сравнению с 2021 годом…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kern="0" dirty="0"/>
              <a:t>нужно сформировать цифровые платформы во всех ключевых отраслях экономики и социальной сферы»</a:t>
            </a:r>
          </a:p>
          <a:p>
            <a:endParaRPr lang="ru-RU" sz="1400" kern="0" dirty="0"/>
          </a:p>
          <a:p>
            <a:r>
              <a:rPr lang="ru-RU" sz="1400" kern="0" dirty="0"/>
              <a:t>«В целом необходимо развивать всю инфраструктуру экономики данных….»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100CB-D38B-ABE9-E90F-30FD0745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23" y="4955902"/>
            <a:ext cx="1121742" cy="1121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CE6730-A7BC-4ABA-808F-01929D962577}"/>
              </a:ext>
            </a:extLst>
          </p:cNvPr>
          <p:cNvSpPr txBox="1"/>
          <p:nvPr/>
        </p:nvSpPr>
        <p:spPr>
          <a:xfrm>
            <a:off x="6788793" y="1040594"/>
            <a:ext cx="463644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«Много, безусловно, об этом говорим, но нужно на деле укрепить </a:t>
            </a:r>
            <a:r>
              <a:rPr lang="ru-RU" sz="1400" kern="0" dirty="0">
                <a:solidFill>
                  <a:srgbClr val="0070C0"/>
                </a:solidFill>
              </a:rPr>
              <a:t>связку всех уровней образования от школы до вуза, они должны работать в единой логике, на общий результат</a:t>
            </a:r>
            <a:r>
              <a:rPr lang="ru-RU" sz="1400" kern="0" dirty="0"/>
              <a:t>».</a:t>
            </a:r>
          </a:p>
          <a:p>
            <a:endParaRPr lang="ru-RU" sz="1400" kern="0" dirty="0"/>
          </a:p>
          <a:p>
            <a:r>
              <a:rPr lang="ru-RU" sz="1400" kern="0" dirty="0"/>
              <a:t>«.. в данном вопросе важно </a:t>
            </a:r>
            <a:r>
              <a:rPr lang="ru-RU" sz="1400" kern="0" dirty="0">
                <a:solidFill>
                  <a:srgbClr val="0070C0"/>
                </a:solidFill>
              </a:rPr>
              <a:t>участие будущих работодателей</a:t>
            </a:r>
            <a:r>
              <a:rPr lang="ru-RU" sz="1400" kern="0" dirty="0"/>
              <a:t>..».</a:t>
            </a:r>
          </a:p>
          <a:p>
            <a:endParaRPr lang="ru-RU" sz="1400" kern="0" dirty="0"/>
          </a:p>
          <a:p>
            <a:r>
              <a:rPr lang="ru-RU" sz="1400" kern="0" dirty="0"/>
              <a:t>«С текущего учебного года во всех школах страны развернута  </a:t>
            </a:r>
            <a:r>
              <a:rPr lang="ru-RU" sz="1400" kern="0" dirty="0">
                <a:solidFill>
                  <a:srgbClr val="0070C0"/>
                </a:solidFill>
              </a:rPr>
              <a:t>система профориентации</a:t>
            </a:r>
            <a:r>
              <a:rPr lang="ru-RU" sz="1400" kern="0" dirty="0"/>
              <a:t>». </a:t>
            </a:r>
          </a:p>
          <a:p>
            <a:endParaRPr lang="ru-RU" sz="1400" kern="0" dirty="0"/>
          </a:p>
          <a:p>
            <a:r>
              <a:rPr lang="ru-RU" sz="1400" kern="0" dirty="0"/>
              <a:t>«…реализовать программу </a:t>
            </a:r>
            <a:r>
              <a:rPr lang="ru-RU" sz="1400" kern="0" dirty="0">
                <a:solidFill>
                  <a:srgbClr val="0070C0"/>
                </a:solidFill>
              </a:rPr>
              <a:t>ремонта и оснащения учреждений среднего профессионального образования</a:t>
            </a:r>
            <a:r>
              <a:rPr lang="ru-RU" sz="1400" kern="0" dirty="0"/>
              <a:t>. Необходимо привести в порядок не только учебные здания, но и </a:t>
            </a:r>
            <a:r>
              <a:rPr lang="ru-RU" sz="1400" kern="0" dirty="0">
                <a:solidFill>
                  <a:srgbClr val="0070C0"/>
                </a:solidFill>
              </a:rPr>
              <a:t>спортивные объекты, общежития техникумов и колледжей</a:t>
            </a:r>
            <a:r>
              <a:rPr lang="ru-RU" sz="1400" kern="0" dirty="0"/>
              <a:t>.  За шесть лет направим на эти цели 120 млрд рублей из федерального бюджета….».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5FFB02-338F-4D0A-994E-9AC3BCA9B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111" y="4955902"/>
            <a:ext cx="1101235" cy="110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5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БАС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75307" y="989870"/>
            <a:ext cx="587332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kern="0" dirty="0"/>
              <a:t>перечень поручений Президента Российской Федерации по вопросам развития беспилотных авиационных систем </a:t>
            </a:r>
            <a:r>
              <a:rPr lang="ru-RU" sz="1100" b="1" kern="0" dirty="0">
                <a:solidFill>
                  <a:srgbClr val="0070C0"/>
                </a:solidFill>
              </a:rPr>
              <a:t>от 30.12.2022 № Пр-2548</a:t>
            </a:r>
            <a:r>
              <a:rPr lang="ru-RU" sz="1100" kern="0" dirty="0"/>
              <a:t>, включая: </a:t>
            </a:r>
          </a:p>
          <a:p>
            <a:r>
              <a:rPr lang="ru-RU" sz="1100" b="1" kern="0" dirty="0">
                <a:solidFill>
                  <a:srgbClr val="0070C0"/>
                </a:solidFill>
              </a:rPr>
              <a:t>Пр-2548, п.1 в) </a:t>
            </a:r>
            <a:r>
              <a:rPr lang="ru-RU" sz="1100" kern="0" dirty="0"/>
              <a:t>-4 на подготовку кадров в сфере разработки, производства и эксплуатации беспилотных авиационных систем   </a:t>
            </a:r>
          </a:p>
          <a:p>
            <a:r>
              <a:rPr lang="ru-RU" sz="1100" b="1" kern="0" dirty="0">
                <a:solidFill>
                  <a:srgbClr val="0070C0"/>
                </a:solidFill>
              </a:rPr>
              <a:t>Пр-2548, п.1 ж) </a:t>
            </a:r>
            <a:r>
              <a:rPr lang="ru-RU" sz="1100" kern="0" dirty="0"/>
              <a:t>с привлечением автономных некоммерческих организаций «Агентство стратегических инициатив по продвижению новых проектов» и «Агентство развития профессионального мастерства» создать систему непрерывной подготовки специалистов в сфере разработки, производства и эксплуатации беспилотных авиационных систем и контроля за уровнем квалификации таких специалистов;</a:t>
            </a:r>
          </a:p>
          <a:p>
            <a:r>
              <a:rPr lang="ru-RU" sz="1100" b="1" kern="0" dirty="0">
                <a:solidFill>
                  <a:srgbClr val="0070C0"/>
                </a:solidFill>
              </a:rPr>
              <a:t>Пр-2548, п.1 з)-1 </a:t>
            </a:r>
            <a:r>
              <a:rPr lang="ru-RU" sz="1100" kern="0" dirty="0"/>
              <a:t>при создании системы, указанной в подпункте «ж» настоящего пункта, рассмотреть вопросы, касающиеся:</a:t>
            </a:r>
          </a:p>
          <a:p>
            <a:r>
              <a:rPr lang="ru-RU" sz="1100" kern="0" dirty="0"/>
              <a:t>практико-ориентированной подготовки и переподготовки специалистов с применением электронного обучения и дистанционных образовательных технологий;</a:t>
            </a:r>
          </a:p>
          <a:p>
            <a:r>
              <a:rPr lang="ru-RU" sz="1100" b="1" kern="0" dirty="0">
                <a:solidFill>
                  <a:srgbClr val="0070C0"/>
                </a:solidFill>
              </a:rPr>
              <a:t>Пр-2548, п.1 з)-3 </a:t>
            </a:r>
            <a:r>
              <a:rPr lang="ru-RU" sz="1100" kern="0" dirty="0"/>
              <a:t>продления до 2030 года срока предоставления автономным некоммерческим организациям «Агентство развития профессионального мастерства» и «Университет Национальной технологической инициативы 2035» прав на разработку и утверждение перечня профессий для беспилотной авиации, установление квалификационных требований к таким профессиям, присвоение по ним квалификаций и проведение независимой оценки квалификации (в рамках пилотного проекта по ускоренной разработке профессиональных стандартов по перспективным профессиям будущего и актуализации федеральных государственных образовательных стандартов, а также соответствующих образовательных программ</a:t>
            </a:r>
          </a:p>
          <a:p>
            <a:endParaRPr lang="ru-RU" sz="1400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0F7379-B40D-8D6F-3E6F-8FC79B4B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478" y="4290899"/>
            <a:ext cx="1347333" cy="13412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8B1FA3-FA4E-E289-050D-F219EFBB8977}"/>
              </a:ext>
            </a:extLst>
          </p:cNvPr>
          <p:cNvSpPr txBox="1"/>
          <p:nvPr/>
        </p:nvSpPr>
        <p:spPr>
          <a:xfrm>
            <a:off x="6864185" y="881502"/>
            <a:ext cx="4801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распоряжение Правительства Российской Федерации  от </a:t>
            </a:r>
            <a:r>
              <a:rPr lang="ru-RU" sz="1200" b="1" kern="0" dirty="0">
                <a:solidFill>
                  <a:srgbClr val="0070C0"/>
                </a:solidFill>
              </a:rPr>
              <a:t>21.06.2023 № 1630-р  </a:t>
            </a:r>
            <a:r>
              <a:rPr lang="ru-RU" sz="1200" dirty="0"/>
              <a:t>об утверждении </a:t>
            </a:r>
            <a:r>
              <a:rPr lang="ru-RU" sz="1200" b="1" kern="0" dirty="0">
                <a:solidFill>
                  <a:srgbClr val="0070C0"/>
                </a:solidFill>
              </a:rPr>
              <a:t>Стратегии развития беспилотной авиации Российской Федерации на период до 2030 года и на перспективу до 2035 года: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4C48F-8941-6629-ECBB-229244E94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4" y="5420933"/>
            <a:ext cx="1041674" cy="10416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ED87FA-0441-9ECB-037C-BD3C624C932F}"/>
              </a:ext>
            </a:extLst>
          </p:cNvPr>
          <p:cNvSpPr txBox="1"/>
          <p:nvPr/>
        </p:nvSpPr>
        <p:spPr>
          <a:xfrm>
            <a:off x="6864185" y="1897165"/>
            <a:ext cx="48019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Стратегия направлена на технологическое, научное, кадровое и производственное обеспечение реализации задач и национальных приоритетов Российской Федерации, определенных в документах стратегического планирования, содержащих мероприятия, ориентированные на развитие беспилотной авиации, в том числе посредством создания системы непрерывного образования, подготовки кадров и обеспечения квалифицированными кадрами отрасли беспилотной</a:t>
            </a:r>
          </a:p>
          <a:p>
            <a:r>
              <a:rPr lang="ru-RU" sz="1200" dirty="0"/>
              <a:t>авиации</a:t>
            </a:r>
          </a:p>
        </p:txBody>
      </p:sp>
    </p:spTree>
    <p:extLst>
      <p:ext uri="{BB962C8B-B14F-4D97-AF65-F5344CB8AC3E}">
        <p14:creationId xmlns:p14="http://schemas.microsoft.com/office/powerpoint/2010/main" val="363338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ПРИОРИТЕТЫ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75307" y="989870"/>
            <a:ext cx="90865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распоряжение Правительства Российской Федерации </a:t>
            </a:r>
            <a:r>
              <a:rPr lang="ru-RU" sz="1400" b="1" kern="0" dirty="0">
                <a:solidFill>
                  <a:srgbClr val="0070C0"/>
                </a:solidFill>
              </a:rPr>
              <a:t>от 20.05.2023 № 1315-р </a:t>
            </a:r>
            <a:r>
              <a:rPr lang="ru-RU" sz="1400" kern="0" dirty="0"/>
              <a:t>«</a:t>
            </a:r>
            <a:r>
              <a:rPr lang="ru-RU" sz="1400" b="1" kern="0" dirty="0">
                <a:solidFill>
                  <a:srgbClr val="0070C0"/>
                </a:solidFill>
              </a:rPr>
              <a:t>Концепция технологического развития на период до 2030 года</a:t>
            </a:r>
            <a:r>
              <a:rPr lang="ru-RU" sz="1400" kern="0" dirty="0"/>
              <a:t>»</a:t>
            </a:r>
          </a:p>
          <a:p>
            <a:endParaRPr lang="ru-RU" sz="14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A1C18-05FA-D5D3-C709-A25AA887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502" y="652004"/>
            <a:ext cx="1408298" cy="141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B31E5-CD52-D5CD-92D3-89A8B3F0F645}"/>
              </a:ext>
            </a:extLst>
          </p:cNvPr>
          <p:cNvSpPr txBox="1"/>
          <p:nvPr/>
        </p:nvSpPr>
        <p:spPr>
          <a:xfrm>
            <a:off x="776019" y="1728534"/>
            <a:ext cx="92994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Фокусировка системы подготовки кадров на технологических приоритетах:</a:t>
            </a:r>
          </a:p>
          <a:p>
            <a:endParaRPr lang="ru-RU" sz="1400" b="1" kern="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уточнение образовательных программ СПО и высшего образования, включая обеспечение соответствия тематик, структуры и результатов освоения образовательных программ набору компетенций, требуемых для решения задач развития критических и сквозных технологий;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обеспечение на постоянной основе разработки и реализации образовательных программ с практико-ориентированным подходом, предполагающих управление проектами полного жизненного цикла продуктов, включающего этапы от идеи до коммерциализации;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мониторинг и прогнозирование рынка труда и структуры занятости по профессиональным позициям, связанным с развитием критических и сквозных технологий, включая оценку потребности в численности специалистов и уровня необходимых профессиональных компетенций для последующей адаптации образовательных программ;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развитие передовых инженерных школ, обеспечивающих потребности в инженерных кадрах для развития критических и сквозных технологий.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229D7-8F57-7705-8048-481EC042EF2D}"/>
              </a:ext>
            </a:extLst>
          </p:cNvPr>
          <p:cNvSpPr txBox="1"/>
          <p:nvPr/>
        </p:nvSpPr>
        <p:spPr>
          <a:xfrm>
            <a:off x="1573681" y="4837077"/>
            <a:ext cx="9494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увязка инициатив для обеспечения «бесшовного» кадрового перехода их участников от стадии начала реализации проектов, направленных на развитие сквозных технологий, до их внедрения в производственные и технологические цепочки</a:t>
            </a:r>
          </a:p>
        </p:txBody>
      </p:sp>
    </p:spTree>
    <p:extLst>
      <p:ext uri="{BB962C8B-B14F-4D97-AF65-F5344CB8AC3E}">
        <p14:creationId xmlns:p14="http://schemas.microsoft.com/office/powerpoint/2010/main" val="852852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ПРИОРИТЕТЫ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75307" y="989870"/>
            <a:ext cx="90865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/>
              <a:t>распоряжение Правительства Российской Федерации </a:t>
            </a:r>
            <a:r>
              <a:rPr lang="ru-RU" sz="1400" b="1" kern="0" dirty="0">
                <a:solidFill>
                  <a:srgbClr val="0070C0"/>
                </a:solidFill>
              </a:rPr>
              <a:t>от 20.05.2023 № 1315-р </a:t>
            </a:r>
            <a:r>
              <a:rPr lang="ru-RU" sz="1400" kern="0" dirty="0"/>
              <a:t>«</a:t>
            </a:r>
            <a:r>
              <a:rPr lang="ru-RU" sz="1400" b="1" kern="0" dirty="0">
                <a:solidFill>
                  <a:srgbClr val="0070C0"/>
                </a:solidFill>
              </a:rPr>
              <a:t>Концепция технологического развития на период до 2030 года</a:t>
            </a:r>
            <a:r>
              <a:rPr lang="ru-RU" sz="1400" kern="0" dirty="0"/>
              <a:t>»</a:t>
            </a:r>
          </a:p>
          <a:p>
            <a:endParaRPr lang="ru-RU" sz="14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A1C18-05FA-D5D3-C709-A25AA8873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502" y="652004"/>
            <a:ext cx="1408298" cy="1414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B31E5-CD52-D5CD-92D3-89A8B3F0F645}"/>
              </a:ext>
            </a:extLst>
          </p:cNvPr>
          <p:cNvSpPr txBox="1"/>
          <p:nvPr/>
        </p:nvSpPr>
        <p:spPr>
          <a:xfrm>
            <a:off x="742115" y="1566164"/>
            <a:ext cx="92994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0070C0"/>
                </a:solidFill>
              </a:rPr>
              <a:t>Фокусировка системы подготовки кадров на технологических приоритетах:</a:t>
            </a:r>
          </a:p>
          <a:p>
            <a:endParaRPr lang="ru-RU" sz="1400" b="1" kern="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популяризация и поддержка программ дополнительного профессионального образования;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развитие олимпиадного движения и конкурсов, чемпионатов рабочих профессий и профессионального мастерства, в том числе в высокотехнологичных отраслях промышленности, совместных молодежных технологических акселераторов, стартап-студий и кейс-чемпионатов по решению практических научных и технологических задач в целях внедрения соревновательных методик обучения и повышения качества поиска и развития талантов;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поддержка программ целевой аспирантуры и запуск системы стажировок молодых ученых в компаниях-лидерах и технологических компаниях;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поддержка технологическими компаниями создания базовых кафедр прикладной ориентации и (или) разработки образовательных программ в образовательных организациях по направлениям технологических приоритетов.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229D7-8F57-7705-8048-481EC042EF2D}"/>
              </a:ext>
            </a:extLst>
          </p:cNvPr>
          <p:cNvSpPr txBox="1"/>
          <p:nvPr/>
        </p:nvSpPr>
        <p:spPr>
          <a:xfrm>
            <a:off x="1649338" y="4674707"/>
            <a:ext cx="94943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обеспечение доступности контента цифровых образовательных платформ для педагогов образовательных организаций и обучающихся;</a:t>
            </a:r>
          </a:p>
          <a:p>
            <a:pPr algn="ctr"/>
            <a:r>
              <a:rPr lang="ru-RU" sz="1600" b="1" dirty="0"/>
              <a:t>создание центров СТЭМ-обучения (STEM), предназначенного для развития знаний и компетенций населения в области естественных наук, технологий, инжиниринга и математики, а также компетенций в производстве изделий, на всех уровнях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649616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ПРИОРИТЕТЫ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75307" y="989870"/>
            <a:ext cx="908654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 dirty="0"/>
              <a:t>Указ Президента Российской Федерации </a:t>
            </a:r>
            <a:r>
              <a:rPr lang="ru-RU" sz="1600" b="1" kern="0" dirty="0">
                <a:solidFill>
                  <a:srgbClr val="0070C0"/>
                </a:solidFill>
              </a:rPr>
              <a:t>от 18.06.2024 № 529</a:t>
            </a:r>
            <a:br>
              <a:rPr lang="ru-RU" sz="1600" kern="0" dirty="0"/>
            </a:br>
            <a:r>
              <a:rPr lang="ru-RU" sz="1600" b="1" kern="0" dirty="0">
                <a:solidFill>
                  <a:srgbClr val="0070C0"/>
                </a:solidFill>
              </a:rPr>
              <a:t>«Об утверждении приоритетных направлений научно-технологического развития и перечня важнейших наукоемких технологий»</a:t>
            </a:r>
          </a:p>
          <a:p>
            <a:endParaRPr lang="ru-RU" sz="1400" kern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26AE19-FF82-A250-5840-2985706D3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847" y="590303"/>
            <a:ext cx="1713124" cy="1719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6761CC-8916-F6C3-7C09-9D32322C23CE}"/>
              </a:ext>
            </a:extLst>
          </p:cNvPr>
          <p:cNvSpPr txBox="1"/>
          <p:nvPr/>
        </p:nvSpPr>
        <p:spPr>
          <a:xfrm>
            <a:off x="617029" y="2164181"/>
            <a:ext cx="105564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укрепление социокультурной идентичности российского общества и повышение уровня его образования;</a:t>
            </a:r>
          </a:p>
          <a:p>
            <a:endParaRPr lang="ru-RU" dirty="0"/>
          </a:p>
          <a:p>
            <a:r>
              <a:rPr lang="ru-RU" dirty="0"/>
              <a:t>утверждены в критических технологиях: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технологии системного анализа и прогноза социально-экономического развития и безопасности России;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современный инструментарий исследования и укрепления цивилизационных основ и традиционных духовно-нравственных ценностей российского общества, включая историко-культурное наследие и языки народов России;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социально-психологические технологии формирования и развития общественных и межнациональных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2192010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237292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ПРИОРИТЕТЫ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3333D-C212-433E-9C69-2DDE07ACE11A}"/>
              </a:ext>
            </a:extLst>
          </p:cNvPr>
          <p:cNvSpPr txBox="1"/>
          <p:nvPr/>
        </p:nvSpPr>
        <p:spPr>
          <a:xfrm>
            <a:off x="775307" y="989870"/>
            <a:ext cx="9086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0" dirty="0"/>
              <a:t>Федеральный закон </a:t>
            </a:r>
            <a:r>
              <a:rPr lang="ru-RU" sz="1600" b="1" kern="0" dirty="0">
                <a:solidFill>
                  <a:srgbClr val="0070C0"/>
                </a:solidFill>
              </a:rPr>
              <a:t>от 08.08.2024 № 322-ФЗ</a:t>
            </a:r>
          </a:p>
          <a:p>
            <a:r>
              <a:rPr lang="ru-RU" sz="1600" kern="0" dirty="0"/>
              <a:t>"О внесении изменений в отдельные законодательные акты Российской Федерации"</a:t>
            </a:r>
            <a:endParaRPr lang="ru-RU" sz="14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761CC-8916-F6C3-7C09-9D32322C23CE}"/>
              </a:ext>
            </a:extLst>
          </p:cNvPr>
          <p:cNvSpPr txBox="1"/>
          <p:nvPr/>
        </p:nvSpPr>
        <p:spPr>
          <a:xfrm>
            <a:off x="617029" y="2164181"/>
            <a:ext cx="1055641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закон о </a:t>
            </a:r>
            <a:r>
              <a:rPr lang="ru-RU" b="1" dirty="0"/>
              <a:t>создании института наставничества в системе профилактики преступности и безнадзорности</a:t>
            </a:r>
            <a:r>
              <a:rPr lang="ru-RU" dirty="0"/>
              <a:t> среди несовершеннолетних:</a:t>
            </a:r>
          </a:p>
          <a:p>
            <a:endParaRPr lang="ru-RU" dirty="0"/>
          </a:p>
          <a:p>
            <a:r>
              <a:rPr lang="ru-RU" dirty="0"/>
              <a:t>С 1 января 2025 г. будут: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создана единая ГИС «Профилактика» для работы 2,5 тысяч комиссий и субъектов профилактики;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сформирован реестр наставников на Добро. РФ (через платформу </a:t>
            </a:r>
            <a:r>
              <a:rPr lang="ru-RU" dirty="0" err="1"/>
              <a:t>Наставник.РФ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запущена программа подготовки и обучения для наставников;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созданы условия для поощрения и награждения наставников;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возможность детям сняться с профилактического учета и вернуться в нормальную жизнь через участие в социальных проектах и работу с наставником.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22FA8C-DAA0-4A62-4329-0DFD2896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847" y="27802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6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ОСНОВЫ 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F5BFC-731F-710C-3C7F-7AE4EC923207}"/>
              </a:ext>
            </a:extLst>
          </p:cNvPr>
          <p:cNvSpPr txBox="1"/>
          <p:nvPr/>
        </p:nvSpPr>
        <p:spPr>
          <a:xfrm>
            <a:off x="766761" y="752476"/>
            <a:ext cx="4087250" cy="492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Указ Президента Российской Федерации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от 07.05.2024 № 309 «О национальных целях развития Российской Федерации на период до 2030 года и на перспективу до 2036 года»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https://rg.ru/documents/2024/05/07/prezident-ukaz309-site-dok.html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):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а) сохранение населения, укрепление здоровья и повышение благополучия людей, поддержка семьи;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б) реализация потенциала каждого человека, развитие его талантов, воспитание патриотичной и социально ответственной личности;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в) комфортная и безопасная среда для жизни;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г) экологическое благополучие;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д) устойчивая и динамичная экономика;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е) технологическое лидерство;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ж) цифровая трансформация государственного и муниципального управления, экономики и социальной сферы.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7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7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ru-RU" sz="127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68886-4A14-A536-B29C-6DD21B69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58" y="4955902"/>
            <a:ext cx="926602" cy="9213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CD65B-935F-1FD6-B226-33584AB3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266" y="687267"/>
            <a:ext cx="1085182" cy="10790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2F0D2A-B2B7-4D51-883C-3221E009F94F}"/>
              </a:ext>
            </a:extLst>
          </p:cNvPr>
          <p:cNvSpPr/>
          <p:nvPr/>
        </p:nvSpPr>
        <p:spPr>
          <a:xfrm>
            <a:off x="5221480" y="752476"/>
            <a:ext cx="4700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0654">
              <a:defRPr/>
            </a:pPr>
            <a:r>
              <a:rPr lang="ru-RU" sz="1400" kern="0" dirty="0">
                <a:solidFill>
                  <a:srgbClr val="000000"/>
                </a:solidFill>
              </a:rPr>
              <a:t>Указ Президента Российской Федерации </a:t>
            </a:r>
            <a:r>
              <a:rPr lang="ru-RU" sz="1400" kern="0" dirty="0">
                <a:solidFill>
                  <a:srgbClr val="0070C0"/>
                </a:solidFill>
              </a:rPr>
              <a:t>от 09.11.2022 № 809 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72827D9-3DB0-41B5-A3E0-DF4B9D97693E}"/>
              </a:ext>
            </a:extLst>
          </p:cNvPr>
          <p:cNvSpPr/>
          <p:nvPr/>
        </p:nvSpPr>
        <p:spPr>
          <a:xfrm>
            <a:off x="5221480" y="1774122"/>
            <a:ext cx="6424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60654">
              <a:defRPr/>
            </a:pPr>
            <a:r>
              <a:rPr lang="ru-RU" sz="1400" kern="0" dirty="0">
                <a:solidFill>
                  <a:srgbClr val="000000"/>
                </a:solidFill>
              </a:rPr>
              <a:t>распоряжение Правительства Российской Федерации </a:t>
            </a:r>
            <a:r>
              <a:rPr lang="ru-RU" sz="1400" kern="0" dirty="0">
                <a:solidFill>
                  <a:srgbClr val="0070C0"/>
                </a:solidFill>
              </a:rPr>
              <a:t>от 01.07.2024                            № 1734-р «Об утверждении Плана мероприятий по реализации в 2024 - 2026 годах Основ государственной политики по сохранению и укреплению традиционных российских духовно-нравственных ценностей»</a:t>
            </a:r>
            <a:endParaRPr lang="ru-RU" sz="1273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271F8E-2C4C-464D-B365-34B0CFCE25D3}"/>
              </a:ext>
            </a:extLst>
          </p:cNvPr>
          <p:cNvSpPr/>
          <p:nvPr/>
        </p:nvSpPr>
        <p:spPr>
          <a:xfrm>
            <a:off x="5318602" y="2728229"/>
            <a:ext cx="62438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222A35"/>
                </a:solidFill>
              </a:rPr>
              <a:t>https://www.consultant.ru/law/hotdocs/85464.html</a:t>
            </a:r>
          </a:p>
          <a:p>
            <a:pPr marL="285750" lvl="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22A35"/>
                </a:solidFill>
              </a:rPr>
              <a:t>региональные планы мероприятий по реализации Основ государственной политики по сохранению и укреплению традиционных российских духовно-нравственных ценностей, а также  бюджетные ассигнования на их реализацию;</a:t>
            </a:r>
          </a:p>
          <a:p>
            <a:pPr marL="285750" lvl="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22A35"/>
                </a:solidFill>
              </a:rPr>
              <a:t>заместители руководителей ФОИВ, заместители высших должностных лиц субъектов Российской Федерации, ответственные за координацию деятельности по реализации целей и задач государственной политики;</a:t>
            </a:r>
          </a:p>
          <a:p>
            <a:pPr marL="285750" lvl="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22A35"/>
                </a:solidFill>
              </a:rPr>
              <a:t>просветительские мероприятия, в том числе информационно-просветительские уроки в школах, направленные на укрепление семейных ценностей, в том числе на профилактику разводов, во взаимодействии с Русской православной церковью и религиозными организациями (п.№ 41); </a:t>
            </a:r>
          </a:p>
          <a:p>
            <a:pPr marL="285750" lvl="0" indent="-285750" algn="just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222A35"/>
                </a:solidFill>
              </a:rPr>
              <a:t>система критериев оценки проектов и мероприятий по воспитанию и образованию детей и молодежи на соответствие целям и задачам государственной политики (п.№ 60 раздела VII «Воспитание в духе уважения к традиционным ценностям как ключевой инструмент государственной политики в области образования и культуры, необходимый для формирования гармонично развитой личности»)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E5F8AE-4C18-4628-821C-F57730743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432" y="5780066"/>
            <a:ext cx="954108" cy="9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ЗАКОНОДАТЕЛЬСТВО: ОСНОВЫ 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F5BFC-731F-710C-3C7F-7AE4EC923207}"/>
              </a:ext>
            </a:extLst>
          </p:cNvPr>
          <p:cNvSpPr txBox="1"/>
          <p:nvPr/>
        </p:nvSpPr>
        <p:spPr>
          <a:xfrm>
            <a:off x="962025" y="752476"/>
            <a:ext cx="85402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606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Указ Президента Российской Федерации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от 08.05.2024 № 314  «Об утверждении Основ государственной политики Российской Федерации в области исторического просвещения»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37952-AF18-9729-0AA2-53101E65A320}"/>
              </a:ext>
            </a:extLst>
          </p:cNvPr>
          <p:cNvSpPr txBox="1"/>
          <p:nvPr/>
        </p:nvSpPr>
        <p:spPr>
          <a:xfrm>
            <a:off x="962025" y="1393844"/>
            <a:ext cx="9094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http://publication.pravo.gov.ru/document/0001202405080001?index=2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6A43C8-112E-F1CC-A58E-5FE3FC3FD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644" y="264265"/>
            <a:ext cx="1261981" cy="1268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962026" y="1683802"/>
            <a:ext cx="1028424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70C0"/>
                </a:solidFill>
              </a:rPr>
              <a:t>Историческое просвещение </a:t>
            </a:r>
            <a:r>
              <a:rPr lang="ru-RU" sz="1200" dirty="0"/>
              <a:t>- регулируемая государством деятельность по распространению в обществе достоверных и научно обоснованных исторических знаний в целях формирования научного понимания прошлого и настоящего России, являющегося одной из основ общероссийской гражданской идентичности и коллективной исторической памяти, а также в целях противодействия попыткам умаления подвига народа при защите Отечества;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Цели государственной политики в области исторического просвещения </a:t>
            </a:r>
            <a:r>
              <a:rPr lang="ru-RU" sz="1100" dirty="0"/>
              <a:t>- формирование общероссийской гражданской идентичности и укрепление общности Русского мира на основе традиционных российских духовно-нравственных и культурно-исторических ценностей путем:</a:t>
            </a:r>
          </a:p>
          <a:p>
            <a:r>
              <a:rPr lang="ru-RU" sz="1100" dirty="0"/>
              <a:t>а) сохранения памяти о значимых событиях истории России, включая историю государствообразующего русского народа, входящего в многонациональный союз равноправных народов Российской Федерации, и историю других народов России, исходя из понимания преемственности в развитии Российского государства и его исторически сложившегося единства;</a:t>
            </a:r>
          </a:p>
          <a:p>
            <a:r>
              <a:rPr lang="ru-RU" sz="1100" dirty="0"/>
              <a:t>б) осознания многонациональной природы социокультурного развития России;</a:t>
            </a:r>
          </a:p>
          <a:p>
            <a:r>
              <a:rPr lang="ru-RU" sz="1100" dirty="0"/>
              <a:t>в) популяризации достижений отечественной науки и культуры;</a:t>
            </a:r>
          </a:p>
          <a:p>
            <a:r>
              <a:rPr lang="ru-RU" sz="1100" dirty="0"/>
              <a:t>г) патриотического воспитания, сохранения памяти о защитниках Отечества и недопущения умаления значения подвига народа при защите Отечества;</a:t>
            </a:r>
          </a:p>
          <a:p>
            <a:r>
              <a:rPr lang="ru-RU" sz="1100" dirty="0"/>
              <a:t>д) сохранения памяти о выдающихся личностях в российской истории, внесших важный вклад в развитие и процветание России;</a:t>
            </a:r>
          </a:p>
          <a:p>
            <a:r>
              <a:rPr lang="ru-RU" sz="1100" dirty="0"/>
              <a:t>е) формирования активной гражданской позиции в отношении важности исторического просвещения и сохранения исторической памяти;</a:t>
            </a:r>
          </a:p>
          <a:p>
            <a:r>
              <a:rPr lang="ru-RU" sz="1100" dirty="0"/>
              <a:t>ж) расширения и совершенствования просветительской работы с соотечественниками, проживающими за рубежом, направленной на сохранение их самоидентификации как части Русского мира;</a:t>
            </a:r>
          </a:p>
          <a:p>
            <a:r>
              <a:rPr lang="ru-RU" sz="1100" dirty="0"/>
              <a:t>з) обеспечения доступа граждан к достоверным и научно обоснованным историческим знаниям и объективной информации о месте и роли России в мировой истории, о ее вкладе в развитие мировой цивилизации;</a:t>
            </a:r>
          </a:p>
          <a:p>
            <a:r>
              <a:rPr lang="ru-RU" sz="1100" dirty="0"/>
              <a:t>и) сохранения традиционных российских духовно-нравственных и культурно-исторических ценностей, создания условий для противодействия попыткам навязывания народу России деструктивных идеологических установок, противоречащих этим ценностям;</a:t>
            </a:r>
          </a:p>
          <a:p>
            <a:r>
              <a:rPr lang="ru-RU" sz="1100" dirty="0"/>
              <a:t>к) совершенствования механизмов государственного управления в области исторического просвещения;</a:t>
            </a:r>
          </a:p>
          <a:p>
            <a:r>
              <a:rPr lang="ru-RU" sz="1100" dirty="0"/>
              <a:t>л) повышения престижа профессий, связанных с историческим просвещением.</a:t>
            </a:r>
          </a:p>
        </p:txBody>
      </p:sp>
    </p:spTree>
    <p:extLst>
      <p:ext uri="{BB962C8B-B14F-4D97-AF65-F5344CB8AC3E}">
        <p14:creationId xmlns:p14="http://schemas.microsoft.com/office/powerpoint/2010/main" val="344674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3"/>
            <a:ext cx="9194722" cy="966121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ПЕРЕЧЕНЬ ПОРУЧЕНИЙ ПО РЕАЛИЗАЦИИ ПОСЛАНИЯ ПРЕЗИДЕНТА ФЕДЕРАЛЬНОМУ СОБРАНИЮ 29.02.2024 ГОДА, от 30.03.2024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598367" y="1843483"/>
            <a:ext cx="1110937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70C0"/>
                </a:solidFill>
              </a:rPr>
              <a:t>Пр-616, п. 5 </a:t>
            </a:r>
            <a:r>
              <a:rPr lang="ru-RU" sz="1400" kern="0" dirty="0"/>
              <a:t>Правительству Российской Федерации разработать </a:t>
            </a:r>
            <a:r>
              <a:rPr lang="ru-RU" sz="1400" kern="0" dirty="0">
                <a:solidFill>
                  <a:srgbClr val="0070C0"/>
                </a:solidFill>
              </a:rPr>
              <a:t>национальный проект «Кадры»</a:t>
            </a:r>
            <a:r>
              <a:rPr lang="ru-RU" sz="1400" kern="0" dirty="0"/>
              <a:t>, предусматривающий мероприятия, обеспечивающие в том числе:</a:t>
            </a:r>
          </a:p>
          <a:p>
            <a:r>
              <a:rPr lang="ru-RU" sz="1400" kern="0" dirty="0"/>
              <a:t>а) подготовку специалистов среднего звена для отраслей образования, здравоохранения, культуры, сферы услуг, туризма и творческих индустрий в рамках федерального проекта «Профессионалитет»;</a:t>
            </a:r>
          </a:p>
          <a:p>
            <a:endParaRPr lang="ru-RU" sz="1400" kern="0" dirty="0"/>
          </a:p>
          <a:p>
            <a:r>
              <a:rPr lang="ru-RU" sz="1400" kern="0" dirty="0"/>
              <a:t>б) реализацию при участии исполнительных органов субъектов Российской Федерации программы ремонта и оснащения профессиональных образовательных организаций, в том числе находящихся на их территориях общежитий, объектов спорта и спортивных сооружений, предусмотрев выделение в 2025 – 2030 годах на эти цели дополнительных бюджетных ассигнований федерального бюджета в размере не менее 120 млрд. рублей;</a:t>
            </a:r>
          </a:p>
          <a:p>
            <a:endParaRPr lang="ru-RU" sz="1400" kern="0" dirty="0"/>
          </a:p>
          <a:p>
            <a:r>
              <a:rPr lang="ru-RU" sz="1400" kern="0" dirty="0"/>
              <a:t>ж) утверждение методики формирования национальных рейтингов профессиональных образовательных организаций и образовательных организаций высшего образования, предусмотрев оценку эффективности их деятельности по показателям, отражающим востребованность выпускников таких организаций на рынке труда, в том числе уровень трудоустройства и заработной платы выпускников.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9AB9BD-E7C1-C457-2567-4CDDD1AA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934" y="76360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3"/>
            <a:ext cx="9399662" cy="966121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ПЕРЕЧЕНЬ ПОРУЧЕНИЙ ПО РЕАЛИЗАЦИИ ПОСЛАНИЯ ПРЕЗИДЕНТА ФЕДЕРАЛЬНОМУ СОБРАНИЮ 29.02.2024 ГОДА, от 30.03.2024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604704" y="1265224"/>
            <a:ext cx="11273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70C0"/>
                </a:solidFill>
              </a:rPr>
              <a:t>Пр-616, п.8  </a:t>
            </a:r>
            <a:r>
              <a:rPr lang="ru-RU" sz="1400" kern="0" dirty="0"/>
              <a:t>Правительству Российской Федерации разработать национальный проект 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«Экономика данных и цифровая трансформация государства»</a:t>
            </a:r>
          </a:p>
          <a:p>
            <a:endParaRPr lang="ru-RU" sz="1400" kern="0" dirty="0">
              <a:solidFill>
                <a:srgbClr val="0070C0"/>
              </a:solidFill>
            </a:endParaRPr>
          </a:p>
          <a:p>
            <a:r>
              <a:rPr lang="ru-RU" sz="1400" kern="0" dirty="0">
                <a:solidFill>
                  <a:srgbClr val="0070C0"/>
                </a:solidFill>
              </a:rPr>
              <a:t>Пр-616, п.9 </a:t>
            </a:r>
            <a:r>
              <a:rPr lang="ru-RU" sz="1400" kern="0" dirty="0"/>
              <a:t>Правительству Российской Федерации в целях обеспечения </a:t>
            </a:r>
            <a:r>
              <a:rPr lang="ru-RU" sz="1400" kern="0" dirty="0">
                <a:solidFill>
                  <a:srgbClr val="0070C0"/>
                </a:solidFill>
              </a:rPr>
              <a:t>технологического суверенитета:</a:t>
            </a:r>
          </a:p>
          <a:p>
            <a:r>
              <a:rPr lang="ru-RU" sz="1400" kern="0" dirty="0"/>
              <a:t>а) обеспечить, в том числе с учетом Стратегии научно­-технологического развития Российской Федерации, разработку, утверждение и реализацию </a:t>
            </a:r>
            <a:r>
              <a:rPr lang="ru-RU" sz="1400" b="1" kern="0" dirty="0"/>
              <a:t>новых национальных проектов технологического суверенитета по ключевым направлениям, прежде всего в части, касающейся сбережения здоровья граждан, </a:t>
            </a:r>
            <a:r>
              <a:rPr lang="ru-RU" sz="1400" b="1" kern="0" dirty="0">
                <a:solidFill>
                  <a:srgbClr val="FF0000"/>
                </a:solidFill>
              </a:rPr>
              <a:t>продовольственной безопасности</a:t>
            </a:r>
            <a:r>
              <a:rPr lang="ru-RU" sz="1400" b="1" kern="0" dirty="0"/>
              <a:t>, беспилотных авиационных систем, средств производства и автоматизации, транспортной мобильности (включая автономные транспортные средства), экономики данных и цифровой трансформации государства, новых материалов и химии, перспективных космических технологий и сервисов, новых энергетических технологий (в том числе атомных);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б) 1 </a:t>
            </a:r>
            <a:r>
              <a:rPr lang="ru-RU" sz="1400" kern="0" dirty="0"/>
              <a:t>при разработке национальных проектов технологического суверенитета, указанных в подпункте «а» настоящего пункта, предусмотреть в том числе: мероприятия по разработке и серийному производству соответствующей </a:t>
            </a:r>
            <a:r>
              <a:rPr lang="ru-RU" sz="1400" kern="0" dirty="0" err="1"/>
              <a:t>высоколокализованной</a:t>
            </a:r>
            <a:r>
              <a:rPr lang="ru-RU" sz="1400" kern="0" dirty="0"/>
              <a:t> продукции, созданной на основе собственных линий разработки, по обеспечению долгосрочного спроса на такую продукцию, проведению исследований и разработок в отношении необходимых технологий, оптимизации систем сертификации, подготовке кадров, международному сотрудничеству…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п.9 б) 2 </a:t>
            </a:r>
            <a:r>
              <a:rPr lang="ru-RU" sz="1400" kern="0" dirty="0"/>
              <a:t>целевые показатели развития соответствующего технологического направления, включающие в себя в том числе показатели, характеризующие объемы выпуска и продажи продукции отечественного производства, уровень локализации производства, глобальную конкурентоспособность технологий и продукции (в том числе показатели экспорта), обеспеченность квалифицированными кадрами технологических направлений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216B6-5E38-9399-CF07-F33A500B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415" y="55770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3"/>
            <a:ext cx="9305658" cy="966121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ПЕРЕЧЕНЬ ПОРУЧЕНИЙ ПО РЕАЛИЗАЦИИ ПОСЛАНИЯ ПРЕЗИДЕНТА ФЕДЕРАЛЬНОМУ СОБРАНИЮ 29.02.2024 ГОДА, от 30.03.2024 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93B28-F9D1-D4B8-5763-DFEF9A2E34D1}"/>
              </a:ext>
            </a:extLst>
          </p:cNvPr>
          <p:cNvSpPr txBox="1"/>
          <p:nvPr/>
        </p:nvSpPr>
        <p:spPr>
          <a:xfrm>
            <a:off x="766761" y="1367774"/>
            <a:ext cx="10949523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0" dirty="0">
                <a:solidFill>
                  <a:srgbClr val="0070C0"/>
                </a:solidFill>
              </a:rPr>
              <a:t>Пр-616, п.13 </a:t>
            </a:r>
            <a:r>
              <a:rPr lang="ru-RU" sz="1400" kern="0" dirty="0"/>
              <a:t>Правительству Российской Федерации в целях роста доходов отдельных категорий работников бюджетного сектора экономики, предусмотренных указами Президента Российской Федерации от 7 мая 2012 г.      № 597, от 1 июня 2012 г. № 761 и от 28 декабря 2012 г. № 1688, обеспечить:</a:t>
            </a:r>
          </a:p>
          <a:p>
            <a:r>
              <a:rPr lang="ru-RU" sz="1400" kern="0" dirty="0"/>
              <a:t>а) разработку мер, направленных на стимулирование структурных улучшений в бюджетном секторе экономики и совершенствование системы оплаты труда работников бюджетного сектора экономики и предусматривающих в том числе устранение экономически необоснованных различий в уровне оплаты труда работников одной организации, а также в уровне оплаты труда работников различных организаций, осуществляющих один вид деятельности и (или) расположенных на территориях разных субъектов Российской Федерации;</a:t>
            </a:r>
          </a:p>
          <a:p>
            <a:r>
              <a:rPr lang="ru-RU" sz="1400" kern="0" dirty="0">
                <a:solidFill>
                  <a:srgbClr val="0070C0"/>
                </a:solidFill>
              </a:rPr>
              <a:t>б) реализацию в 2025 году в отдельных субъектах Российской Федерации пилотных проектов по внедрению новых систем оплаты труда работников бюджетного сектора экономики;</a:t>
            </a:r>
          </a:p>
          <a:p>
            <a:r>
              <a:rPr lang="ru-RU" sz="1400" kern="0" dirty="0"/>
              <a:t>в) утверждение в 2026 году с учетом результатов реализации пилотных проектов, предусмотренных подпунктом «б» настоящего пункта, новых систем оплаты труда работников государственных и муниципальных организаций и внедрение таких систем начиная с 2027 года;</a:t>
            </a:r>
          </a:p>
          <a:p>
            <a:endParaRPr lang="ru-RU" sz="1400" kern="0" dirty="0"/>
          </a:p>
          <a:p>
            <a:r>
              <a:rPr lang="ru-RU" sz="1400" kern="0" dirty="0">
                <a:solidFill>
                  <a:srgbClr val="0070C0"/>
                </a:solidFill>
              </a:rPr>
              <a:t>Пр-616, п.21 б) </a:t>
            </a:r>
            <a:r>
              <a:rPr lang="ru-RU" sz="1400" kern="0" dirty="0"/>
              <a:t>при участии руководителей предприятий, научных и медицинских организаций обеспечить разработку и внедрение </a:t>
            </a:r>
            <a:r>
              <a:rPr lang="ru-RU" sz="1400" b="1" kern="0" dirty="0"/>
              <a:t>механизма использования инфраструктуры таких предприятий и организаций, в том числе их музеев, в целях осуществления профориентационной работы с обучающимися общеобразовательных организаций;</a:t>
            </a:r>
          </a:p>
          <a:p>
            <a:endParaRPr lang="ru-RU" sz="1400" b="1" kern="0" dirty="0"/>
          </a:p>
          <a:p>
            <a:r>
              <a:rPr lang="ru-RU" sz="1400" kern="0" dirty="0">
                <a:solidFill>
                  <a:srgbClr val="0070C0"/>
                </a:solidFill>
              </a:rPr>
              <a:t>Пр-616, п.4 м) </a:t>
            </a:r>
            <a:r>
              <a:rPr lang="ru-RU" sz="1400" kern="0" dirty="0"/>
              <a:t>консолидацию мероприятий, направленных на </a:t>
            </a:r>
            <a:r>
              <a:rPr lang="ru-RU" sz="1400" kern="0" dirty="0">
                <a:solidFill>
                  <a:srgbClr val="0070C0"/>
                </a:solidFill>
              </a:rPr>
              <a:t>самореализацию молодежи, продвижение традиционных духовно-нравственных ценностей,</a:t>
            </a:r>
            <a:r>
              <a:rPr lang="ru-RU" sz="1400" kern="0" dirty="0"/>
              <a:t> поддержку </a:t>
            </a:r>
            <a:r>
              <a:rPr lang="ru-RU" sz="1400" kern="0" dirty="0">
                <a:solidFill>
                  <a:srgbClr val="0070C0"/>
                </a:solidFill>
              </a:rPr>
              <a:t>молодежных объединений и развитие инфраструктуры </a:t>
            </a:r>
            <a:r>
              <a:rPr lang="ru-RU" sz="1400" kern="0" dirty="0"/>
              <a:t>молодежной политики;</a:t>
            </a:r>
          </a:p>
          <a:p>
            <a:endParaRPr lang="ru-RU" sz="14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BC0E27-37E3-AA3C-B7EF-FC3286D76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129" y="112903"/>
            <a:ext cx="1365520" cy="13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59BD3E-6A22-45A5-8F49-65E557D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104"/>
            <a:ext cx="9305658" cy="582398"/>
          </a:xfrm>
        </p:spPr>
        <p:txBody>
          <a:bodyPr/>
          <a:lstStyle/>
          <a:p>
            <a:r>
              <a:rPr lang="ru-RU" sz="2200" dirty="0">
                <a:solidFill>
                  <a:schemeClr val="tx1"/>
                </a:solidFill>
              </a:rPr>
              <a:t>НАЦИОНАЛЬНЫЙ ПРОЕКТ «КАДРЫ»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226F75C3-C9B3-4847-A82B-2EFEC823EED1}"/>
              </a:ext>
            </a:extLst>
          </p:cNvPr>
          <p:cNvSpPr txBox="1">
            <a:spLocks/>
          </p:cNvSpPr>
          <p:nvPr/>
        </p:nvSpPr>
        <p:spPr>
          <a:xfrm>
            <a:off x="1" y="6520195"/>
            <a:ext cx="766760" cy="205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8869A-546D-4D45-B8A9-633DA10D66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222A35">
                    <a:tint val="7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22A35">
                  <a:tint val="75000"/>
                </a:srgb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A101850-FC29-43D6-8872-52712F3C3B2F}"/>
              </a:ext>
            </a:extLst>
          </p:cNvPr>
          <p:cNvSpPr/>
          <p:nvPr/>
        </p:nvSpPr>
        <p:spPr>
          <a:xfrm>
            <a:off x="2627654" y="3316991"/>
            <a:ext cx="1638911" cy="16389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318580-2152-054C-2DBF-022A1D9B6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006" y="767587"/>
            <a:ext cx="5029636" cy="27190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4531F-6125-F088-049F-60DB119C6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61624"/>
            <a:ext cx="5023539" cy="2828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EF2B9-AA32-D10E-0A13-6C52F65E9A24}"/>
              </a:ext>
            </a:extLst>
          </p:cNvPr>
          <p:cNvSpPr txBox="1"/>
          <p:nvPr/>
        </p:nvSpPr>
        <p:spPr>
          <a:xfrm>
            <a:off x="5996023" y="767587"/>
            <a:ext cx="589401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9909">
              <a:defRPr/>
            </a:pPr>
            <a:r>
              <a:rPr lang="ru-RU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400" kern="0" dirty="0"/>
              <a:t>На принципах тесной кооперации образования и предприятий реального сектора мы реализуем </a:t>
            </a:r>
            <a:r>
              <a:rPr lang="ru-RU" sz="1400" kern="0" dirty="0">
                <a:solidFill>
                  <a:srgbClr val="0070C0"/>
                </a:solidFill>
              </a:rPr>
              <a:t>проект «</a:t>
            </a:r>
            <a:r>
              <a:rPr lang="ru-RU" sz="1400" kern="0" dirty="0" err="1">
                <a:solidFill>
                  <a:srgbClr val="0070C0"/>
                </a:solidFill>
              </a:rPr>
              <a:t>Профессионалитет</a:t>
            </a:r>
            <a:r>
              <a:rPr lang="ru-RU" sz="1400" kern="0" dirty="0">
                <a:solidFill>
                  <a:srgbClr val="0070C0"/>
                </a:solidFill>
              </a:rPr>
              <a:t>». </a:t>
            </a:r>
            <a:r>
              <a:rPr lang="ru-RU" sz="1400" kern="0" dirty="0"/>
              <a:t>Он позволил обновить образовательные программы для авиа- и судостроения, фармацевтики, электроники, оборонной и других отраслей. </a:t>
            </a:r>
            <a:r>
              <a:rPr lang="ru-RU" sz="1400" kern="0" dirty="0">
                <a:solidFill>
                  <a:srgbClr val="0070C0"/>
                </a:solidFill>
              </a:rPr>
              <a:t>Для этих сфер до 2028 года предстоит подготовить порядка миллиона специалистов рабочих профессий. </a:t>
            </a:r>
          </a:p>
          <a:p>
            <a:pPr defTabSz="829909">
              <a:defRPr/>
            </a:pPr>
            <a:r>
              <a:rPr lang="ru-RU" sz="1400" kern="0" dirty="0"/>
              <a:t>Такие подходы мы должны распространить на всю систему среднего профобразования, включая подготовку кадров для школ, больниц, поликлиник, сферы услуг, туризма, учреждений культуры, творческих индустрий»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95A91A-FC94-9FEE-B5A7-15039FD2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556" y="3180576"/>
            <a:ext cx="5357471" cy="33745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3EB7EF-7198-C1EA-885E-9CE6C8175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152" y="6390527"/>
            <a:ext cx="354989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5342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ЕДИНАЯ">
  <a:themeElements>
    <a:clrScheme name="Другая 1">
      <a:dk1>
        <a:srgbClr val="222A35"/>
      </a:dk1>
      <a:lt1>
        <a:srgbClr val="FFFFFF"/>
      </a:lt1>
      <a:dk2>
        <a:srgbClr val="0039A6"/>
      </a:dk2>
      <a:lt2>
        <a:srgbClr val="6BBCEC"/>
      </a:lt2>
      <a:accent1>
        <a:srgbClr val="3185FF"/>
      </a:accent1>
      <a:accent2>
        <a:srgbClr val="E5E9EE"/>
      </a:accent2>
      <a:accent3>
        <a:srgbClr val="BFC8D6"/>
      </a:accent3>
      <a:accent4>
        <a:srgbClr val="DD083F"/>
      </a:accent4>
      <a:accent5>
        <a:srgbClr val="3DB8B6"/>
      </a:accent5>
      <a:accent6>
        <a:srgbClr val="FFFFFF"/>
      </a:accent6>
      <a:hlink>
        <a:srgbClr val="0007A6"/>
      </a:hlink>
      <a:folHlink>
        <a:srgbClr val="6BBCEC"/>
      </a:folHlink>
    </a:clrScheme>
    <a:fontScheme name="Другая 4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_РЕСУРС_РОССИИ" id="{B0F57D56-A3EC-4BCB-BDA8-43B747936487}" vid="{21D61D27-9CED-4DE7-B958-EDC38494D1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6522</Words>
  <Application>Microsoft Office PowerPoint</Application>
  <PresentationFormat>Широкоэкранный</PresentationFormat>
  <Paragraphs>424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Aptos</vt:lpstr>
      <vt:lpstr>Arial</vt:lpstr>
      <vt:lpstr>Calibri</vt:lpstr>
      <vt:lpstr>Montserrat</vt:lpstr>
      <vt:lpstr>Montserrat Medium</vt:lpstr>
      <vt:lpstr>Montserrat SemiBold</vt:lpstr>
      <vt:lpstr>Tahoma</vt:lpstr>
      <vt:lpstr>Wingdings</vt:lpstr>
      <vt:lpstr>Презентация ЕДИНАЯ</vt:lpstr>
      <vt:lpstr>Стратегия и перспективы развития СПО на обеспечение  технологического лидерства </vt:lpstr>
      <vt:lpstr>ПОСЛАНИЕ ПРЕЗИДЕНТА ФЕДЕРАЛЬНОМУ СОБРАНИЮ  29.02.2024</vt:lpstr>
      <vt:lpstr>ПОСЛАНИЕ ПРЕЗИДЕНТА ФЕДЕРАЛЬНОМУ СОБРАНИЮ  29.02.2024</vt:lpstr>
      <vt:lpstr>ЗАКОНОДАТЕЛЬСТВО: ОСНОВЫ </vt:lpstr>
      <vt:lpstr>ЗАКОНОДАТЕЛЬСТВО: ОСНОВЫ </vt:lpstr>
      <vt:lpstr>ПЕРЕЧЕНЬ ПОРУЧЕНИЙ ПО РЕАЛИЗАЦИИ ПОСЛАНИЯ ПРЕЗИДЕНТА ФЕДЕРАЛЬНОМУ СОБРАНИЮ 29.02.2024 ГОДА, от 30.03.2024 </vt:lpstr>
      <vt:lpstr>ПЕРЕЧЕНЬ ПОРУЧЕНИЙ ПО РЕАЛИЗАЦИИ ПОСЛАНИЯ ПРЕЗИДЕНТА ФЕДЕРАЛЬНОМУ СОБРАНИЮ 29.02.2024 ГОДА, от 30.03.2024 </vt:lpstr>
      <vt:lpstr>ПЕРЕЧЕНЬ ПОРУЧЕНИЙ ПО РЕАЛИЗАЦИИ ПОСЛАНИЯ ПРЕЗИДЕНТА ФЕДЕРАЛЬНОМУ СОБРАНИЮ 29.02.2024 ГОДА, от 30.03.2024 </vt:lpstr>
      <vt:lpstr>НАЦИОНАЛЬНЫЙ ПРОЕКТ «КАДРЫ»</vt:lpstr>
      <vt:lpstr>НАЦИОНАЛЬНЫЙ ПРОЕКТ «КАДРЫ»: инструменты</vt:lpstr>
      <vt:lpstr>НАЦИОНАЛЬНЫЙ ПРОЕКТ «КАДРЫ»: инструменты</vt:lpstr>
      <vt:lpstr>НАЦИОНАЛЬНЫЙ ПРОЕКТ «КАДРЫ»: инструменты</vt:lpstr>
      <vt:lpstr>НАЦИОНАЛЬНЫЙ ПРОЕКТ «КАДРЫ»: структура</vt:lpstr>
      <vt:lpstr>НАЦИОНАЛЬНЫЙ ПРОЕКТ «КАДРЫ»: инструменты</vt:lpstr>
      <vt:lpstr>НАЦИОНАЛЬНЫЙ ПРОЕКТ «КАДРЫ»: инструменты</vt:lpstr>
      <vt:lpstr>НАЦИОНАЛЬНЫЙ ПРОЕКТ «КАДРЫ»:  обсуждение</vt:lpstr>
      <vt:lpstr>НАЦИОНАЛЬНЫЙ ПРОЕКТ «КАДРЫ»:  обсуждение</vt:lpstr>
      <vt:lpstr>Презентация PowerPoint</vt:lpstr>
      <vt:lpstr>Презентация PowerPoint</vt:lpstr>
      <vt:lpstr>Презентация PowerPoint</vt:lpstr>
      <vt:lpstr>НАЦИОНАЛЬНЫЙ ПРОЕКТ «СЕМЬЯ» </vt:lpstr>
      <vt:lpstr>НАЦИОНАЛЬНЫЙ ПРОЕКТ «МОЛОДЕЖЬ И ДЕТИ»: параметры и структура </vt:lpstr>
      <vt:lpstr>НАЦИОНАЛЬНЫЙ ПРОЕКТ «МОЛОДЕЖЬ И ДЕТИ»: направления и задачи</vt:lpstr>
      <vt:lpstr>НАЦИОНАЛЬНЫЙ ПРОЕКТ «МОЛОДЕЖЬ И ДЕТИ»:  обсуждение</vt:lpstr>
      <vt:lpstr>НАУКА и ОБРАЗОВАНИЕ: векторы развития </vt:lpstr>
      <vt:lpstr>ЗАКОНОДАТЕЛЬСТВО: ОСНОВЫ </vt:lpstr>
      <vt:lpstr>ЗАКОНОДАТЕЛЬСТВО: ОСНОВЫ </vt:lpstr>
      <vt:lpstr>  Перечень  поручений по итогам заседания Государственного Совета Российской Федерации по вопросу повышения роли и престижа педагога и наставника, состоявшегося 27.12.2023, от 12.02.2024   </vt:lpstr>
      <vt:lpstr>ЗАКОНОДАТЕЛЬСТВО: ЦИФРОВИЗАЦИЯ</vt:lpstr>
      <vt:lpstr>ЗАКОНОДАТЕЛЬСТВО: БАС</vt:lpstr>
      <vt:lpstr>ЗАКОНОДАТЕЛЬСТВО: ПРИОРИТЕТЫ </vt:lpstr>
      <vt:lpstr>ЗАКОНОДАТЕЛЬСТВО: ПРИОРИТЕТЫ </vt:lpstr>
      <vt:lpstr>ЗАКОНОДАТЕЛЬСТВО: ПРИОРИТЕТЫ </vt:lpstr>
      <vt:lpstr>ЗАКОНОДАТЕЛЬСТВО: ПРИОРИТЕТЫ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НПА 2024</dc:title>
  <dc:creator>Svetlana Osadcheva</dc:creator>
  <cp:lastModifiedBy>Vincott</cp:lastModifiedBy>
  <cp:revision>117</cp:revision>
  <dcterms:created xsi:type="dcterms:W3CDTF">2024-03-10T09:56:02Z</dcterms:created>
  <dcterms:modified xsi:type="dcterms:W3CDTF">2025-03-03T08:07:39Z</dcterms:modified>
</cp:coreProperties>
</file>